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4"/>
  </p:sldMasterIdLst>
  <p:notesMasterIdLst>
    <p:notesMasterId r:id="rId19"/>
  </p:notesMasterIdLst>
  <p:sldIdLst>
    <p:sldId id="2147472705" r:id="rId5"/>
    <p:sldId id="2147472706" r:id="rId6"/>
    <p:sldId id="2147472707" r:id="rId7"/>
    <p:sldId id="2147472708" r:id="rId8"/>
    <p:sldId id="2147472709" r:id="rId9"/>
    <p:sldId id="2147472710" r:id="rId10"/>
    <p:sldId id="2147472711" r:id="rId11"/>
    <p:sldId id="2147472712" r:id="rId12"/>
    <p:sldId id="2147472713" r:id="rId13"/>
    <p:sldId id="2147472714" r:id="rId14"/>
    <p:sldId id="2147472716" r:id="rId15"/>
    <p:sldId id="2147472715" r:id="rId16"/>
    <p:sldId id="2147472717" r:id="rId17"/>
    <p:sldId id="2147472718"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936"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5703C00-6EC1-4DEC-605C-B9AEF537E0A7}" name="Monica Patterson" initials="MP" userId="S::mopatterson@seagen.com::d931fd3f-c082-4062-93ab-b464185cee22" providerId="AD"/>
  <p188:author id="{05FF530A-2817-5F88-14DD-CFA7602B9FE1}" name="Kang, Isabell" initials="" userId="S::KANGI03@pfizer.com::89af551f-3924-413a-98be-98d9e1cfada3" providerId="AD"/>
  <p188:author id="{60D96512-9F7E-DBDB-871F-7762EEFEFFAF}" name="Fanale, Michelle Anne" initials="FMA" userId="S::FANALM01@pfizer.com::b2c1b5d6-c4dc-44cd-bfd8-8e4b2792d70c" providerId="AD"/>
  <p188:author id="{7026B015-16DE-5B63-FED8-E063D32FB812}" name="Caitlin Cash" initials="CC" userId="S::Caitlin.Cash@nucleusglobal.com::a9b82b54-5013-4c08-af53-a100f63d8e65" providerId="AD"/>
  <p188:author id="{FF489E23-B13E-C169-826E-6EB3142BE420}" name="Evelyn Rustia" initials="ER" userId="S::evrustia@seagen.com::4400913a-e786-435d-832d-e41f50a5b322" providerId="AD"/>
  <p188:author id="{73C4F127-71A6-1C1F-78A4-3F7CF55A4D9F}" name="Kakoli Parai" initials="KP" userId="S::Kakoli.Parai@nucleusglobal.com::637e6105-ba20-4c2f-94a1-54dd37cdb4e6" providerId="AD"/>
  <p188:author id="{63AB7C2C-5035-77CA-CAF7-D064B523128D}" name="Patterson, Monica Marie" initials="MP" userId="S::PATTEM33@pfizer.com::a3eabc30-4a37-44f4-90b4-df4cbf577be0" providerId="AD"/>
  <p188:author id="{BC50A832-89F5-53D1-20C2-F5B2811A3D26}" name="Caitlin Cash, PhD" initials="CC" userId="S::Caitlin.Cash@nucleusglobal.com::8bfbecb2-f294-429a-9ed6-7939739b8a13" providerId="AD"/>
  <p188:author id="{85D9B437-90BA-F53C-4CF5-7343E54155F9}" name="Lu, Hailing" initials="LH" userId="S::luh48@pfizer.com::4467abf6-93c7-495d-a747-adbbbe1fb2cc" providerId="AD"/>
  <p188:author id="{F4FCF639-12A6-ACFD-E097-6746E848E1E2}" name="Shaikh, Eeman" initials="SE" userId="S::shaike01@pfizer.com::426230b6-84a9-4260-87e4-f1aa4d0b1315" providerId="AD"/>
  <p188:author id="{9FD3093F-B05B-9A72-F1FA-516AD62F7B59}" name="Kim, Kevin" initials="" userId="S::KIMJ243@pfizer.com::fe7a2ea2-e349-4f6b-b853-846b8235c74e" providerId="AD"/>
  <p188:author id="{40F9B542-3E9C-3582-AEA9-BAF29C83F216}" name="evrustia@seagen.com" initials="ev" userId="0aBgANrpjLUxT5jgp2WzdDnKwNUbcR5y3Qslav8PXBM=" providerId="None"/>
  <p188:author id="{D5BE324D-0F8C-0B7D-CBAD-64A7E57E3245}" name="Fanale, Michelle Anne" initials="FA" userId="S::fanalm01@pfizer.com::b2c1b5d6-c4dc-44cd-bfd8-8e4b2792d70c" providerId="AD"/>
  <p188:author id="{3C52204F-B8A9-00DC-12C7-CF851DD011A9}" name="mopatterson@seagen.com" initials="mo" userId="QiKEQHlhj5/628EYOH4y2d/gSz4y7PCW2gK2frOF3+c=" providerId="None"/>
  <p188:author id="{D0B3B351-7C8D-65CC-0394-D97C90EBC316}" name="Jingmin Liu" initials="JL" userId="S::jiliu@seagen.com::cf1a6dcc-21cf-4747-bbb9-3011b74fe546" providerId="AD"/>
  <p188:author id="{D30C8C57-ED56-0CD0-C7DE-808A64B717F3}" name="Caitlin Cash" initials="CC" userId="Caitlin Cash" providerId="None"/>
  <p188:author id="{4D74A457-8750-E882-ED6F-49BA1AFA5D18}" name="Linda Ho" initials="LH" userId="S::lho@seagen.com::f578e33c-e80c-4033-a7ba-679d3811b426" providerId="AD"/>
  <p188:author id="{3C78835A-1AF3-76FE-50BF-376E9C84689A}" name="Kang, Isabell" initials="KI" userId="S::kangi03@pfizer.com::89af551f-3924-413a-98be-98d9e1cfada3" providerId="AD"/>
  <p188:author id="{5DBA065B-0C17-84FB-692F-DB0938F57612}" name="mopatterson@seagen.com" initials="mo" userId="S::urn:spo:guest#mopatterson@seagen.com::" providerId="AD"/>
  <p188:author id="{D5DE5C5B-8471-4B51-F16F-A2942A26190C}" name="Nicole Brewer" initials="NB" userId="S::Nicole.Brewer@inizio.com::7f7aaa02-fbde-4391-be4b-5ccf4bc5922e" providerId="AD"/>
  <p188:author id="{0CCF2A62-6829-25A0-1FC3-EE1C0403062D}" name="Nicole Brewer" initials="NB" userId="S::Nicole.Brewer@nucleusglobal.com::7f7aaa02-fbde-4391-be4b-5ccf4bc5922e" providerId="AD"/>
  <p188:author id="{742CCE66-EE4C-EBAF-C8FA-B30BAE614F52}" name="Chang, Nancy Nai-Ven" initials="NC" userId="S::CHANGN05@pfizer.com::7db7e255-edb3-496f-8954-cd408365f223" providerId="AD"/>
  <p188:author id="{B36B2B67-C23B-60AC-EF77-E015A065E5EE}" name="Marianna Johnson" initials="MJ" userId="S::majohnson@seagen.com::30b9c404-c7b2-4f55-8239-3c0de2c7c790" providerId="AD"/>
  <p188:author id="{DA8F626A-3B49-6FFB-7DD1-4CE67540C12F}" name="Kakoli Parai, PhD" initials="KP" userId="S::Kakoli.Parai@nucleusglobal.com::01abf520-80a9-48a1-8052-fbb762483d83" providerId="AD"/>
  <p188:author id="{1B65486F-203D-1A2A-BC69-E61CD3888355}" name="Fei Jie" initials="FJ" userId="S::fjie@seagen.com::52b6a66c-c030-4edc-9581-b4946cb34d03" providerId="AD"/>
  <p188:author id="{EB2D8373-2228-FE94-0D31-0BB657EEC81A}" name="Isabell Kang" initials="IK" userId="S::ikang@seagen.com::efcb0fb2-d93f-4a68-bc44-6735837c2c12" providerId="AD"/>
  <p188:author id="{2C723C77-FF67-257F-1ABA-6D507147ED52}" name="Shaikh, Eeman" initials="" userId="S::SHAIKE01@pfizer.com::426230b6-84a9-4260-87e4-f1aa4d0b1315" providerId="AD"/>
  <p188:author id="{0F2F917B-9711-E752-F511-D43D44BCACE6}" name="bmitchell@seagen.com" initials="bm" userId="oqM38ZFWtN+0i3TOy1k5VygrKqBLglTcfLcvj/+wFdk=" providerId="None"/>
  <p188:author id="{FED1827F-1814-D780-CDE8-5CC535E1CBF2}" name="Patterson, Monica Marie" initials="PM" userId="S::pattem33@pfizer.com::a3eabc30-4a37-44f4-90b4-df4cbf577be0" providerId="AD"/>
  <p188:author id="{B9195781-F8C1-F511-0889-DEA882A967F0}" name="lho@seagen.com" initials="lh" userId="9sRemeK3ZZTqEUz7vdgAHAEDehNpkgfZAU/I7M0w+qk=" providerId="None"/>
  <p188:author id="{C1A98A83-1EC1-388B-0AF7-A56D30915D11}" name="Lu, Hailing" initials="HL" userId="S::LUH48@pfizer.com::4467abf6-93c7-495d-a747-adbbbe1fb2cc" providerId="AD"/>
  <p188:author id="{DF291291-507A-AE81-8A68-0ACFF90ADD8F}" name="fjie@seagen.com" initials="fj" userId="HsphTPEnz4MU8F7cACujcpU/X0TA5L/xp+IORz/7IBc=" providerId="None"/>
  <p188:author id="{867222B0-FCD7-9505-E646-35AF61832F28}" name="Johnson, Marianna Beth" initials="JB" userId="S::johnm143@pfizer.com::cef13294-4351-4acd-ad7e-da60c20ac156" providerId="AD"/>
  <p188:author id="{397AD6B5-F8AA-DD95-1DF1-81FFF15FA22A}" name="Rustia, Evelyn Lipana" initials="RL" userId="S::rustie01@pfizer.com::1ec413fc-4524-4ede-8aa0-d4e5f9690100" providerId="AD"/>
  <p188:author id="{6511C3BA-71E6-9ECF-2E1E-BC99B66FB175}" name="McBean, Jamie Lloyd" initials="MJ" userId="S::mcbeaj@pfizer.com::67eaf62f-1fda-4e2b-a563-c3817f000de7" providerId="AD"/>
  <p188:author id="{165019BF-543F-2936-46A7-9A85845E4073}" name="Sue Landry" initials="SL" userId="Sue Landry" providerId="None"/>
  <p188:author id="{5BCB2DC2-EA4A-B7C0-CA7C-273804555040}" name="Berndt, Jason" initials="" userId="S::BERNDJ02@pfizer.com::280d9dfe-41a3-46eb-8855-190c4bbefda1" providerId="AD"/>
  <p188:author id="{38B144C2-3718-B9FC-9CF4-6B7E9E60C35F}" name="Caitlin Cash, PhD (CT)" initials="CCP(" userId="Caitlin Cash, PhD (CT)" providerId="None"/>
  <p188:author id="{C98C37C5-EBD0-9E54-8FB1-E9C9A249F7FD}" name="Berndt, Jason" initials="BJ" userId="S::berndj02@pfizer.com::280d9dfe-41a3-46eb-8855-190c4bbefda1" providerId="AD"/>
  <p188:author id="{9D6799CF-33D9-735D-6F98-706DE8F2D4AD}" name="Kakoli Parai, PhD (CT)" initials="KPP(" userId="Kakoli Parai, PhD (CT)" providerId="None"/>
  <p188:author id="{62E2A6D9-FB40-E2A8-5D49-C9E0A884D016}" name="Johnson, Marianna Beth" initials="JMB" userId="S::JOHNM143@pfizer.com::cef13294-4351-4acd-ad7e-da60c20ac156" providerId="AD"/>
  <p188:author id="{E0CBDBDB-25AC-4C40-8D58-065E89033253}" name="Rustia, Evelyn Lipana" initials="ER" userId="S::RUSTIE01@pfizer.com::1ec413fc-4524-4ede-8aa0-d4e5f9690100" providerId="AD"/>
  <p188:author id="{0CF298DF-E16F-FB9D-4D02-8AC243EE79EF}" name="Chang, Nancy Nai-Ven" initials="CN" userId="S::changn05@pfizer.com::7db7e255-edb3-496f-8954-cd408365f223" providerId="AD"/>
  <p188:author id="{FA2A5EF6-8840-B4FD-E4D8-C08450EB83D8}" name="Kim, Kevin" initials="KK" userId="S::kimj243@pfizer.com::fe7a2ea2-e349-4f6b-b853-846b8235c74e" providerId="AD"/>
  <p188:author id="{AFAC76FA-B8F4-1F1D-0F31-61A1A3303674}" name="Jie, Fei" initials="JF" userId="S::jief02@pfizer.com::f3399816-4a69-41c1-a828-a38946db3006"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557"/>
    <a:srgbClr val="00004E"/>
    <a:srgbClr val="F2F2F2"/>
    <a:srgbClr val="F4DDBA"/>
    <a:srgbClr val="A1AAB1"/>
    <a:srgbClr val="BFBFBF"/>
    <a:srgbClr val="087170"/>
    <a:srgbClr val="005999"/>
    <a:srgbClr val="000079"/>
    <a:srgbClr val="D7577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5620"/>
    <p:restoredTop sz="94660"/>
  </p:normalViewPr>
  <p:slideViewPr>
    <p:cSldViewPr snapToGrid="0">
      <p:cViewPr varScale="1">
        <p:scale>
          <a:sx n="115" d="100"/>
          <a:sy n="115" d="100"/>
        </p:scale>
        <p:origin x="312" y="324"/>
      </p:cViewPr>
      <p:guideLst>
        <p:guide orient="horz" pos="936"/>
        <p:guide pos="3840"/>
      </p:guideLst>
    </p:cSldViewPr>
  </p:slideViewPr>
  <p:notesTextViewPr>
    <p:cViewPr>
      <p:scale>
        <a:sx n="3" d="2"/>
        <a:sy n="3" d="2"/>
      </p:scale>
      <p:origin x="0" y="0"/>
    </p:cViewPr>
  </p:notesTextViewPr>
  <p:sorterViewPr>
    <p:cViewPr>
      <p:scale>
        <a:sx n="125" d="100"/>
        <a:sy n="125" d="100"/>
      </p:scale>
      <p:origin x="0" y="-1134"/>
    </p:cViewPr>
  </p:sorterViewPr>
  <p:notesViewPr>
    <p:cSldViewPr snapToGrid="0">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ng, Isabell" userId="89af551f-3924-413a-98be-98d9e1cfada3" providerId="ADAL" clId="{DD6AAB18-9557-4C43-A9F7-A6B00A0CF456}"/>
    <pc:docChg chg="modSld sldOrd">
      <pc:chgData name="Kang, Isabell" userId="89af551f-3924-413a-98be-98d9e1cfada3" providerId="ADAL" clId="{DD6AAB18-9557-4C43-A9F7-A6B00A0CF456}" dt="2025-05-31T15:29:54.340" v="8"/>
      <pc:docMkLst>
        <pc:docMk/>
      </pc:docMkLst>
      <pc:sldChg chg="modSp mod">
        <pc:chgData name="Kang, Isabell" userId="89af551f-3924-413a-98be-98d9e1cfada3" providerId="ADAL" clId="{DD6AAB18-9557-4C43-A9F7-A6B00A0CF456}" dt="2025-05-31T15:18:45.417" v="6" actId="113"/>
        <pc:sldMkLst>
          <pc:docMk/>
          <pc:sldMk cId="4290308741" sldId="2147472714"/>
        </pc:sldMkLst>
        <pc:graphicFrameChg chg="modGraphic">
          <ac:chgData name="Kang, Isabell" userId="89af551f-3924-413a-98be-98d9e1cfada3" providerId="ADAL" clId="{DD6AAB18-9557-4C43-A9F7-A6B00A0CF456}" dt="2025-05-31T15:18:45.417" v="6" actId="113"/>
          <ac:graphicFrameMkLst>
            <pc:docMk/>
            <pc:sldMk cId="4290308741" sldId="2147472714"/>
            <ac:graphicFrameMk id="4" creationId="{D3F8844D-4BFC-5094-F4F7-56C719B86D95}"/>
          </ac:graphicFrameMkLst>
        </pc:graphicFrameChg>
      </pc:sldChg>
      <pc:sldChg chg="ord">
        <pc:chgData name="Kang, Isabell" userId="89af551f-3924-413a-98be-98d9e1cfada3" providerId="ADAL" clId="{DD6AAB18-9557-4C43-A9F7-A6B00A0CF456}" dt="2025-05-31T15:08:57.279" v="5"/>
        <pc:sldMkLst>
          <pc:docMk/>
          <pc:sldMk cId="3087522712" sldId="2147472715"/>
        </pc:sldMkLst>
      </pc:sldChg>
      <pc:sldChg chg="ord">
        <pc:chgData name="Kang, Isabell" userId="89af551f-3924-413a-98be-98d9e1cfada3" providerId="ADAL" clId="{DD6AAB18-9557-4C43-A9F7-A6B00A0CF456}" dt="2025-05-31T15:29:54.340" v="8"/>
        <pc:sldMkLst>
          <pc:docMk/>
          <pc:sldMk cId="463928825" sldId="2147472716"/>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192FDA1-53DF-428E-876E-6452C0E8FB9E}" type="datetimeFigureOut">
              <a:rPr lang="en-US" smtClean="0"/>
              <a:t>5/30/2025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37785BB-4462-47D3-A0F5-EFB2A6DAE060}" type="slidenum">
              <a:rPr lang="en-US" smtClean="0"/>
              <a:t>‹#›</a:t>
            </a:fld>
            <a:endParaRPr lang="en-US"/>
          </a:p>
        </p:txBody>
      </p:sp>
    </p:spTree>
    <p:extLst>
      <p:ext uri="{BB962C8B-B14F-4D97-AF65-F5344CB8AC3E}">
        <p14:creationId xmlns:p14="http://schemas.microsoft.com/office/powerpoint/2010/main" val="19962445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37785BB-4462-47D3-A0F5-EFB2A6DAE060}" type="slidenum">
              <a:rPr lang="en-US" smtClean="0"/>
              <a:t>2</a:t>
            </a:fld>
            <a:endParaRPr lang="en-US"/>
          </a:p>
        </p:txBody>
      </p:sp>
    </p:spTree>
    <p:extLst>
      <p:ext uri="{BB962C8B-B14F-4D97-AF65-F5344CB8AC3E}">
        <p14:creationId xmlns:p14="http://schemas.microsoft.com/office/powerpoint/2010/main" val="32308414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37785BB-4462-47D3-A0F5-EFB2A6DAE060}" type="slidenum">
              <a:rPr lang="en-US" smtClean="0"/>
              <a:t>3</a:t>
            </a:fld>
            <a:endParaRPr lang="en-US"/>
          </a:p>
        </p:txBody>
      </p:sp>
    </p:spTree>
    <p:extLst>
      <p:ext uri="{BB962C8B-B14F-4D97-AF65-F5344CB8AC3E}">
        <p14:creationId xmlns:p14="http://schemas.microsoft.com/office/powerpoint/2010/main" val="32442949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37785BB-4462-47D3-A0F5-EFB2A6DAE060}" type="slidenum">
              <a:rPr lang="en-US" smtClean="0"/>
              <a:t>4</a:t>
            </a:fld>
            <a:endParaRPr lang="en-US"/>
          </a:p>
        </p:txBody>
      </p:sp>
    </p:spTree>
    <p:extLst>
      <p:ext uri="{BB962C8B-B14F-4D97-AF65-F5344CB8AC3E}">
        <p14:creationId xmlns:p14="http://schemas.microsoft.com/office/powerpoint/2010/main" val="12006287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spcBef>
                <a:spcPts val="600"/>
              </a:spcBef>
              <a:buFont typeface="Arial" panose="020B0604020202020204" pitchFamily="34" charset="0"/>
              <a:buNone/>
            </a:pPr>
            <a:endParaRPr lang="en-US" sz="140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fld id="{837785BB-4462-47D3-A0F5-EFB2A6DAE060}" type="slidenum">
              <a:rPr lang="en-US" smtClean="0"/>
              <a:t>13</a:t>
            </a:fld>
            <a:endParaRPr lang="en-US"/>
          </a:p>
        </p:txBody>
      </p:sp>
    </p:spTree>
    <p:extLst>
      <p:ext uri="{BB962C8B-B14F-4D97-AF65-F5344CB8AC3E}">
        <p14:creationId xmlns:p14="http://schemas.microsoft.com/office/powerpoint/2010/main" val="13330935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0DF019-F863-44AE-B94B-A2CDE4263E74}"/>
              </a:ext>
            </a:extLst>
          </p:cNvPr>
          <p:cNvSpPr>
            <a:spLocks noGrp="1"/>
          </p:cNvSpPr>
          <p:nvPr>
            <p:ph type="title"/>
          </p:nvPr>
        </p:nvSpPr>
        <p:spPr/>
        <p:txBody>
          <a:bodyPr/>
          <a:lstStyle/>
          <a:p>
            <a:r>
              <a:rPr lang="en-US"/>
              <a:t>Click to edit Master title style</a:t>
            </a:r>
          </a:p>
        </p:txBody>
      </p:sp>
      <p:sp>
        <p:nvSpPr>
          <p:cNvPr id="6" name="Slide Number Placeholder 5">
            <a:extLst>
              <a:ext uri="{FF2B5EF4-FFF2-40B4-BE49-F238E27FC236}">
                <a16:creationId xmlns:a16="http://schemas.microsoft.com/office/drawing/2014/main" id="{28EDFBA2-7410-4086-8E43-4DC1C0EF57C2}"/>
              </a:ext>
            </a:extLst>
          </p:cNvPr>
          <p:cNvSpPr>
            <a:spLocks noGrp="1"/>
          </p:cNvSpPr>
          <p:nvPr>
            <p:ph type="sldNum" sz="quarter" idx="12"/>
          </p:nvPr>
        </p:nvSpPr>
        <p:spPr/>
        <p:txBody>
          <a:bodyPr/>
          <a:lstStyle>
            <a:lvl1pPr>
              <a:defRPr>
                <a:solidFill>
                  <a:schemeClr val="bg1"/>
                </a:solidFill>
              </a:defRPr>
            </a:lvl1pPr>
          </a:lstStyle>
          <a:p>
            <a:fld id="{BE33F7A0-71F0-446B-9DE8-6D75BE64EE0F}" type="slidenum">
              <a:rPr lang="en-US" smtClean="0"/>
              <a:pPr/>
              <a:t>‹#›</a:t>
            </a:fld>
            <a:endParaRPr lang="en-US"/>
          </a:p>
        </p:txBody>
      </p:sp>
      <p:sp>
        <p:nvSpPr>
          <p:cNvPr id="8" name="Content Placeholder 7">
            <a:extLst>
              <a:ext uri="{FF2B5EF4-FFF2-40B4-BE49-F238E27FC236}">
                <a16:creationId xmlns:a16="http://schemas.microsoft.com/office/drawing/2014/main" id="{BB8C6B39-612B-4E29-BDFC-1129EF94D685}"/>
              </a:ext>
            </a:extLst>
          </p:cNvPr>
          <p:cNvSpPr>
            <a:spLocks noGrp="1"/>
          </p:cNvSpPr>
          <p:nvPr>
            <p:ph sz="quarter" idx="13"/>
          </p:nvPr>
        </p:nvSpPr>
        <p:spPr>
          <a:xfrm>
            <a:off x="640080" y="1828799"/>
            <a:ext cx="1097280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 Placeholder 4">
            <a:extLst>
              <a:ext uri="{FF2B5EF4-FFF2-40B4-BE49-F238E27FC236}">
                <a16:creationId xmlns:a16="http://schemas.microsoft.com/office/drawing/2014/main" id="{07BC0B0E-85B0-5647-8D1C-9EE40FB0FA12}"/>
              </a:ext>
            </a:extLst>
          </p:cNvPr>
          <p:cNvSpPr>
            <a:spLocks noGrp="1"/>
          </p:cNvSpPr>
          <p:nvPr>
            <p:ph type="body" sz="quarter" idx="15" hasCustomPrompt="1"/>
          </p:nvPr>
        </p:nvSpPr>
        <p:spPr>
          <a:xfrm>
            <a:off x="3324404" y="6271847"/>
            <a:ext cx="5852160" cy="281354"/>
          </a:xfrm>
        </p:spPr>
        <p:txBody>
          <a:bodyPr lIns="0" tIns="0" rIns="0" bIns="0" anchor="b" anchorCtr="0">
            <a:noAutofit/>
          </a:bodyPr>
          <a:lstStyle>
            <a:lvl1pPr marL="0" indent="0">
              <a:spcBef>
                <a:spcPts val="0"/>
              </a:spcBef>
              <a:buFontTx/>
              <a:buNone/>
              <a:defRPr sz="1000">
                <a:solidFill>
                  <a:srgbClr val="002557"/>
                </a:solidFill>
              </a:defRPr>
            </a:lvl1pPr>
            <a:lvl2pPr>
              <a:defRPr sz="900">
                <a:solidFill>
                  <a:srgbClr val="002557"/>
                </a:solidFill>
              </a:defRPr>
            </a:lvl2pPr>
            <a:lvl3pPr>
              <a:defRPr sz="900">
                <a:solidFill>
                  <a:srgbClr val="002557"/>
                </a:solidFill>
              </a:defRPr>
            </a:lvl3pPr>
            <a:lvl4pPr>
              <a:defRPr sz="900">
                <a:solidFill>
                  <a:srgbClr val="002557"/>
                </a:solidFill>
              </a:defRPr>
            </a:lvl4pPr>
            <a:lvl5pPr>
              <a:defRPr sz="900">
                <a:solidFill>
                  <a:srgbClr val="002557"/>
                </a:solidFill>
              </a:defRPr>
            </a:lvl5pPr>
          </a:lstStyle>
          <a:p>
            <a:pPr lvl="0"/>
            <a:r>
              <a:rPr lang="en-US"/>
              <a:t>Insert Speaker Name and Title</a:t>
            </a:r>
          </a:p>
        </p:txBody>
      </p:sp>
    </p:spTree>
    <p:extLst>
      <p:ext uri="{BB962C8B-B14F-4D97-AF65-F5344CB8AC3E}">
        <p14:creationId xmlns:p14="http://schemas.microsoft.com/office/powerpoint/2010/main" val="38887328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Whi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ABDE7A-85D9-41DD-86FC-5A5E00CB01EC}"/>
              </a:ext>
            </a:extLst>
          </p:cNvPr>
          <p:cNvSpPr>
            <a:spLocks noGrp="1"/>
          </p:cNvSpPr>
          <p:nvPr>
            <p:ph type="ctrTitle" hasCustomPrompt="1"/>
          </p:nvPr>
        </p:nvSpPr>
        <p:spPr>
          <a:xfrm>
            <a:off x="640080" y="1489130"/>
            <a:ext cx="10972800" cy="2223261"/>
          </a:xfrm>
        </p:spPr>
        <p:txBody>
          <a:bodyPr anchor="b">
            <a:normAutofit/>
          </a:bodyPr>
          <a:lstStyle>
            <a:lvl1pPr algn="l">
              <a:defRPr sz="5400" b="1">
                <a:solidFill>
                  <a:srgbClr val="002557"/>
                </a:solidFill>
                <a:latin typeface="Arial" panose="020B0604020202020204" pitchFamily="34" charset="0"/>
                <a:cs typeface="Arial" panose="020B0604020202020204" pitchFamily="34" charset="0"/>
              </a:defRPr>
            </a:lvl1pPr>
          </a:lstStyle>
          <a:p>
            <a:r>
              <a:rPr lang="en-US"/>
              <a:t>TITLE OF MODULE/LECTURE</a:t>
            </a:r>
          </a:p>
        </p:txBody>
      </p:sp>
      <p:sp>
        <p:nvSpPr>
          <p:cNvPr id="3" name="Subtitle 2">
            <a:extLst>
              <a:ext uri="{FF2B5EF4-FFF2-40B4-BE49-F238E27FC236}">
                <a16:creationId xmlns:a16="http://schemas.microsoft.com/office/drawing/2014/main" id="{144CC758-05CD-498C-B7EA-1421DD07FBAE}"/>
              </a:ext>
            </a:extLst>
          </p:cNvPr>
          <p:cNvSpPr>
            <a:spLocks noGrp="1"/>
          </p:cNvSpPr>
          <p:nvPr>
            <p:ph type="subTitle" idx="1"/>
          </p:nvPr>
        </p:nvSpPr>
        <p:spPr>
          <a:xfrm>
            <a:off x="640080" y="3797535"/>
            <a:ext cx="10972800" cy="948671"/>
          </a:xfrm>
        </p:spPr>
        <p:txBody>
          <a:bodyPr>
            <a:normAutofit/>
          </a:bodyPr>
          <a:lstStyle>
            <a:lvl1pPr marL="0" indent="0" algn="l">
              <a:buNone/>
              <a:defRPr sz="2800">
                <a:solidFill>
                  <a:srgbClr val="002557"/>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13" name="Text Placeholder 8">
            <a:extLst>
              <a:ext uri="{FF2B5EF4-FFF2-40B4-BE49-F238E27FC236}">
                <a16:creationId xmlns:a16="http://schemas.microsoft.com/office/drawing/2014/main" id="{1D9F7408-FA39-411A-B427-9F7A5AE9AC1D}"/>
              </a:ext>
            </a:extLst>
          </p:cNvPr>
          <p:cNvSpPr>
            <a:spLocks noGrp="1"/>
          </p:cNvSpPr>
          <p:nvPr>
            <p:ph type="body" sz="quarter" idx="14" hasCustomPrompt="1"/>
          </p:nvPr>
        </p:nvSpPr>
        <p:spPr>
          <a:xfrm>
            <a:off x="640080" y="5142187"/>
            <a:ext cx="10972800" cy="594131"/>
          </a:xfrm>
        </p:spPr>
        <p:txBody>
          <a:bodyPr>
            <a:noAutofit/>
          </a:bodyPr>
          <a:lstStyle>
            <a:lvl1pPr marL="0" indent="0">
              <a:buFontTx/>
              <a:buNone/>
              <a:defRPr sz="2000">
                <a:solidFill>
                  <a:srgbClr val="002557"/>
                </a:solidFill>
              </a:defRPr>
            </a:lvl1pPr>
            <a:lvl2pPr marL="457200" indent="0">
              <a:buFontTx/>
              <a:buNone/>
              <a:defRPr sz="1400">
                <a:solidFill>
                  <a:schemeClr val="bg1"/>
                </a:solidFill>
              </a:defRPr>
            </a:lvl2pPr>
            <a:lvl3pPr marL="914400" indent="0">
              <a:buFontTx/>
              <a:buNone/>
              <a:defRPr sz="1400">
                <a:solidFill>
                  <a:schemeClr val="bg1"/>
                </a:solidFill>
              </a:defRPr>
            </a:lvl3pPr>
            <a:lvl4pPr marL="1371600" indent="0">
              <a:buFontTx/>
              <a:buNone/>
              <a:defRPr sz="1400">
                <a:solidFill>
                  <a:schemeClr val="bg1"/>
                </a:solidFill>
              </a:defRPr>
            </a:lvl4pPr>
            <a:lvl5pPr marL="1828800" indent="0">
              <a:buFontTx/>
              <a:buNone/>
              <a:defRPr sz="1400">
                <a:solidFill>
                  <a:schemeClr val="bg1"/>
                </a:solidFill>
              </a:defRPr>
            </a:lvl5pPr>
          </a:lstStyle>
          <a:p>
            <a:pPr lvl="0"/>
            <a:r>
              <a:rPr lang="en-US"/>
              <a:t>Click to Edit Speaker</a:t>
            </a:r>
          </a:p>
        </p:txBody>
      </p:sp>
      <p:pic>
        <p:nvPicPr>
          <p:cNvPr id="6" name="Picture 5">
            <a:extLst>
              <a:ext uri="{FF2B5EF4-FFF2-40B4-BE49-F238E27FC236}">
                <a16:creationId xmlns:a16="http://schemas.microsoft.com/office/drawing/2014/main" id="{567FB3A7-0AD3-4819-9FFB-85C98D4281E8}"/>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640083" y="490957"/>
            <a:ext cx="2233778" cy="632904"/>
          </a:xfrm>
          <a:prstGeom prst="rect">
            <a:avLst/>
          </a:prstGeom>
        </p:spPr>
      </p:pic>
      <p:sp>
        <p:nvSpPr>
          <p:cNvPr id="8" name="Text Placeholder 4">
            <a:extLst>
              <a:ext uri="{FF2B5EF4-FFF2-40B4-BE49-F238E27FC236}">
                <a16:creationId xmlns:a16="http://schemas.microsoft.com/office/drawing/2014/main" id="{17D14182-7338-E24A-A336-65D15A265736}"/>
              </a:ext>
            </a:extLst>
          </p:cNvPr>
          <p:cNvSpPr>
            <a:spLocks noGrp="1"/>
          </p:cNvSpPr>
          <p:nvPr>
            <p:ph type="body" sz="quarter" idx="15" hasCustomPrompt="1"/>
          </p:nvPr>
        </p:nvSpPr>
        <p:spPr>
          <a:xfrm>
            <a:off x="3324404" y="6271847"/>
            <a:ext cx="5852160" cy="281354"/>
          </a:xfrm>
        </p:spPr>
        <p:txBody>
          <a:bodyPr lIns="0" tIns="0" rIns="0" bIns="0" anchor="b" anchorCtr="0">
            <a:noAutofit/>
          </a:bodyPr>
          <a:lstStyle>
            <a:lvl1pPr marL="0" indent="0">
              <a:spcBef>
                <a:spcPts val="0"/>
              </a:spcBef>
              <a:buFontTx/>
              <a:buNone/>
              <a:defRPr sz="1000">
                <a:solidFill>
                  <a:srgbClr val="002557"/>
                </a:solidFill>
              </a:defRPr>
            </a:lvl1pPr>
            <a:lvl2pPr>
              <a:defRPr sz="900">
                <a:solidFill>
                  <a:srgbClr val="002557"/>
                </a:solidFill>
              </a:defRPr>
            </a:lvl2pPr>
            <a:lvl3pPr>
              <a:defRPr sz="900">
                <a:solidFill>
                  <a:srgbClr val="002557"/>
                </a:solidFill>
              </a:defRPr>
            </a:lvl3pPr>
            <a:lvl4pPr>
              <a:defRPr sz="900">
                <a:solidFill>
                  <a:srgbClr val="002557"/>
                </a:solidFill>
              </a:defRPr>
            </a:lvl4pPr>
            <a:lvl5pPr>
              <a:defRPr sz="900">
                <a:solidFill>
                  <a:srgbClr val="002557"/>
                </a:solidFill>
              </a:defRPr>
            </a:lvl5pPr>
          </a:lstStyle>
          <a:p>
            <a:pPr lvl="0"/>
            <a:r>
              <a:rPr lang="en-US"/>
              <a:t>Insert Speaker Name and Title</a:t>
            </a:r>
          </a:p>
        </p:txBody>
      </p:sp>
    </p:spTree>
    <p:extLst>
      <p:ext uri="{BB962C8B-B14F-4D97-AF65-F5344CB8AC3E}">
        <p14:creationId xmlns:p14="http://schemas.microsoft.com/office/powerpoint/2010/main" val="2625513485"/>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4E7D2D6-7C48-4E81-B298-73268FCAC58B}"/>
              </a:ext>
            </a:extLst>
          </p:cNvPr>
          <p:cNvSpPr>
            <a:spLocks noGrp="1"/>
          </p:cNvSpPr>
          <p:nvPr userDrawn="1">
            <p:ph type="title"/>
          </p:nvPr>
        </p:nvSpPr>
        <p:spPr>
          <a:xfrm>
            <a:off x="640080" y="365124"/>
            <a:ext cx="10972800" cy="13716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C2BD162-260B-459B-AFCC-55DA16A13613}"/>
              </a:ext>
            </a:extLst>
          </p:cNvPr>
          <p:cNvSpPr>
            <a:spLocks noGrp="1"/>
          </p:cNvSpPr>
          <p:nvPr userDrawn="1">
            <p:ph type="body" idx="1"/>
          </p:nvPr>
        </p:nvSpPr>
        <p:spPr>
          <a:xfrm>
            <a:off x="640080" y="1825625"/>
            <a:ext cx="10972800" cy="402336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7D608DB3-8625-42CD-B269-7A764B719C70}"/>
              </a:ext>
            </a:extLst>
          </p:cNvPr>
          <p:cNvSpPr>
            <a:spLocks noGrp="1"/>
          </p:cNvSpPr>
          <p:nvPr userDrawn="1">
            <p:ph type="sldNum" sz="quarter" idx="4"/>
          </p:nvPr>
        </p:nvSpPr>
        <p:spPr>
          <a:xfrm>
            <a:off x="11083564" y="217034"/>
            <a:ext cx="874486" cy="365125"/>
          </a:xfrm>
          <a:prstGeom prst="rect">
            <a:avLst/>
          </a:prstGeom>
        </p:spPr>
        <p:txBody>
          <a:bodyPr vert="horz" lIns="91440" tIns="45720" rIns="91440" bIns="45720" rtlCol="0" anchor="t" anchorCtr="0"/>
          <a:lstStyle>
            <a:lvl1pPr algn="r">
              <a:defRPr sz="800" b="0">
                <a:solidFill>
                  <a:schemeClr val="bg1"/>
                </a:solidFill>
                <a:latin typeface="Arial" panose="020B0604020202020204" pitchFamily="34" charset="0"/>
                <a:cs typeface="Arial" panose="020B0604020202020204" pitchFamily="34" charset="0"/>
              </a:defRPr>
            </a:lvl1pPr>
          </a:lstStyle>
          <a:p>
            <a:r>
              <a:rPr lang="en-US"/>
              <a:t>PAGE </a:t>
            </a:r>
            <a:fld id="{BE33F7A0-71F0-446B-9DE8-6D75BE64EE0F}" type="slidenum">
              <a:rPr lang="en-US" smtClean="0"/>
              <a:pPr/>
              <a:t>‹#›</a:t>
            </a:fld>
            <a:endParaRPr lang="en-US"/>
          </a:p>
        </p:txBody>
      </p:sp>
      <p:pic>
        <p:nvPicPr>
          <p:cNvPr id="15" name="Picture 14">
            <a:extLst>
              <a:ext uri="{FF2B5EF4-FFF2-40B4-BE49-F238E27FC236}">
                <a16:creationId xmlns:a16="http://schemas.microsoft.com/office/drawing/2014/main" id="{32823C6C-73E3-42A3-83A3-6A4C934D2334}"/>
              </a:ext>
            </a:extLst>
          </p:cNvPr>
          <p:cNvPicPr>
            <a:picLocks noChangeAspect="1"/>
          </p:cNvPicPr>
          <p:nvPr userDrawn="1"/>
        </p:nvPicPr>
        <p:blipFill>
          <a:blip r:embed="rId4">
            <a:extLst>
              <a:ext uri="{28A0092B-C50C-407E-A947-70E740481C1C}">
                <a14:useLocalDpi xmlns:a14="http://schemas.microsoft.com/office/drawing/2010/main" val="0"/>
              </a:ext>
            </a:extLst>
          </a:blip>
          <a:srcRect/>
          <a:stretch/>
        </p:blipFill>
        <p:spPr>
          <a:xfrm>
            <a:off x="31" y="6238560"/>
            <a:ext cx="12198031" cy="628961"/>
          </a:xfrm>
          <a:prstGeom prst="rect">
            <a:avLst/>
          </a:prstGeom>
        </p:spPr>
      </p:pic>
      <p:sp>
        <p:nvSpPr>
          <p:cNvPr id="4" name="TextBox 3">
            <a:extLst>
              <a:ext uri="{FF2B5EF4-FFF2-40B4-BE49-F238E27FC236}">
                <a16:creationId xmlns:a16="http://schemas.microsoft.com/office/drawing/2014/main" id="{3C84D898-A908-4F9B-8BFC-D0A350053FE5}"/>
              </a:ext>
            </a:extLst>
          </p:cNvPr>
          <p:cNvSpPr txBox="1"/>
          <p:nvPr userDrawn="1"/>
        </p:nvSpPr>
        <p:spPr>
          <a:xfrm>
            <a:off x="2659934" y="6446454"/>
            <a:ext cx="696546" cy="92333"/>
          </a:xfrm>
          <a:prstGeom prst="rect">
            <a:avLst/>
          </a:prstGeom>
          <a:noFill/>
        </p:spPr>
        <p:txBody>
          <a:bodyPr wrap="square" lIns="0" tIns="0" rIns="0" bIns="0" rtlCol="0">
            <a:spAutoFit/>
          </a:bodyPr>
          <a:lstStyle/>
          <a:p>
            <a:r>
              <a:rPr lang="en-US" sz="600" b="1">
                <a:solidFill>
                  <a:srgbClr val="002557"/>
                </a:solidFill>
              </a:rPr>
              <a:t>PRESENTED BY:</a:t>
            </a:r>
          </a:p>
        </p:txBody>
      </p:sp>
    </p:spTree>
    <p:extLst>
      <p:ext uri="{BB962C8B-B14F-4D97-AF65-F5344CB8AC3E}">
        <p14:creationId xmlns:p14="http://schemas.microsoft.com/office/powerpoint/2010/main" val="478894413"/>
      </p:ext>
    </p:extLst>
  </p:cSld>
  <p:clrMap bg1="lt1" tx1="dk1" bg2="lt2" tx2="dk2" accent1="accent1" accent2="accent2" accent3="accent3" accent4="accent4" accent5="accent5" accent6="accent6" hlink="hlink" folHlink="folHlink"/>
  <p:sldLayoutIdLst>
    <p:sldLayoutId id="2147483665" r:id="rId1"/>
    <p:sldLayoutId id="2147483664" r:id="rId2"/>
  </p:sldLayoutIdLst>
  <p:hf hdr="0" dt="0"/>
  <p:txStyles>
    <p:titleStyle>
      <a:lvl1pPr algn="l" defTabSz="914400" rtl="0" eaLnBrk="1" latinLnBrk="0" hangingPunct="1">
        <a:lnSpc>
          <a:spcPct val="90000"/>
        </a:lnSpc>
        <a:spcBef>
          <a:spcPct val="0"/>
        </a:spcBef>
        <a:buNone/>
        <a:defRPr sz="3600" b="1" kern="1200">
          <a:solidFill>
            <a:srgbClr val="002557"/>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lnSpc>
          <a:spcPct val="100000"/>
        </a:lnSpc>
        <a:spcBef>
          <a:spcPts val="1000"/>
        </a:spcBef>
        <a:buClr>
          <a:srgbClr val="008764"/>
        </a:buClr>
        <a:buFont typeface="Arial" panose="020B0604020202020204" pitchFamily="34" charset="0"/>
        <a:buChar char="•"/>
        <a:defRPr lang="en-US" sz="2400" kern="1200" dirty="0">
          <a:solidFill>
            <a:srgbClr val="002557"/>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0000"/>
        </a:lnSpc>
        <a:spcBef>
          <a:spcPts val="500"/>
        </a:spcBef>
        <a:buClr>
          <a:srgbClr val="008764"/>
        </a:buClr>
        <a:buFont typeface="Wingdings" panose="05000000000000000000" pitchFamily="2" charset="2"/>
        <a:buChar char="§"/>
        <a:defRPr lang="en-US" sz="2400" kern="1200" dirty="0">
          <a:solidFill>
            <a:srgbClr val="002557"/>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0000"/>
        </a:lnSpc>
        <a:spcBef>
          <a:spcPts val="500"/>
        </a:spcBef>
        <a:buClr>
          <a:srgbClr val="008764"/>
        </a:buClr>
        <a:buFont typeface="Courier New" panose="02070309020205020404" pitchFamily="49" charset="0"/>
        <a:buChar char="o"/>
        <a:defRPr lang="en-US" sz="1800" kern="1200" dirty="0">
          <a:solidFill>
            <a:srgbClr val="002557"/>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0000"/>
        </a:lnSpc>
        <a:spcBef>
          <a:spcPts val="500"/>
        </a:spcBef>
        <a:buClr>
          <a:srgbClr val="008764"/>
        </a:buClr>
        <a:buFont typeface="Arial" panose="020B0604020202020204" pitchFamily="34" charset="0"/>
        <a:buChar char="•"/>
        <a:defRPr lang="en-US" sz="1800" kern="1200" dirty="0">
          <a:solidFill>
            <a:srgbClr val="002557"/>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0000"/>
        </a:lnSpc>
        <a:spcBef>
          <a:spcPts val="500"/>
        </a:spcBef>
        <a:buClr>
          <a:srgbClr val="008764"/>
        </a:buClr>
        <a:buFont typeface="Arial" panose="020B0604020202020204" pitchFamily="34" charset="0"/>
        <a:buChar char="•"/>
        <a:defRPr lang="en-US" sz="1800" kern="1200" dirty="0">
          <a:solidFill>
            <a:srgbClr val="002557"/>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rodrigcr@uw.edu"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mailto:rodrigcr@uw.edu" TargetMode="External"/><Relationship Id="rId1" Type="http://schemas.openxmlformats.org/officeDocument/2006/relationships/slideLayout" Target="../slideLayouts/slideLayout1.xml"/><Relationship Id="rId4" Type="http://schemas.openxmlformats.org/officeDocument/2006/relationships/image" Target="../media/image7.svg"/></Relationships>
</file>

<file path=ppt/slides/_rels/slide11.xml.rels><?xml version="1.0" encoding="UTF-8" standalone="yes"?>
<Relationships xmlns="http://schemas.openxmlformats.org/package/2006/relationships"><Relationship Id="rId2" Type="http://schemas.openxmlformats.org/officeDocument/2006/relationships/hyperlink" Target="mailto:rodrigcr@uw.edu" TargetMode="Externa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hyperlink" Target="mailto:rodrigcr@uw.edu" TargetMode="Externa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hyperlink" Target="mailto:rodrigcr@uw.edu" TargetMode="External"/><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hyperlink" Target="https://scientificpubs.congressposter.com/p/8a6rmt76xagztbn8" TargetMode="External"/><Relationship Id="rId2" Type="http://schemas.openxmlformats.org/officeDocument/2006/relationships/hyperlink" Target="mailto:rodrigcr@uw.edu" TargetMode="External"/><Relationship Id="rId1" Type="http://schemas.openxmlformats.org/officeDocument/2006/relationships/slideLayout" Target="../slideLayouts/slideLayout1.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hyperlink" Target="https://scientificpubs.congressposter.com/pls/8a6rmt76xagztbn8"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mailto:rodrigcr@uw.edu"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mailto:rodrigcr@uw.edu"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hyperlink" Target="mailto:rodrigcr@uw.edu" TargetMode="External"/><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hyperlink" Target="mailto:rodrigcr@uw.edu" TargetMode="Externa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hyperlink" Target="mailto:rodrigcr@uw.edu" TargetMode="Externa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hyperlink" Target="mailto:rodrigcr@uw.edu" TargetMode="Externa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hyperlink" Target="mailto:rodrigcr@uw.edu" TargetMode="Externa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mailto:rodrigcr@uw.edu" TargetMode="External"/><Relationship Id="rId1" Type="http://schemas.openxmlformats.org/officeDocument/2006/relationships/slideLayout" Target="../slideLayouts/slideLayout1.xml"/><Relationship Id="rId4" Type="http://schemas.openxmlformats.org/officeDocument/2006/relationships/image" Target="../media/image5.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4C547DC2-FA46-1E43-ACEB-5B3F813F8D33}"/>
              </a:ext>
            </a:extLst>
          </p:cNvPr>
          <p:cNvSpPr>
            <a:spLocks noGrp="1"/>
          </p:cNvSpPr>
          <p:nvPr>
            <p:ph type="ctrTitle"/>
          </p:nvPr>
        </p:nvSpPr>
        <p:spPr>
          <a:xfrm>
            <a:off x="640080" y="1489131"/>
            <a:ext cx="11073865" cy="1436950"/>
          </a:xfrm>
        </p:spPr>
        <p:txBody>
          <a:bodyPr anchor="t">
            <a:noAutofit/>
          </a:bodyPr>
          <a:lstStyle/>
          <a:p>
            <a:r>
              <a:rPr lang="en-US" sz="3200" b="1" dirty="0"/>
              <a:t>Phase 2 Open-Label Study of Brentuximab </a:t>
            </a:r>
            <a:r>
              <a:rPr lang="en-US" sz="3200" dirty="0"/>
              <a:t>V</a:t>
            </a:r>
            <a:r>
              <a:rPr lang="en-US" sz="3200" b="1" dirty="0"/>
              <a:t>edotin + Pembrolizumab in Patients With Treatment-Naive Metastatic Head and Neck Squamous </a:t>
            </a:r>
            <a:r>
              <a:rPr lang="en-US" sz="3200" dirty="0"/>
              <a:t>C</a:t>
            </a:r>
            <a:r>
              <a:rPr lang="en-US" sz="3200" b="1" dirty="0"/>
              <a:t>ell Carcinoma</a:t>
            </a:r>
            <a:endParaRPr lang="en-US" sz="3200" dirty="0"/>
          </a:p>
        </p:txBody>
      </p:sp>
      <p:sp>
        <p:nvSpPr>
          <p:cNvPr id="7" name="Subtitle 6">
            <a:extLst>
              <a:ext uri="{FF2B5EF4-FFF2-40B4-BE49-F238E27FC236}">
                <a16:creationId xmlns:a16="http://schemas.microsoft.com/office/drawing/2014/main" id="{C1752C48-15AF-6745-A0FC-0782A2A94D40}"/>
              </a:ext>
            </a:extLst>
          </p:cNvPr>
          <p:cNvSpPr>
            <a:spLocks noGrp="1"/>
          </p:cNvSpPr>
          <p:nvPr>
            <p:ph type="subTitle" idx="1"/>
          </p:nvPr>
        </p:nvSpPr>
        <p:spPr>
          <a:xfrm>
            <a:off x="640080" y="2926081"/>
            <a:ext cx="11073864" cy="1992428"/>
          </a:xfrm>
        </p:spPr>
        <p:txBody>
          <a:bodyPr>
            <a:normAutofit fontScale="92500"/>
          </a:bodyPr>
          <a:lstStyle/>
          <a:p>
            <a:pPr algn="l">
              <a:lnSpc>
                <a:spcPct val="100000"/>
              </a:lnSpc>
              <a:spcBef>
                <a:spcPts val="0"/>
              </a:spcBef>
            </a:pPr>
            <a:r>
              <a:rPr lang="en-US" sz="1800" b="0" i="0" strike="noStrike" baseline="0" dirty="0">
                <a:latin typeface="+mj-lt"/>
              </a:rPr>
              <a:t>Cristina Rodriguez,</a:t>
            </a:r>
            <a:r>
              <a:rPr lang="en-US" sz="1800" b="0" i="0" strike="noStrike" baseline="30000" dirty="0">
                <a:latin typeface="+mj-lt"/>
              </a:rPr>
              <a:t>1</a:t>
            </a:r>
            <a:r>
              <a:rPr lang="en-US" sz="1800" b="0" i="0" strike="noStrike" baseline="0" dirty="0">
                <a:latin typeface="+mj-lt"/>
              </a:rPr>
              <a:t> Sylvia M. Lee,</a:t>
            </a:r>
            <a:r>
              <a:rPr lang="en-US" sz="1800" b="0" i="0" strike="noStrike" baseline="30000" dirty="0">
                <a:latin typeface="+mj-lt"/>
              </a:rPr>
              <a:t>1</a:t>
            </a:r>
            <a:r>
              <a:rPr lang="en-US" sz="1800" b="0" i="0" strike="noStrike" baseline="0" dirty="0">
                <a:latin typeface="+mj-lt"/>
              </a:rPr>
              <a:t> Graham Watson,</a:t>
            </a:r>
            <a:r>
              <a:rPr lang="en-US" sz="1800" b="0" i="0" strike="noStrike" baseline="30000" dirty="0">
                <a:latin typeface="+mj-lt"/>
              </a:rPr>
              <a:t>2</a:t>
            </a:r>
            <a:r>
              <a:rPr lang="en-US" sz="1800" b="0" i="0" strike="noStrike" baseline="0" dirty="0">
                <a:latin typeface="+mj-lt"/>
              </a:rPr>
              <a:t> Amanda Gillespie-Twardy,</a:t>
            </a:r>
            <a:r>
              <a:rPr lang="en-US" sz="1800" b="0" i="0" strike="noStrike" baseline="30000" dirty="0">
                <a:latin typeface="+mj-lt"/>
              </a:rPr>
              <a:t>3</a:t>
            </a:r>
            <a:r>
              <a:rPr lang="en-US" sz="1800" b="0" i="0" strike="noStrike" baseline="0" dirty="0">
                <a:latin typeface="+mj-lt"/>
              </a:rPr>
              <a:t> Douglas Laux,</a:t>
            </a:r>
            <a:r>
              <a:rPr lang="en-US" sz="1800" b="0" i="0" strike="noStrike" baseline="30000" dirty="0">
                <a:latin typeface="+mj-lt"/>
              </a:rPr>
              <a:t>4</a:t>
            </a:r>
            <a:r>
              <a:rPr lang="en-US" sz="1800" dirty="0">
                <a:latin typeface="+mj-lt"/>
              </a:rPr>
              <a:t> </a:t>
            </a:r>
            <a:r>
              <a:rPr lang="en-US" sz="1800" b="0" i="0" strike="noStrike" baseline="0" dirty="0">
                <a:latin typeface="+mj-lt"/>
              </a:rPr>
              <a:t>Patrick Ward,</a:t>
            </a:r>
            <a:r>
              <a:rPr lang="en-US" sz="1800" b="0" i="0" strike="noStrike" baseline="30000" dirty="0">
                <a:latin typeface="+mj-lt"/>
              </a:rPr>
              <a:t>5</a:t>
            </a:r>
            <a:r>
              <a:rPr lang="en-US" sz="1800" dirty="0">
                <a:latin typeface="+mj-lt"/>
              </a:rPr>
              <a:t> </a:t>
            </a:r>
            <a:r>
              <a:rPr lang="en-US" sz="1800" b="0" i="0" strike="noStrike" baseline="0" dirty="0">
                <a:latin typeface="+mj-lt"/>
              </a:rPr>
              <a:t>Jeffrey Yorio,</a:t>
            </a:r>
            <a:r>
              <a:rPr lang="en-US" sz="1800" b="0" i="0" strike="noStrike" baseline="30000" dirty="0">
                <a:latin typeface="+mj-lt"/>
              </a:rPr>
              <a:t>6</a:t>
            </a:r>
            <a:r>
              <a:rPr lang="en-US" sz="1800" b="0" i="0" strike="noStrike" baseline="0" dirty="0">
                <a:latin typeface="+mj-lt"/>
              </a:rPr>
              <a:t> Omar Abughanimeh,</a:t>
            </a:r>
            <a:r>
              <a:rPr lang="en-US" sz="1800" b="0" i="0" strike="noStrike" baseline="30000" dirty="0">
                <a:latin typeface="+mj-lt"/>
              </a:rPr>
              <a:t>7</a:t>
            </a:r>
            <a:r>
              <a:rPr lang="en-US" sz="1800" b="0" i="0" strike="noStrike" baseline="0" dirty="0">
                <a:latin typeface="+mj-lt"/>
              </a:rPr>
              <a:t> J. Thaddeus Beck,</a:t>
            </a:r>
            <a:r>
              <a:rPr lang="en-US" sz="1800" b="0" i="0" strike="noStrike" baseline="30000" dirty="0">
                <a:latin typeface="+mj-lt"/>
              </a:rPr>
              <a:t>8</a:t>
            </a:r>
            <a:r>
              <a:rPr lang="en-US" sz="1800" b="0" i="0" strike="noStrike" baseline="0" dirty="0">
                <a:latin typeface="+mj-lt"/>
              </a:rPr>
              <a:t> Kevin Kim,</a:t>
            </a:r>
            <a:r>
              <a:rPr lang="en-US" sz="1800" b="0" i="0" strike="noStrike" baseline="30000" dirty="0">
                <a:latin typeface="+mj-lt"/>
              </a:rPr>
              <a:t>9</a:t>
            </a:r>
            <a:r>
              <a:rPr lang="en-US" sz="1800" b="0" i="0" strike="noStrike" baseline="0" dirty="0">
                <a:latin typeface="+mj-lt"/>
              </a:rPr>
              <a:t> Hailing Lu,</a:t>
            </a:r>
            <a:r>
              <a:rPr lang="en-US" sz="1800" b="0" i="0" strike="noStrike" baseline="30000" dirty="0">
                <a:latin typeface="+mj-lt"/>
              </a:rPr>
              <a:t>9</a:t>
            </a:r>
            <a:r>
              <a:rPr lang="en-US" sz="1800" dirty="0">
                <a:latin typeface="+mj-lt"/>
              </a:rPr>
              <a:t> Jason Berndt,</a:t>
            </a:r>
            <a:r>
              <a:rPr lang="en-US" sz="1800" b="0" i="0" strike="noStrike" baseline="30000" dirty="0">
                <a:latin typeface="+mj-lt"/>
              </a:rPr>
              <a:t>9</a:t>
            </a:r>
            <a:r>
              <a:rPr lang="en-US" sz="1800" b="0" i="0" strike="noStrike" baseline="0" dirty="0">
                <a:latin typeface="+mj-lt"/>
              </a:rPr>
              <a:t> Marya Chaney,</a:t>
            </a:r>
            <a:r>
              <a:rPr lang="en-US" sz="1800" b="0" i="0" strike="noStrike" baseline="30000" dirty="0">
                <a:latin typeface="+mj-lt"/>
              </a:rPr>
              <a:t>10</a:t>
            </a:r>
            <a:r>
              <a:rPr lang="en-US" sz="1800" b="0" i="0" strike="noStrike" baseline="0" dirty="0">
                <a:latin typeface="+mj-lt"/>
              </a:rPr>
              <a:t> Eeman Shaikh,</a:t>
            </a:r>
            <a:r>
              <a:rPr lang="en-US" sz="1800" b="0" i="0" strike="noStrike" baseline="30000" dirty="0">
                <a:latin typeface="+mj-lt"/>
              </a:rPr>
              <a:t>9</a:t>
            </a:r>
            <a:r>
              <a:rPr lang="en-US" sz="1800" b="0" i="0" strike="noStrike" baseline="0" dirty="0">
                <a:latin typeface="+mj-lt"/>
              </a:rPr>
              <a:t> Erin R. Alesi</a:t>
            </a:r>
            <a:r>
              <a:rPr lang="en-US" sz="1800" b="0" i="0" strike="noStrike" baseline="30000" dirty="0">
                <a:latin typeface="+mj-lt"/>
              </a:rPr>
              <a:t>11</a:t>
            </a:r>
          </a:p>
          <a:p>
            <a:pPr algn="l">
              <a:lnSpc>
                <a:spcPct val="100000"/>
              </a:lnSpc>
              <a:spcBef>
                <a:spcPts val="0"/>
              </a:spcBef>
            </a:pPr>
            <a:endParaRPr lang="en-US" sz="1600" dirty="0">
              <a:latin typeface="+mj-lt"/>
            </a:endParaRPr>
          </a:p>
          <a:p>
            <a:pPr>
              <a:spcBef>
                <a:spcPts val="0"/>
              </a:spcBef>
            </a:pPr>
            <a:r>
              <a:rPr lang="en-US" sz="1400" b="0" i="0" u="none" strike="noStrike" baseline="30000" dirty="0">
                <a:latin typeface="+mj-lt"/>
              </a:rPr>
              <a:t>1</a:t>
            </a:r>
            <a:r>
              <a:rPr lang="en-US" sz="1400" b="0" i="0" u="none" strike="noStrike" baseline="0" dirty="0">
                <a:latin typeface="+mj-lt"/>
              </a:rPr>
              <a:t>Fred Hutchinson Cancer Center, Seattle, WA, USA; </a:t>
            </a:r>
            <a:r>
              <a:rPr lang="en-US" sz="1400" b="0" i="0" u="none" strike="noStrike" baseline="30000" dirty="0">
                <a:latin typeface="+mj-lt"/>
              </a:rPr>
              <a:t>2</a:t>
            </a:r>
            <a:r>
              <a:rPr lang="en-US" sz="1400" b="0" i="0" u="none" strike="noStrike" baseline="0" dirty="0">
                <a:latin typeface="+mj-lt"/>
              </a:rPr>
              <a:t>Virginia Oncology Associates, Norfolk, VA, USA; </a:t>
            </a:r>
            <a:r>
              <a:rPr lang="en-US" sz="1400" b="0" i="0" u="none" strike="noStrike" baseline="30000" dirty="0">
                <a:latin typeface="+mj-lt"/>
              </a:rPr>
              <a:t>3</a:t>
            </a:r>
            <a:r>
              <a:rPr lang="en-US" sz="1400" b="0" i="0" u="none" strike="noStrike" baseline="0" dirty="0">
                <a:latin typeface="+mj-lt"/>
              </a:rPr>
              <a:t>Blue Ridge Cancer Care, Roanoke, VA, USA; </a:t>
            </a:r>
            <a:r>
              <a:rPr lang="en-US" sz="1400" b="0" i="0" u="none" strike="noStrike" baseline="30000" dirty="0">
                <a:latin typeface="+mj-lt"/>
              </a:rPr>
              <a:t>4</a:t>
            </a:r>
            <a:r>
              <a:rPr lang="en-US" sz="1400" b="0" i="0" u="none" strike="noStrike" baseline="0" dirty="0">
                <a:latin typeface="+mj-lt"/>
              </a:rPr>
              <a:t>University of Iowa Hospital and Clinics, Iowa City, IA, USA; </a:t>
            </a:r>
            <a:r>
              <a:rPr lang="en-US" sz="1400" b="0" i="0" u="none" strike="noStrike" baseline="30000" dirty="0">
                <a:latin typeface="+mj-lt"/>
              </a:rPr>
              <a:t>5</a:t>
            </a:r>
            <a:r>
              <a:rPr lang="en-US" sz="1400" b="0" i="0" u="none" strike="noStrike" baseline="0" dirty="0">
                <a:latin typeface="+mj-lt"/>
              </a:rPr>
              <a:t>Oncology Hematology Care, Cincinnati, OH, USA; </a:t>
            </a:r>
            <a:r>
              <a:rPr lang="en-US" sz="1400" b="0" i="0" u="none" strike="noStrike" baseline="30000" dirty="0">
                <a:latin typeface="+mj-lt"/>
              </a:rPr>
              <a:t>6</a:t>
            </a:r>
            <a:r>
              <a:rPr lang="en-US" sz="1400" b="0" i="0" u="none" strike="noStrike" baseline="0" dirty="0">
                <a:latin typeface="+mj-lt"/>
              </a:rPr>
              <a:t>Texas Oncology, Austin, TX, USA; </a:t>
            </a:r>
            <a:r>
              <a:rPr lang="en-US" sz="1400" b="0" i="0" u="none" strike="noStrike" baseline="30000" dirty="0">
                <a:latin typeface="+mj-lt"/>
              </a:rPr>
              <a:t>7</a:t>
            </a:r>
            <a:r>
              <a:rPr lang="en-US" sz="1400" b="0" i="0" u="none" strike="noStrike" baseline="0" dirty="0">
                <a:latin typeface="+mj-lt"/>
              </a:rPr>
              <a:t>University of Nebraska Medical Center, Omaha, NE, USA; </a:t>
            </a:r>
            <a:r>
              <a:rPr lang="en-US" sz="1400" b="0" i="0" u="none" strike="noStrike" baseline="30000" dirty="0">
                <a:latin typeface="+mj-lt"/>
              </a:rPr>
              <a:t>8</a:t>
            </a:r>
            <a:r>
              <a:rPr lang="en-US" sz="1400" b="0" i="0" u="none" strike="noStrike" baseline="0" dirty="0">
                <a:latin typeface="+mj-lt"/>
              </a:rPr>
              <a:t>Highlands Oncology, Fayetteville, AR, USA; </a:t>
            </a:r>
            <a:r>
              <a:rPr lang="en-US" sz="1400" b="0" i="0" u="none" strike="noStrike" baseline="30000" dirty="0">
                <a:latin typeface="+mj-lt"/>
              </a:rPr>
              <a:t>9</a:t>
            </a:r>
            <a:r>
              <a:rPr lang="en-US" sz="1400" b="0" i="0" u="none" strike="noStrike" baseline="0" dirty="0">
                <a:latin typeface="+mj-lt"/>
              </a:rPr>
              <a:t>Pfizer, Bothell, WA, USA; </a:t>
            </a:r>
            <a:r>
              <a:rPr lang="en-US" sz="1400" b="0" i="0" u="none" strike="noStrike" baseline="30000" dirty="0">
                <a:latin typeface="+mj-lt"/>
              </a:rPr>
              <a:t>10</a:t>
            </a:r>
            <a:r>
              <a:rPr lang="en-US" sz="1400" b="0" i="0" u="none" strike="noStrike" baseline="0" dirty="0">
                <a:latin typeface="+mj-lt"/>
              </a:rPr>
              <a:t>Merck &amp; Co., Inc., Rahway, NJ, USA; </a:t>
            </a:r>
            <a:r>
              <a:rPr lang="en-US" sz="1400" b="0" i="0" u="none" strike="noStrike" baseline="30000" dirty="0">
                <a:latin typeface="+mj-lt"/>
              </a:rPr>
              <a:t>11</a:t>
            </a:r>
            <a:r>
              <a:rPr lang="en-US" sz="1400" b="0" i="0" u="none" strike="noStrike" baseline="0" dirty="0">
                <a:latin typeface="+mj-lt"/>
              </a:rPr>
              <a:t>Virginia Commonwealth University Health System, Richmond, VA, USA</a:t>
            </a:r>
            <a:endParaRPr lang="en-US" sz="1400" dirty="0">
              <a:effectLst/>
              <a:latin typeface="+mj-lt"/>
              <a:ea typeface="Times New Roman" panose="02020603050405020304" pitchFamily="18" charset="0"/>
            </a:endParaRPr>
          </a:p>
        </p:txBody>
      </p:sp>
      <p:sp>
        <p:nvSpPr>
          <p:cNvPr id="8" name="Text Placeholder 7">
            <a:extLst>
              <a:ext uri="{FF2B5EF4-FFF2-40B4-BE49-F238E27FC236}">
                <a16:creationId xmlns:a16="http://schemas.microsoft.com/office/drawing/2014/main" id="{824A33FD-CA43-2C4B-B5C0-F98F8056172A}"/>
              </a:ext>
            </a:extLst>
          </p:cNvPr>
          <p:cNvSpPr>
            <a:spLocks noGrp="1"/>
          </p:cNvSpPr>
          <p:nvPr>
            <p:ph type="body" sz="quarter" idx="14"/>
          </p:nvPr>
        </p:nvSpPr>
        <p:spPr/>
        <p:txBody>
          <a:bodyPr/>
          <a:lstStyle/>
          <a:p>
            <a:r>
              <a:rPr lang="en-US"/>
              <a:t>Dr. Cristina Rodriguez, MD</a:t>
            </a:r>
          </a:p>
        </p:txBody>
      </p:sp>
      <p:sp>
        <p:nvSpPr>
          <p:cNvPr id="9" name="Text Placeholder 8">
            <a:extLst>
              <a:ext uri="{FF2B5EF4-FFF2-40B4-BE49-F238E27FC236}">
                <a16:creationId xmlns:a16="http://schemas.microsoft.com/office/drawing/2014/main" id="{99049D70-7153-8B48-B8D1-D157862402A4}"/>
              </a:ext>
            </a:extLst>
          </p:cNvPr>
          <p:cNvSpPr>
            <a:spLocks noGrp="1"/>
          </p:cNvSpPr>
          <p:nvPr>
            <p:ph type="body" sz="quarter" idx="15"/>
          </p:nvPr>
        </p:nvSpPr>
        <p:spPr/>
        <p:txBody>
          <a:bodyPr/>
          <a:lstStyle/>
          <a:p>
            <a:r>
              <a:rPr lang="en-US"/>
              <a:t>Dr. Cristina Rodriguez, MD, </a:t>
            </a:r>
            <a:r>
              <a:rPr lang="en-US">
                <a:hlinkClick r:id="rId2"/>
              </a:rPr>
              <a:t>rodrigcr@uw.edu</a:t>
            </a:r>
            <a:r>
              <a:rPr lang="en-US"/>
              <a:t>  </a:t>
            </a:r>
          </a:p>
        </p:txBody>
      </p:sp>
    </p:spTree>
    <p:extLst>
      <p:ext uri="{BB962C8B-B14F-4D97-AF65-F5344CB8AC3E}">
        <p14:creationId xmlns:p14="http://schemas.microsoft.com/office/powerpoint/2010/main" val="37041771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FD23AB-4088-676A-8719-549B094BAAC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6AF78B9-852E-8C9D-2886-7C4808A5A622}"/>
              </a:ext>
            </a:extLst>
          </p:cNvPr>
          <p:cNvSpPr>
            <a:spLocks noGrp="1"/>
          </p:cNvSpPr>
          <p:nvPr>
            <p:ph type="title"/>
          </p:nvPr>
        </p:nvSpPr>
        <p:spPr>
          <a:xfrm>
            <a:off x="613953" y="286743"/>
            <a:ext cx="10972800" cy="822960"/>
          </a:xfrm>
        </p:spPr>
        <p:txBody>
          <a:bodyPr>
            <a:normAutofit/>
          </a:bodyPr>
          <a:lstStyle/>
          <a:p>
            <a:r>
              <a:rPr lang="en-US" b="1" dirty="0"/>
              <a:t>Progression-free survival</a:t>
            </a:r>
            <a:endParaRPr lang="en-US" dirty="0"/>
          </a:p>
        </p:txBody>
      </p:sp>
      <p:sp>
        <p:nvSpPr>
          <p:cNvPr id="3" name="Slide Number Placeholder 2">
            <a:extLst>
              <a:ext uri="{FF2B5EF4-FFF2-40B4-BE49-F238E27FC236}">
                <a16:creationId xmlns:a16="http://schemas.microsoft.com/office/drawing/2014/main" id="{4378B099-9E1F-A073-9625-1056FC8330BE}"/>
              </a:ext>
            </a:extLst>
          </p:cNvPr>
          <p:cNvSpPr>
            <a:spLocks noGrp="1"/>
          </p:cNvSpPr>
          <p:nvPr>
            <p:ph type="sldNum" sz="quarter" idx="12"/>
          </p:nvPr>
        </p:nvSpPr>
        <p:spPr/>
        <p:txBody>
          <a:bodyPr/>
          <a:lstStyle/>
          <a:p>
            <a:fld id="{BE33F7A0-71F0-446B-9DE8-6D75BE64EE0F}" type="slidenum">
              <a:rPr lang="en-US" smtClean="0"/>
              <a:pPr/>
              <a:t>10</a:t>
            </a:fld>
            <a:endParaRPr lang="en-US"/>
          </a:p>
        </p:txBody>
      </p:sp>
      <p:sp>
        <p:nvSpPr>
          <p:cNvPr id="5" name="Text Placeholder 4">
            <a:extLst>
              <a:ext uri="{FF2B5EF4-FFF2-40B4-BE49-F238E27FC236}">
                <a16:creationId xmlns:a16="http://schemas.microsoft.com/office/drawing/2014/main" id="{29812AFF-CE9A-66F3-8EEB-053791025F62}"/>
              </a:ext>
            </a:extLst>
          </p:cNvPr>
          <p:cNvSpPr>
            <a:spLocks noGrp="1"/>
          </p:cNvSpPr>
          <p:nvPr>
            <p:ph type="body" sz="quarter" idx="15"/>
          </p:nvPr>
        </p:nvSpPr>
        <p:spPr/>
        <p:txBody>
          <a:bodyPr/>
          <a:lstStyle/>
          <a:p>
            <a:r>
              <a:rPr lang="en-US" dirty="0"/>
              <a:t>Dr. Cristina Rodriguez, MD, </a:t>
            </a:r>
            <a:r>
              <a:rPr lang="en-US" dirty="0">
                <a:hlinkClick r:id="rId2"/>
              </a:rPr>
              <a:t>rodrigcr@uw.edu</a:t>
            </a:r>
            <a:endParaRPr lang="en-US" dirty="0"/>
          </a:p>
        </p:txBody>
      </p:sp>
      <p:sp>
        <p:nvSpPr>
          <p:cNvPr id="6" name="Text Placeholder 6">
            <a:extLst>
              <a:ext uri="{FF2B5EF4-FFF2-40B4-BE49-F238E27FC236}">
                <a16:creationId xmlns:a16="http://schemas.microsoft.com/office/drawing/2014/main" id="{8EFF8768-F3B3-3E4F-7C27-154F30E5B2A3}"/>
              </a:ext>
            </a:extLst>
          </p:cNvPr>
          <p:cNvSpPr txBox="1">
            <a:spLocks/>
          </p:cNvSpPr>
          <p:nvPr/>
        </p:nvSpPr>
        <p:spPr>
          <a:xfrm>
            <a:off x="548007" y="5806440"/>
            <a:ext cx="11195948" cy="347472"/>
          </a:xfrm>
          <a:prstGeom prst="rect">
            <a:avLst/>
          </a:prstGeom>
        </p:spPr>
        <p:txBody>
          <a:bodyPr anchor="b"/>
          <a:lstStyle>
            <a:lvl1pPr marL="342900" indent="-342900" algn="l" defTabSz="914400" rtl="0" eaLnBrk="1" latinLnBrk="0" hangingPunct="1">
              <a:lnSpc>
                <a:spcPct val="100000"/>
              </a:lnSpc>
              <a:spcBef>
                <a:spcPts val="1000"/>
              </a:spcBef>
              <a:buClr>
                <a:srgbClr val="008764"/>
              </a:buClr>
              <a:buFont typeface="Arial" panose="020B0604020202020204" pitchFamily="34" charset="0"/>
              <a:buChar char="•"/>
              <a:defRPr lang="en-US" sz="2400" kern="1200" dirty="0">
                <a:solidFill>
                  <a:srgbClr val="002557"/>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0000"/>
              </a:lnSpc>
              <a:spcBef>
                <a:spcPts val="500"/>
              </a:spcBef>
              <a:buClr>
                <a:srgbClr val="008764"/>
              </a:buClr>
              <a:buFont typeface="Wingdings" panose="05000000000000000000" pitchFamily="2" charset="2"/>
              <a:buChar char="§"/>
              <a:defRPr lang="en-US" sz="2400" kern="1200" dirty="0">
                <a:solidFill>
                  <a:srgbClr val="002557"/>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0000"/>
              </a:lnSpc>
              <a:spcBef>
                <a:spcPts val="500"/>
              </a:spcBef>
              <a:buClr>
                <a:srgbClr val="008764"/>
              </a:buClr>
              <a:buFont typeface="Courier New" panose="02070309020205020404" pitchFamily="49" charset="0"/>
              <a:buChar char="o"/>
              <a:defRPr lang="en-US" sz="1800" kern="1200" dirty="0">
                <a:solidFill>
                  <a:srgbClr val="002557"/>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0000"/>
              </a:lnSpc>
              <a:spcBef>
                <a:spcPts val="500"/>
              </a:spcBef>
              <a:buClr>
                <a:srgbClr val="008764"/>
              </a:buClr>
              <a:buFont typeface="Arial" panose="020B0604020202020204" pitchFamily="34" charset="0"/>
              <a:buChar char="•"/>
              <a:defRPr lang="en-US" sz="1800" kern="1200" dirty="0">
                <a:solidFill>
                  <a:srgbClr val="002557"/>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0000"/>
              </a:lnSpc>
              <a:spcBef>
                <a:spcPts val="500"/>
              </a:spcBef>
              <a:buClr>
                <a:srgbClr val="008764"/>
              </a:buClr>
              <a:buFont typeface="Arial" panose="020B0604020202020204" pitchFamily="34" charset="0"/>
              <a:buChar char="•"/>
              <a:defRPr lang="en-US" sz="1800" kern="1200" dirty="0">
                <a:solidFill>
                  <a:srgbClr val="002557"/>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buNone/>
            </a:pPr>
            <a:r>
              <a:rPr lang="en-US" sz="800" dirty="0"/>
              <a:t>BV, brentuximab vedotin; pembro, pembrolizumab; </a:t>
            </a:r>
            <a:r>
              <a:rPr lang="en-US" sz="800" dirty="0">
                <a:cs typeface="Arial"/>
              </a:rPr>
              <a:t>PFS, progression-free survival.</a:t>
            </a:r>
          </a:p>
          <a:p>
            <a:pPr marL="0" indent="0">
              <a:spcBef>
                <a:spcPts val="0"/>
              </a:spcBef>
              <a:buNone/>
            </a:pPr>
            <a:r>
              <a:rPr lang="en-US" sz="800" baseline="30000" dirty="0" err="1">
                <a:cs typeface="Arial"/>
              </a:rPr>
              <a:t>a</a:t>
            </a:r>
            <a:r>
              <a:rPr lang="en-US" sz="800" dirty="0" err="1">
                <a:cs typeface="Arial"/>
              </a:rPr>
              <a:t>As</a:t>
            </a:r>
            <a:r>
              <a:rPr lang="en-US" sz="800" dirty="0">
                <a:cs typeface="Arial"/>
              </a:rPr>
              <a:t> estimated using Kaplan-Meier method. </a:t>
            </a:r>
            <a:r>
              <a:rPr lang="en-US" sz="800" baseline="30000" dirty="0" err="1">
                <a:cs typeface="Arial"/>
              </a:rPr>
              <a:t>b</a:t>
            </a:r>
            <a:r>
              <a:rPr lang="en-US" sz="800" dirty="0" err="1">
                <a:cs typeface="Arial"/>
              </a:rPr>
              <a:t>Calculated</a:t>
            </a:r>
            <a:r>
              <a:rPr lang="en-US" sz="800" dirty="0">
                <a:cs typeface="Arial"/>
              </a:rPr>
              <a:t> using the complementary log-log transformation method (Collett, 1994). </a:t>
            </a:r>
            <a:r>
              <a:rPr lang="en-US" sz="800" baseline="30000" dirty="0">
                <a:cs typeface="Arial"/>
              </a:rPr>
              <a:t>c</a:t>
            </a:r>
            <a:r>
              <a:rPr lang="en-US" sz="800" dirty="0">
                <a:cs typeface="Arial"/>
              </a:rPr>
              <a:t>'+' means the observed time was from censored patient.</a:t>
            </a:r>
          </a:p>
        </p:txBody>
      </p:sp>
      <p:graphicFrame>
        <p:nvGraphicFramePr>
          <p:cNvPr id="4" name="Table 3">
            <a:extLst>
              <a:ext uri="{FF2B5EF4-FFF2-40B4-BE49-F238E27FC236}">
                <a16:creationId xmlns:a16="http://schemas.microsoft.com/office/drawing/2014/main" id="{D3F8844D-4BFC-5094-F4F7-56C719B86D95}"/>
              </a:ext>
            </a:extLst>
          </p:cNvPr>
          <p:cNvGraphicFramePr>
            <a:graphicFrameLocks noGrp="1"/>
          </p:cNvGraphicFramePr>
          <p:nvPr>
            <p:extLst>
              <p:ext uri="{D42A27DB-BD31-4B8C-83A1-F6EECF244321}">
                <p14:modId xmlns:p14="http://schemas.microsoft.com/office/powerpoint/2010/main" val="2460382741"/>
              </p:ext>
            </p:extLst>
          </p:nvPr>
        </p:nvGraphicFramePr>
        <p:xfrm>
          <a:off x="7454539" y="2211393"/>
          <a:ext cx="4133088" cy="1395289"/>
        </p:xfrm>
        <a:graphic>
          <a:graphicData uri="http://schemas.openxmlformats.org/drawingml/2006/table">
            <a:tbl>
              <a:tblPr firstRow="1" bandRow="1">
                <a:tableStyleId>{2D5ABB26-0587-4C30-8999-92F81FD0307C}</a:tableStyleId>
              </a:tblPr>
              <a:tblGrid>
                <a:gridCol w="2066544">
                  <a:extLst>
                    <a:ext uri="{9D8B030D-6E8A-4147-A177-3AD203B41FA5}">
                      <a16:colId xmlns:a16="http://schemas.microsoft.com/office/drawing/2014/main" val="356801435"/>
                    </a:ext>
                  </a:extLst>
                </a:gridCol>
                <a:gridCol w="2066544">
                  <a:extLst>
                    <a:ext uri="{9D8B030D-6E8A-4147-A177-3AD203B41FA5}">
                      <a16:colId xmlns:a16="http://schemas.microsoft.com/office/drawing/2014/main" val="1718018632"/>
                    </a:ext>
                  </a:extLst>
                </a:gridCol>
              </a:tblGrid>
              <a:tr h="143691">
                <a:tc>
                  <a:txBody>
                    <a:bodyPr/>
                    <a:lstStyle/>
                    <a:p>
                      <a:pPr marL="0" marR="0">
                        <a:lnSpc>
                          <a:spcPct val="120000"/>
                        </a:lnSpc>
                        <a:spcBef>
                          <a:spcPts val="0"/>
                        </a:spcBef>
                        <a:spcAft>
                          <a:spcPts val="0"/>
                        </a:spcAft>
                      </a:pPr>
                      <a:r>
                        <a:rPr lang="en-US" sz="1200" b="1" kern="100" dirty="0">
                          <a:effectLst/>
                          <a:latin typeface="+mn-lt"/>
                          <a:ea typeface="Times New Roman" panose="02020603050405020304" pitchFamily="18" charset="0"/>
                          <a:cs typeface="Times New Roman" panose="02020603050405020304" pitchFamily="18" charset="0"/>
                        </a:rPr>
                        <a:t>PFS</a:t>
                      </a:r>
                    </a:p>
                  </a:txBody>
                  <a:tcPr marL="19050" marR="1905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377" rtl="0" eaLnBrk="1" fontAlgn="auto" latinLnBrk="0" hangingPunct="1">
                        <a:lnSpc>
                          <a:spcPct val="120000"/>
                        </a:lnSpc>
                        <a:spcBef>
                          <a:spcPts val="0"/>
                        </a:spcBef>
                        <a:spcAft>
                          <a:spcPts val="0"/>
                        </a:spcAft>
                        <a:buClrTx/>
                        <a:buSzTx/>
                        <a:buFontTx/>
                        <a:buNone/>
                        <a:tabLst/>
                        <a:defRPr/>
                      </a:pPr>
                      <a:r>
                        <a:rPr lang="en-US" sz="1200" b="1" kern="100" dirty="0">
                          <a:solidFill>
                            <a:schemeClr val="tx1"/>
                          </a:solidFill>
                          <a:effectLst/>
                          <a:latin typeface="+mn-lt"/>
                        </a:rPr>
                        <a:t>BV + pembro (N=38)</a:t>
                      </a:r>
                      <a:endParaRPr lang="en-US" sz="1200" b="1" kern="100" dirty="0">
                        <a:solidFill>
                          <a:schemeClr val="tx1"/>
                        </a:solidFill>
                        <a:effectLst/>
                        <a:latin typeface="+mn-lt"/>
                        <a:ea typeface="Times New Roman" panose="02020603050405020304" pitchFamily="18" charset="0"/>
                        <a:cs typeface="Times New Roman"/>
                      </a:endParaRPr>
                    </a:p>
                  </a:txBody>
                  <a:tcPr marL="19050" marR="1905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931399637"/>
                  </a:ext>
                </a:extLst>
              </a:tr>
              <a:tr h="143691">
                <a:tc>
                  <a:txBody>
                    <a:bodyPr/>
                    <a:lstStyle/>
                    <a:p>
                      <a:pPr marL="0" marR="0">
                        <a:lnSpc>
                          <a:spcPct val="120000"/>
                        </a:lnSpc>
                        <a:spcBef>
                          <a:spcPts val="0"/>
                        </a:spcBef>
                        <a:spcAft>
                          <a:spcPts val="0"/>
                        </a:spcAft>
                      </a:pPr>
                      <a:r>
                        <a:rPr lang="en-US" sz="1200" b="1" kern="100" dirty="0">
                          <a:effectLst/>
                          <a:latin typeface="+mn-lt"/>
                          <a:ea typeface="Times New Roman" panose="02020603050405020304" pitchFamily="18" charset="0"/>
                          <a:cs typeface="Times New Roman" panose="02020603050405020304" pitchFamily="18" charset="0"/>
                        </a:rPr>
                        <a:t>PFS event, n (%)</a:t>
                      </a:r>
                    </a:p>
                  </a:txBody>
                  <a:tcPr marL="19050" marR="1905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a:lnSpc>
                          <a:spcPct val="120000"/>
                        </a:lnSpc>
                        <a:spcBef>
                          <a:spcPts val="0"/>
                        </a:spcBef>
                        <a:spcAft>
                          <a:spcPts val="0"/>
                        </a:spcAft>
                      </a:pPr>
                      <a:r>
                        <a:rPr lang="en-US" sz="1200" b="1" dirty="0"/>
                        <a:t>25 (66)</a:t>
                      </a:r>
                    </a:p>
                  </a:txBody>
                  <a:tcPr marL="19050" marR="1905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279581575"/>
                  </a:ext>
                </a:extLst>
              </a:tr>
              <a:tr h="143691">
                <a:tc>
                  <a:txBody>
                    <a:bodyPr/>
                    <a:lstStyle/>
                    <a:p>
                      <a:pPr marL="0" marR="0">
                        <a:lnSpc>
                          <a:spcPct val="120000"/>
                        </a:lnSpc>
                        <a:spcBef>
                          <a:spcPts val="0"/>
                        </a:spcBef>
                        <a:spcAft>
                          <a:spcPts val="0"/>
                        </a:spcAft>
                      </a:pPr>
                      <a:r>
                        <a:rPr lang="en-US" sz="1200" kern="100" dirty="0">
                          <a:effectLst/>
                          <a:latin typeface="+mn-lt"/>
                          <a:ea typeface="Times New Roman" panose="02020603050405020304" pitchFamily="18" charset="0"/>
                          <a:cs typeface="Times New Roman" panose="02020603050405020304" pitchFamily="18" charset="0"/>
                        </a:rPr>
                        <a:t>   Disease progression</a:t>
                      </a:r>
                    </a:p>
                  </a:txBody>
                  <a:tcPr marL="19050" marR="1905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a:lnSpc>
                          <a:spcPct val="120000"/>
                        </a:lnSpc>
                        <a:spcBef>
                          <a:spcPts val="0"/>
                        </a:spcBef>
                        <a:spcAft>
                          <a:spcPts val="0"/>
                        </a:spcAft>
                      </a:pPr>
                      <a:r>
                        <a:rPr lang="en-US" sz="1200"/>
                        <a:t>19 (50)</a:t>
                      </a:r>
                    </a:p>
                  </a:txBody>
                  <a:tcPr marL="19050" marR="1905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681413666"/>
                  </a:ext>
                </a:extLst>
              </a:tr>
              <a:tr h="143691">
                <a:tc>
                  <a:txBody>
                    <a:bodyPr/>
                    <a:lstStyle/>
                    <a:p>
                      <a:pPr marL="0" marR="0">
                        <a:lnSpc>
                          <a:spcPct val="120000"/>
                        </a:lnSpc>
                        <a:spcBef>
                          <a:spcPts val="0"/>
                        </a:spcBef>
                        <a:spcAft>
                          <a:spcPts val="0"/>
                        </a:spcAft>
                      </a:pPr>
                      <a:r>
                        <a:rPr lang="en-US" sz="1200" kern="100">
                          <a:effectLst/>
                          <a:latin typeface="+mn-lt"/>
                          <a:ea typeface="Times New Roman" panose="02020603050405020304" pitchFamily="18" charset="0"/>
                          <a:cs typeface="Times New Roman" panose="02020603050405020304" pitchFamily="18" charset="0"/>
                        </a:rPr>
                        <a:t>   Death</a:t>
                      </a:r>
                    </a:p>
                  </a:txBody>
                  <a:tcPr marL="19050" marR="1905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a:lnSpc>
                          <a:spcPct val="120000"/>
                        </a:lnSpc>
                        <a:spcBef>
                          <a:spcPts val="0"/>
                        </a:spcBef>
                        <a:spcAft>
                          <a:spcPts val="0"/>
                        </a:spcAft>
                      </a:pPr>
                      <a:r>
                        <a:rPr lang="en-US" sz="1200" b="0" dirty="0"/>
                        <a:t>6 (16)</a:t>
                      </a:r>
                    </a:p>
                  </a:txBody>
                  <a:tcPr marL="19050" marR="1905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113149705"/>
                  </a:ext>
                </a:extLst>
              </a:tr>
              <a:tr h="143691">
                <a:tc>
                  <a:txBody>
                    <a:bodyPr/>
                    <a:lstStyle/>
                    <a:p>
                      <a:pPr marL="0" marR="0">
                        <a:lnSpc>
                          <a:spcPct val="120000"/>
                        </a:lnSpc>
                        <a:spcBef>
                          <a:spcPts val="0"/>
                        </a:spcBef>
                        <a:spcAft>
                          <a:spcPts val="0"/>
                        </a:spcAft>
                      </a:pPr>
                      <a:r>
                        <a:rPr lang="en-US" sz="1200" b="1" kern="100" dirty="0">
                          <a:solidFill>
                            <a:srgbClr val="000000"/>
                          </a:solidFill>
                          <a:effectLst/>
                          <a:latin typeface="+mn-lt"/>
                          <a:ea typeface="Times New Roman" panose="02020603050405020304" pitchFamily="18" charset="0"/>
                          <a:cs typeface="Times New Roman" panose="02020603050405020304" pitchFamily="18" charset="0"/>
                        </a:rPr>
                        <a:t>PFS, </a:t>
                      </a:r>
                      <a:r>
                        <a:rPr lang="en-US" sz="1200" b="1" kern="100" dirty="0" err="1">
                          <a:solidFill>
                            <a:srgbClr val="000000"/>
                          </a:solidFill>
                          <a:effectLst/>
                          <a:latin typeface="+mn-lt"/>
                          <a:ea typeface="Times New Roman" panose="02020603050405020304" pitchFamily="18" charset="0"/>
                          <a:cs typeface="Times New Roman" panose="02020603050405020304" pitchFamily="18" charset="0"/>
                        </a:rPr>
                        <a:t>months</a:t>
                      </a:r>
                      <a:r>
                        <a:rPr lang="en-US" sz="1200" b="1" kern="100" baseline="30000" dirty="0" err="1">
                          <a:solidFill>
                            <a:srgbClr val="000000"/>
                          </a:solidFill>
                          <a:effectLst/>
                          <a:latin typeface="+mn-lt"/>
                          <a:ea typeface="Times New Roman" panose="02020603050405020304" pitchFamily="18" charset="0"/>
                          <a:cs typeface="Times New Roman" panose="02020603050405020304" pitchFamily="18" charset="0"/>
                        </a:rPr>
                        <a:t>a</a:t>
                      </a:r>
                      <a:endParaRPr lang="en-US" sz="1200" b="1" kern="100" baseline="30000" dirty="0">
                        <a:effectLst/>
                        <a:latin typeface="+mn-lt"/>
                        <a:ea typeface="Times New Roman" panose="02020603050405020304" pitchFamily="18" charset="0"/>
                        <a:cs typeface="Times New Roman" panose="02020603050405020304" pitchFamily="18" charset="0"/>
                      </a:endParaRPr>
                    </a:p>
                  </a:txBody>
                  <a:tcPr marL="19050" marR="1905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a:lnSpc>
                          <a:spcPct val="120000"/>
                        </a:lnSpc>
                        <a:spcBef>
                          <a:spcPts val="0"/>
                        </a:spcBef>
                        <a:spcAft>
                          <a:spcPts val="0"/>
                        </a:spcAft>
                      </a:pPr>
                      <a:endParaRPr lang="en-US" sz="1200" b="1"/>
                    </a:p>
                  </a:txBody>
                  <a:tcPr marL="19050" marR="1905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891122431"/>
                  </a:ext>
                </a:extLst>
              </a:tr>
              <a:tr h="143691">
                <a:tc>
                  <a:txBody>
                    <a:bodyPr/>
                    <a:lstStyle/>
                    <a:p>
                      <a:pPr marL="0" marR="0">
                        <a:lnSpc>
                          <a:spcPct val="120000"/>
                        </a:lnSpc>
                        <a:spcBef>
                          <a:spcPts val="0"/>
                        </a:spcBef>
                        <a:spcAft>
                          <a:spcPts val="0"/>
                        </a:spcAft>
                      </a:pPr>
                      <a:r>
                        <a:rPr lang="en-US" sz="1200" kern="100" dirty="0">
                          <a:solidFill>
                            <a:srgbClr val="000000"/>
                          </a:solidFill>
                          <a:effectLst/>
                          <a:latin typeface="+mn-lt"/>
                          <a:ea typeface="Times New Roman" panose="02020603050405020304" pitchFamily="18" charset="0"/>
                          <a:cs typeface="Times New Roman" panose="02020603050405020304" pitchFamily="18" charset="0"/>
                        </a:rPr>
                        <a:t>   Median (95% CI)</a:t>
                      </a:r>
                      <a:r>
                        <a:rPr lang="en-US" sz="1200" kern="100" baseline="30000" dirty="0">
                          <a:solidFill>
                            <a:srgbClr val="000000"/>
                          </a:solidFill>
                          <a:effectLst/>
                          <a:latin typeface="+mn-lt"/>
                          <a:ea typeface="Times New Roman" panose="02020603050405020304" pitchFamily="18" charset="0"/>
                          <a:cs typeface="Times New Roman" panose="02020603050405020304" pitchFamily="18" charset="0"/>
                        </a:rPr>
                        <a:t>b</a:t>
                      </a:r>
                      <a:endParaRPr lang="en-US" sz="1200" kern="100" dirty="0">
                        <a:effectLst/>
                        <a:latin typeface="+mn-lt"/>
                        <a:ea typeface="Times New Roman" panose="02020603050405020304" pitchFamily="18" charset="0"/>
                        <a:cs typeface="Times New Roman" panose="02020603050405020304" pitchFamily="18" charset="0"/>
                      </a:endParaRPr>
                    </a:p>
                  </a:txBody>
                  <a:tcPr marL="19050" marR="1905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a:lnSpc>
                          <a:spcPct val="120000"/>
                        </a:lnSpc>
                        <a:spcBef>
                          <a:spcPts val="0"/>
                        </a:spcBef>
                        <a:spcAft>
                          <a:spcPts val="0"/>
                        </a:spcAft>
                      </a:pPr>
                      <a:r>
                        <a:rPr lang="en-US" sz="1200" dirty="0"/>
                        <a:t>6.11 (2.86-10.74)</a:t>
                      </a:r>
                    </a:p>
                  </a:txBody>
                  <a:tcPr marL="19050" marR="1905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63826673"/>
                  </a:ext>
                </a:extLst>
              </a:tr>
              <a:tr h="143691">
                <a:tc>
                  <a:txBody>
                    <a:bodyPr/>
                    <a:lstStyle/>
                    <a:p>
                      <a:pPr marL="0" marR="0">
                        <a:lnSpc>
                          <a:spcPct val="120000"/>
                        </a:lnSpc>
                        <a:spcBef>
                          <a:spcPts val="0"/>
                        </a:spcBef>
                        <a:spcAft>
                          <a:spcPts val="0"/>
                        </a:spcAft>
                      </a:pPr>
                      <a:r>
                        <a:rPr lang="en-US" sz="1200" kern="100" dirty="0">
                          <a:solidFill>
                            <a:srgbClr val="000000"/>
                          </a:solidFill>
                          <a:effectLst/>
                          <a:latin typeface="+mn-lt"/>
                          <a:ea typeface="Times New Roman" panose="02020603050405020304" pitchFamily="18" charset="0"/>
                          <a:cs typeface="Times New Roman" panose="02020603050405020304" pitchFamily="18" charset="0"/>
                        </a:rPr>
                        <a:t>   Observed min, </a:t>
                      </a:r>
                      <a:r>
                        <a:rPr lang="en-US" sz="1200" kern="100" dirty="0" err="1">
                          <a:solidFill>
                            <a:srgbClr val="000000"/>
                          </a:solidFill>
                          <a:effectLst/>
                          <a:latin typeface="+mn-lt"/>
                          <a:ea typeface="Times New Roman" panose="02020603050405020304" pitchFamily="18" charset="0"/>
                          <a:cs typeface="Times New Roman" panose="02020603050405020304" pitchFamily="18" charset="0"/>
                        </a:rPr>
                        <a:t>max</a:t>
                      </a:r>
                      <a:r>
                        <a:rPr lang="en-US" sz="1200" kern="100" baseline="30000" dirty="0" err="1">
                          <a:solidFill>
                            <a:srgbClr val="000000"/>
                          </a:solidFill>
                          <a:effectLst/>
                          <a:latin typeface="+mn-lt"/>
                          <a:ea typeface="Times New Roman" panose="02020603050405020304" pitchFamily="18" charset="0"/>
                          <a:cs typeface="Times New Roman" panose="02020603050405020304" pitchFamily="18" charset="0"/>
                        </a:rPr>
                        <a:t>c</a:t>
                      </a:r>
                      <a:endParaRPr lang="en-US" sz="1200" kern="100" dirty="0">
                        <a:effectLst/>
                        <a:latin typeface="+mn-lt"/>
                        <a:ea typeface="Times New Roman" panose="02020603050405020304" pitchFamily="18" charset="0"/>
                        <a:cs typeface="Times New Roman" panose="02020603050405020304" pitchFamily="18" charset="0"/>
                      </a:endParaRPr>
                    </a:p>
                  </a:txBody>
                  <a:tcPr marL="19050" marR="1905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a:lnSpc>
                          <a:spcPct val="120000"/>
                        </a:lnSpc>
                        <a:spcBef>
                          <a:spcPts val="0"/>
                        </a:spcBef>
                        <a:spcAft>
                          <a:spcPts val="0"/>
                        </a:spcAft>
                      </a:pPr>
                      <a:r>
                        <a:rPr lang="en-US" sz="1200" dirty="0"/>
                        <a:t>0.03+, 22.05+</a:t>
                      </a:r>
                    </a:p>
                  </a:txBody>
                  <a:tcPr marL="19050" marR="1905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40714283"/>
                  </a:ext>
                </a:extLst>
              </a:tr>
            </a:tbl>
          </a:graphicData>
        </a:graphic>
      </p:graphicFrame>
      <p:grpSp>
        <p:nvGrpSpPr>
          <p:cNvPr id="7" name="Group 6">
            <a:extLst>
              <a:ext uri="{FF2B5EF4-FFF2-40B4-BE49-F238E27FC236}">
                <a16:creationId xmlns:a16="http://schemas.microsoft.com/office/drawing/2014/main" id="{79D6EB39-3FEE-71E7-9296-7343BC3DB8FD}"/>
              </a:ext>
            </a:extLst>
          </p:cNvPr>
          <p:cNvGrpSpPr>
            <a:grpSpLocks noChangeAspect="1"/>
          </p:cNvGrpSpPr>
          <p:nvPr/>
        </p:nvGrpSpPr>
        <p:grpSpPr>
          <a:xfrm>
            <a:off x="691032" y="2286040"/>
            <a:ext cx="7132320" cy="2768872"/>
            <a:chOff x="6332598" y="1668761"/>
            <a:chExt cx="5417397" cy="2020900"/>
          </a:xfrm>
        </p:grpSpPr>
        <p:grpSp>
          <p:nvGrpSpPr>
            <p:cNvPr id="8" name="Group 7">
              <a:extLst>
                <a:ext uri="{FF2B5EF4-FFF2-40B4-BE49-F238E27FC236}">
                  <a16:creationId xmlns:a16="http://schemas.microsoft.com/office/drawing/2014/main" id="{6B4F247D-B73A-3DE8-E4FD-987C779E3FCC}"/>
                </a:ext>
              </a:extLst>
            </p:cNvPr>
            <p:cNvGrpSpPr/>
            <p:nvPr/>
          </p:nvGrpSpPr>
          <p:grpSpPr>
            <a:xfrm>
              <a:off x="6332598" y="1668761"/>
              <a:ext cx="478370" cy="1685661"/>
              <a:chOff x="7243234" y="1731474"/>
              <a:chExt cx="478370" cy="1685661"/>
            </a:xfrm>
          </p:grpSpPr>
          <p:grpSp>
            <p:nvGrpSpPr>
              <p:cNvPr id="39" name="Group 38">
                <a:extLst>
                  <a:ext uri="{FF2B5EF4-FFF2-40B4-BE49-F238E27FC236}">
                    <a16:creationId xmlns:a16="http://schemas.microsoft.com/office/drawing/2014/main" id="{819819E0-B3AE-92ED-F376-C00266A94F5A}"/>
                  </a:ext>
                </a:extLst>
              </p:cNvPr>
              <p:cNvGrpSpPr/>
              <p:nvPr/>
            </p:nvGrpSpPr>
            <p:grpSpPr>
              <a:xfrm>
                <a:off x="7368200" y="1731474"/>
                <a:ext cx="353404" cy="1685661"/>
                <a:chOff x="5915029" y="1840675"/>
                <a:chExt cx="350191" cy="1814094"/>
              </a:xfrm>
            </p:grpSpPr>
            <p:cxnSp>
              <p:nvCxnSpPr>
                <p:cNvPr id="41" name="Straight Connector 40">
                  <a:extLst>
                    <a:ext uri="{FF2B5EF4-FFF2-40B4-BE49-F238E27FC236}">
                      <a16:creationId xmlns:a16="http://schemas.microsoft.com/office/drawing/2014/main" id="{E2766CBE-038B-0D08-0AA1-2544F5A597B0}"/>
                    </a:ext>
                  </a:extLst>
                </p:cNvPr>
                <p:cNvCxnSpPr>
                  <a:cxnSpLocks/>
                </p:cNvCxnSpPr>
                <p:nvPr/>
              </p:nvCxnSpPr>
              <p:spPr bwMode="gray">
                <a:xfrm>
                  <a:off x="6265220" y="1898619"/>
                  <a:ext cx="0" cy="1698206"/>
                </a:xfrm>
                <a:prstGeom prst="line">
                  <a:avLst/>
                </a:prstGeom>
                <a:noFill/>
                <a:ln w="12700" cap="sq">
                  <a:solidFill>
                    <a:srgbClr val="000000"/>
                  </a:solidFill>
                  <a:prstDash val="solid"/>
                  <a:miter lim="800000"/>
                  <a:headEnd/>
                  <a:tailEnd/>
                </a:ln>
                <a:effectLst/>
              </p:spPr>
            </p:cxnSp>
            <p:grpSp>
              <p:nvGrpSpPr>
                <p:cNvPr id="42" name="Group 41">
                  <a:extLst>
                    <a:ext uri="{FF2B5EF4-FFF2-40B4-BE49-F238E27FC236}">
                      <a16:creationId xmlns:a16="http://schemas.microsoft.com/office/drawing/2014/main" id="{C41C3DB8-5054-5AED-BCD2-8A52C2D77B6D}"/>
                    </a:ext>
                  </a:extLst>
                </p:cNvPr>
                <p:cNvGrpSpPr/>
                <p:nvPr/>
              </p:nvGrpSpPr>
              <p:grpSpPr>
                <a:xfrm>
                  <a:off x="5915029" y="1840675"/>
                  <a:ext cx="348611" cy="1814094"/>
                  <a:chOff x="5915029" y="1840675"/>
                  <a:chExt cx="348611" cy="1814094"/>
                </a:xfrm>
              </p:grpSpPr>
              <p:grpSp>
                <p:nvGrpSpPr>
                  <p:cNvPr id="43" name="Group 42">
                    <a:extLst>
                      <a:ext uri="{FF2B5EF4-FFF2-40B4-BE49-F238E27FC236}">
                        <a16:creationId xmlns:a16="http://schemas.microsoft.com/office/drawing/2014/main" id="{CDDBDEC3-DFF9-DF48-A6CD-B6BE101907DB}"/>
                      </a:ext>
                    </a:extLst>
                  </p:cNvPr>
                  <p:cNvGrpSpPr/>
                  <p:nvPr/>
                </p:nvGrpSpPr>
                <p:grpSpPr>
                  <a:xfrm>
                    <a:off x="5965165" y="1840675"/>
                    <a:ext cx="298475" cy="285709"/>
                    <a:chOff x="5965165" y="1750377"/>
                    <a:chExt cx="298475" cy="285709"/>
                  </a:xfrm>
                </p:grpSpPr>
                <p:cxnSp>
                  <p:nvCxnSpPr>
                    <p:cNvPr id="1376" name="Straight Connector 1375">
                      <a:extLst>
                        <a:ext uri="{FF2B5EF4-FFF2-40B4-BE49-F238E27FC236}">
                          <a16:creationId xmlns:a16="http://schemas.microsoft.com/office/drawing/2014/main" id="{AE6768AD-36AB-1586-8985-77949CA8BF5D}"/>
                        </a:ext>
                      </a:extLst>
                    </p:cNvPr>
                    <p:cNvCxnSpPr>
                      <a:cxnSpLocks/>
                    </p:cNvCxnSpPr>
                    <p:nvPr/>
                  </p:nvCxnSpPr>
                  <p:spPr bwMode="gray">
                    <a:xfrm rot="5400000">
                      <a:off x="6245640" y="1790321"/>
                      <a:ext cx="0" cy="36000"/>
                    </a:xfrm>
                    <a:prstGeom prst="line">
                      <a:avLst/>
                    </a:prstGeom>
                    <a:noFill/>
                    <a:ln w="12700" cap="sq">
                      <a:solidFill>
                        <a:srgbClr val="000000"/>
                      </a:solidFill>
                      <a:prstDash val="solid"/>
                      <a:miter lim="800000"/>
                      <a:headEnd/>
                      <a:tailEnd/>
                    </a:ln>
                    <a:effectLst/>
                  </p:spPr>
                </p:cxnSp>
                <p:sp>
                  <p:nvSpPr>
                    <p:cNvPr id="1377" name="TextBox 1376">
                      <a:extLst>
                        <a:ext uri="{FF2B5EF4-FFF2-40B4-BE49-F238E27FC236}">
                          <a16:creationId xmlns:a16="http://schemas.microsoft.com/office/drawing/2014/main" id="{9BB16CD6-E7A4-6C2F-B02F-1097F2325394}"/>
                        </a:ext>
                      </a:extLst>
                    </p:cNvPr>
                    <p:cNvSpPr txBox="1"/>
                    <p:nvPr/>
                  </p:nvSpPr>
                  <p:spPr bwMode="gray">
                    <a:xfrm>
                      <a:off x="5965165" y="1750377"/>
                      <a:ext cx="244475" cy="115888"/>
                    </a:xfrm>
                    <a:prstGeom prst="rect">
                      <a:avLst/>
                    </a:prstGeom>
                  </p:spPr>
                  <p:txBody>
                    <a:bodyPr wrap="square" lIns="0" tIns="0" rIns="0" bIns="0" rtlCol="0" anchor="ctr" anchorCtr="0">
                      <a:noAutofit/>
                    </a:bodyPr>
                    <a:lstStyle/>
                    <a:p>
                      <a:pPr marL="0" marR="0" lvl="0" indent="0" algn="r" defTabSz="914400" eaLnBrk="1" fontAlgn="auto" latinLnBrk="0" hangingPunct="1">
                        <a:lnSpc>
                          <a:spcPct val="90000"/>
                        </a:lnSpc>
                        <a:spcBef>
                          <a:spcPts val="1000"/>
                        </a:spcBef>
                        <a:spcAft>
                          <a:spcPts val="0"/>
                        </a:spcAft>
                        <a:buClrTx/>
                        <a:buSzTx/>
                        <a:buFontTx/>
                        <a:buNone/>
                        <a:tabLst/>
                        <a:defRPr/>
                      </a:pPr>
                      <a:r>
                        <a:rPr kumimoji="0" lang="en-GB" sz="1050" b="0" i="0" u="none" strike="noStrike" kern="0" cap="none" spc="0" normalizeH="0" baseline="0" noProof="0" dirty="0">
                          <a:ln>
                            <a:noFill/>
                          </a:ln>
                          <a:solidFill>
                            <a:srgbClr val="000000"/>
                          </a:solidFill>
                          <a:effectLst/>
                          <a:uLnTx/>
                          <a:uFillTx/>
                        </a:rPr>
                        <a:t>100</a:t>
                      </a:r>
                    </a:p>
                  </p:txBody>
                </p:sp>
                <p:cxnSp>
                  <p:nvCxnSpPr>
                    <p:cNvPr id="1378" name="Straight Connector 1377">
                      <a:extLst>
                        <a:ext uri="{FF2B5EF4-FFF2-40B4-BE49-F238E27FC236}">
                          <a16:creationId xmlns:a16="http://schemas.microsoft.com/office/drawing/2014/main" id="{AE4B2222-26A2-637B-F9BA-15DCDB04486D}"/>
                        </a:ext>
                      </a:extLst>
                    </p:cNvPr>
                    <p:cNvCxnSpPr>
                      <a:cxnSpLocks/>
                    </p:cNvCxnSpPr>
                    <p:nvPr/>
                  </p:nvCxnSpPr>
                  <p:spPr bwMode="gray">
                    <a:xfrm rot="5400000">
                      <a:off x="6245640" y="1960142"/>
                      <a:ext cx="0" cy="36000"/>
                    </a:xfrm>
                    <a:prstGeom prst="line">
                      <a:avLst/>
                    </a:prstGeom>
                    <a:noFill/>
                    <a:ln w="12700" cap="sq">
                      <a:solidFill>
                        <a:srgbClr val="000000"/>
                      </a:solidFill>
                      <a:prstDash val="solid"/>
                      <a:miter lim="800000"/>
                      <a:headEnd/>
                      <a:tailEnd/>
                    </a:ln>
                    <a:effectLst/>
                  </p:spPr>
                </p:cxnSp>
                <p:sp>
                  <p:nvSpPr>
                    <p:cNvPr id="1379" name="TextBox 1378">
                      <a:extLst>
                        <a:ext uri="{FF2B5EF4-FFF2-40B4-BE49-F238E27FC236}">
                          <a16:creationId xmlns:a16="http://schemas.microsoft.com/office/drawing/2014/main" id="{F5E15D9D-82F6-FB9D-D287-ED5C9737EFE0}"/>
                        </a:ext>
                      </a:extLst>
                    </p:cNvPr>
                    <p:cNvSpPr txBox="1"/>
                    <p:nvPr/>
                  </p:nvSpPr>
                  <p:spPr bwMode="gray">
                    <a:xfrm>
                      <a:off x="5965165" y="1920198"/>
                      <a:ext cx="244475" cy="115888"/>
                    </a:xfrm>
                    <a:prstGeom prst="rect">
                      <a:avLst/>
                    </a:prstGeom>
                  </p:spPr>
                  <p:txBody>
                    <a:bodyPr wrap="square" lIns="0" tIns="0" rIns="0" bIns="0" rtlCol="0" anchor="ctr" anchorCtr="0">
                      <a:noAutofit/>
                    </a:bodyPr>
                    <a:lstStyle/>
                    <a:p>
                      <a:pPr marL="0" marR="0" lvl="0" indent="0" algn="r" defTabSz="914400" eaLnBrk="1" fontAlgn="auto" latinLnBrk="0" hangingPunct="1">
                        <a:lnSpc>
                          <a:spcPct val="90000"/>
                        </a:lnSpc>
                        <a:spcBef>
                          <a:spcPts val="1000"/>
                        </a:spcBef>
                        <a:spcAft>
                          <a:spcPts val="0"/>
                        </a:spcAft>
                        <a:buClrTx/>
                        <a:buSzTx/>
                        <a:buFontTx/>
                        <a:buNone/>
                        <a:tabLst/>
                        <a:defRPr/>
                      </a:pPr>
                      <a:r>
                        <a:rPr kumimoji="0" lang="en-GB" sz="1050" b="0" i="0" u="none" strike="noStrike" kern="0" cap="none" spc="0" normalizeH="0" baseline="0" noProof="0" dirty="0">
                          <a:ln>
                            <a:noFill/>
                          </a:ln>
                          <a:solidFill>
                            <a:srgbClr val="000000"/>
                          </a:solidFill>
                          <a:effectLst/>
                          <a:uLnTx/>
                          <a:uFillTx/>
                        </a:rPr>
                        <a:t>90</a:t>
                      </a:r>
                    </a:p>
                  </p:txBody>
                </p:sp>
              </p:grpSp>
              <p:grpSp>
                <p:nvGrpSpPr>
                  <p:cNvPr id="44" name="Group 43">
                    <a:extLst>
                      <a:ext uri="{FF2B5EF4-FFF2-40B4-BE49-F238E27FC236}">
                        <a16:creationId xmlns:a16="http://schemas.microsoft.com/office/drawing/2014/main" id="{52C8F25B-D185-B924-2418-EE4F1C4F10AF}"/>
                      </a:ext>
                    </a:extLst>
                  </p:cNvPr>
                  <p:cNvGrpSpPr/>
                  <p:nvPr/>
                </p:nvGrpSpPr>
                <p:grpSpPr>
                  <a:xfrm>
                    <a:off x="5928361" y="3538881"/>
                    <a:ext cx="335279" cy="115888"/>
                    <a:chOff x="5928361" y="1805409"/>
                    <a:chExt cx="335279" cy="115888"/>
                  </a:xfrm>
                </p:grpSpPr>
                <p:cxnSp>
                  <p:nvCxnSpPr>
                    <p:cNvPr id="1374" name="Straight Connector 1373">
                      <a:extLst>
                        <a:ext uri="{FF2B5EF4-FFF2-40B4-BE49-F238E27FC236}">
                          <a16:creationId xmlns:a16="http://schemas.microsoft.com/office/drawing/2014/main" id="{BF162FBE-A29C-2E63-E5C0-48813C5A1CE2}"/>
                        </a:ext>
                      </a:extLst>
                    </p:cNvPr>
                    <p:cNvCxnSpPr>
                      <a:cxnSpLocks/>
                    </p:cNvCxnSpPr>
                    <p:nvPr/>
                  </p:nvCxnSpPr>
                  <p:spPr bwMode="gray">
                    <a:xfrm rot="5400000">
                      <a:off x="6245640" y="1845085"/>
                      <a:ext cx="0" cy="36000"/>
                    </a:xfrm>
                    <a:prstGeom prst="line">
                      <a:avLst/>
                    </a:prstGeom>
                    <a:noFill/>
                    <a:ln w="12700" cap="sq">
                      <a:solidFill>
                        <a:srgbClr val="000000"/>
                      </a:solidFill>
                      <a:prstDash val="solid"/>
                      <a:miter lim="800000"/>
                      <a:headEnd/>
                      <a:tailEnd/>
                    </a:ln>
                    <a:effectLst/>
                  </p:spPr>
                </p:cxnSp>
                <p:sp>
                  <p:nvSpPr>
                    <p:cNvPr id="1375" name="TextBox 1374">
                      <a:extLst>
                        <a:ext uri="{FF2B5EF4-FFF2-40B4-BE49-F238E27FC236}">
                          <a16:creationId xmlns:a16="http://schemas.microsoft.com/office/drawing/2014/main" id="{EE1D640B-5F87-D8BD-403A-D609DB7A57D0}"/>
                        </a:ext>
                      </a:extLst>
                    </p:cNvPr>
                    <p:cNvSpPr txBox="1"/>
                    <p:nvPr/>
                  </p:nvSpPr>
                  <p:spPr bwMode="gray">
                    <a:xfrm>
                      <a:off x="5928361" y="1805409"/>
                      <a:ext cx="281279" cy="115888"/>
                    </a:xfrm>
                    <a:prstGeom prst="rect">
                      <a:avLst/>
                    </a:prstGeom>
                  </p:spPr>
                  <p:txBody>
                    <a:bodyPr wrap="square" lIns="0" tIns="0" rIns="0" bIns="0" rtlCol="0" anchor="ctr" anchorCtr="0">
                      <a:noAutofit/>
                    </a:bodyPr>
                    <a:lstStyle/>
                    <a:p>
                      <a:pPr marL="0" marR="0" lvl="0" indent="0" algn="r" defTabSz="914400" eaLnBrk="1" fontAlgn="auto" latinLnBrk="0" hangingPunct="1">
                        <a:lnSpc>
                          <a:spcPct val="90000"/>
                        </a:lnSpc>
                        <a:spcBef>
                          <a:spcPts val="1000"/>
                        </a:spcBef>
                        <a:spcAft>
                          <a:spcPts val="0"/>
                        </a:spcAft>
                        <a:buClrTx/>
                        <a:buSzTx/>
                        <a:buFontTx/>
                        <a:buNone/>
                        <a:tabLst/>
                        <a:defRPr/>
                      </a:pPr>
                      <a:r>
                        <a:rPr kumimoji="0" lang="en-GB" sz="1050" b="0" i="0" u="none" strike="noStrike" kern="0" cap="none" spc="0" normalizeH="0" baseline="0" noProof="0" dirty="0">
                          <a:ln>
                            <a:noFill/>
                          </a:ln>
                          <a:solidFill>
                            <a:srgbClr val="000000"/>
                          </a:solidFill>
                          <a:effectLst/>
                          <a:uLnTx/>
                          <a:uFillTx/>
                        </a:rPr>
                        <a:t>0</a:t>
                      </a:r>
                    </a:p>
                  </p:txBody>
                </p:sp>
              </p:grpSp>
              <p:grpSp>
                <p:nvGrpSpPr>
                  <p:cNvPr id="45" name="Group 44">
                    <a:extLst>
                      <a:ext uri="{FF2B5EF4-FFF2-40B4-BE49-F238E27FC236}">
                        <a16:creationId xmlns:a16="http://schemas.microsoft.com/office/drawing/2014/main" id="{DB6E3BD0-7E26-A087-E280-85F4AEF7BF60}"/>
                      </a:ext>
                    </a:extLst>
                  </p:cNvPr>
                  <p:cNvGrpSpPr/>
                  <p:nvPr/>
                </p:nvGrpSpPr>
                <p:grpSpPr>
                  <a:xfrm>
                    <a:off x="5915029" y="3369063"/>
                    <a:ext cx="348611" cy="115888"/>
                    <a:chOff x="5915029" y="2128546"/>
                    <a:chExt cx="348611" cy="115888"/>
                  </a:xfrm>
                </p:grpSpPr>
                <p:cxnSp>
                  <p:nvCxnSpPr>
                    <p:cNvPr id="1372" name="Straight Connector 1371">
                      <a:extLst>
                        <a:ext uri="{FF2B5EF4-FFF2-40B4-BE49-F238E27FC236}">
                          <a16:creationId xmlns:a16="http://schemas.microsoft.com/office/drawing/2014/main" id="{CB6E3A90-ED89-E057-23D7-FD73DAD52D95}"/>
                        </a:ext>
                      </a:extLst>
                    </p:cNvPr>
                    <p:cNvCxnSpPr>
                      <a:cxnSpLocks/>
                    </p:cNvCxnSpPr>
                    <p:nvPr/>
                  </p:nvCxnSpPr>
                  <p:spPr bwMode="gray">
                    <a:xfrm rot="5400000">
                      <a:off x="6245640" y="2168490"/>
                      <a:ext cx="0" cy="36000"/>
                    </a:xfrm>
                    <a:prstGeom prst="line">
                      <a:avLst/>
                    </a:prstGeom>
                    <a:noFill/>
                    <a:ln w="12700" cap="sq">
                      <a:solidFill>
                        <a:srgbClr val="000000"/>
                      </a:solidFill>
                      <a:prstDash val="solid"/>
                      <a:miter lim="800000"/>
                      <a:headEnd/>
                      <a:tailEnd/>
                    </a:ln>
                    <a:effectLst/>
                  </p:spPr>
                </p:cxnSp>
                <p:sp>
                  <p:nvSpPr>
                    <p:cNvPr id="1373" name="TextBox 1372">
                      <a:extLst>
                        <a:ext uri="{FF2B5EF4-FFF2-40B4-BE49-F238E27FC236}">
                          <a16:creationId xmlns:a16="http://schemas.microsoft.com/office/drawing/2014/main" id="{2F39E265-EA0F-C386-A53B-FC17FAAD11B2}"/>
                        </a:ext>
                      </a:extLst>
                    </p:cNvPr>
                    <p:cNvSpPr txBox="1"/>
                    <p:nvPr/>
                  </p:nvSpPr>
                  <p:spPr bwMode="gray">
                    <a:xfrm>
                      <a:off x="5915029" y="2128546"/>
                      <a:ext cx="294612" cy="115888"/>
                    </a:xfrm>
                    <a:prstGeom prst="rect">
                      <a:avLst/>
                    </a:prstGeom>
                  </p:spPr>
                  <p:txBody>
                    <a:bodyPr wrap="square" lIns="0" tIns="0" rIns="0" bIns="0" rtlCol="0" anchor="ctr" anchorCtr="0">
                      <a:noAutofit/>
                    </a:bodyPr>
                    <a:lstStyle/>
                    <a:p>
                      <a:pPr marL="0" marR="0" lvl="0" indent="0" algn="r" defTabSz="914400" eaLnBrk="1" fontAlgn="auto" latinLnBrk="0" hangingPunct="1">
                        <a:lnSpc>
                          <a:spcPct val="90000"/>
                        </a:lnSpc>
                        <a:spcBef>
                          <a:spcPts val="1000"/>
                        </a:spcBef>
                        <a:spcAft>
                          <a:spcPts val="0"/>
                        </a:spcAft>
                        <a:buClrTx/>
                        <a:buSzTx/>
                        <a:buFontTx/>
                        <a:buNone/>
                        <a:tabLst/>
                        <a:defRPr/>
                      </a:pPr>
                      <a:r>
                        <a:rPr kumimoji="0" lang="en-GB" sz="1050" b="0" i="0" u="none" strike="noStrike" kern="0" cap="none" spc="0" normalizeH="0" baseline="0" noProof="0" dirty="0">
                          <a:ln>
                            <a:noFill/>
                          </a:ln>
                          <a:solidFill>
                            <a:srgbClr val="000000"/>
                          </a:solidFill>
                          <a:effectLst/>
                          <a:uLnTx/>
                          <a:uFillTx/>
                        </a:rPr>
                        <a:t>10</a:t>
                      </a:r>
                    </a:p>
                  </p:txBody>
                </p:sp>
              </p:grpSp>
              <p:grpSp>
                <p:nvGrpSpPr>
                  <p:cNvPr id="46" name="Group 45">
                    <a:extLst>
                      <a:ext uri="{FF2B5EF4-FFF2-40B4-BE49-F238E27FC236}">
                        <a16:creationId xmlns:a16="http://schemas.microsoft.com/office/drawing/2014/main" id="{5CB488F5-909B-6F11-0C2B-C918F3C19BE9}"/>
                      </a:ext>
                    </a:extLst>
                  </p:cNvPr>
                  <p:cNvGrpSpPr/>
                  <p:nvPr/>
                </p:nvGrpSpPr>
                <p:grpSpPr>
                  <a:xfrm>
                    <a:off x="5915029" y="3199242"/>
                    <a:ext cx="348611" cy="115888"/>
                    <a:chOff x="5915029" y="2123042"/>
                    <a:chExt cx="348611" cy="115888"/>
                  </a:xfrm>
                </p:grpSpPr>
                <p:cxnSp>
                  <p:nvCxnSpPr>
                    <p:cNvPr id="1370" name="Straight Connector 1369">
                      <a:extLst>
                        <a:ext uri="{FF2B5EF4-FFF2-40B4-BE49-F238E27FC236}">
                          <a16:creationId xmlns:a16="http://schemas.microsoft.com/office/drawing/2014/main" id="{564C9587-0A80-2A2C-3661-309499F8A8A0}"/>
                        </a:ext>
                      </a:extLst>
                    </p:cNvPr>
                    <p:cNvCxnSpPr>
                      <a:cxnSpLocks/>
                    </p:cNvCxnSpPr>
                    <p:nvPr/>
                  </p:nvCxnSpPr>
                  <p:spPr bwMode="gray">
                    <a:xfrm rot="5400000">
                      <a:off x="6245640" y="2162987"/>
                      <a:ext cx="0" cy="36000"/>
                    </a:xfrm>
                    <a:prstGeom prst="line">
                      <a:avLst/>
                    </a:prstGeom>
                    <a:noFill/>
                    <a:ln w="12700" cap="sq">
                      <a:solidFill>
                        <a:srgbClr val="000000"/>
                      </a:solidFill>
                      <a:prstDash val="solid"/>
                      <a:miter lim="800000"/>
                      <a:headEnd/>
                      <a:tailEnd/>
                    </a:ln>
                    <a:effectLst/>
                  </p:spPr>
                </p:cxnSp>
                <p:sp>
                  <p:nvSpPr>
                    <p:cNvPr id="1371" name="TextBox 1370">
                      <a:extLst>
                        <a:ext uri="{FF2B5EF4-FFF2-40B4-BE49-F238E27FC236}">
                          <a16:creationId xmlns:a16="http://schemas.microsoft.com/office/drawing/2014/main" id="{F4A0C572-E979-235B-37A3-CC785A353EC5}"/>
                        </a:ext>
                      </a:extLst>
                    </p:cNvPr>
                    <p:cNvSpPr txBox="1"/>
                    <p:nvPr/>
                  </p:nvSpPr>
                  <p:spPr bwMode="gray">
                    <a:xfrm>
                      <a:off x="5915029" y="2123042"/>
                      <a:ext cx="294612" cy="115888"/>
                    </a:xfrm>
                    <a:prstGeom prst="rect">
                      <a:avLst/>
                    </a:prstGeom>
                  </p:spPr>
                  <p:txBody>
                    <a:bodyPr wrap="square" lIns="0" tIns="0" rIns="0" bIns="0" rtlCol="0" anchor="ctr" anchorCtr="0">
                      <a:noAutofit/>
                    </a:bodyPr>
                    <a:lstStyle/>
                    <a:p>
                      <a:pPr marL="0" marR="0" lvl="0" indent="0" algn="r" defTabSz="914400" eaLnBrk="1" fontAlgn="auto" latinLnBrk="0" hangingPunct="1">
                        <a:lnSpc>
                          <a:spcPct val="90000"/>
                        </a:lnSpc>
                        <a:spcBef>
                          <a:spcPts val="1000"/>
                        </a:spcBef>
                        <a:spcAft>
                          <a:spcPts val="0"/>
                        </a:spcAft>
                        <a:buClrTx/>
                        <a:buSzTx/>
                        <a:buFontTx/>
                        <a:buNone/>
                        <a:tabLst/>
                        <a:defRPr/>
                      </a:pPr>
                      <a:r>
                        <a:rPr kumimoji="0" lang="en-GB" sz="1050" b="0" i="0" u="none" strike="noStrike" kern="0" cap="none" spc="0" normalizeH="0" baseline="0" noProof="0" dirty="0">
                          <a:ln>
                            <a:noFill/>
                          </a:ln>
                          <a:solidFill>
                            <a:srgbClr val="000000"/>
                          </a:solidFill>
                          <a:effectLst/>
                          <a:uLnTx/>
                          <a:uFillTx/>
                        </a:rPr>
                        <a:t>20</a:t>
                      </a:r>
                    </a:p>
                  </p:txBody>
                </p:sp>
              </p:grpSp>
              <p:grpSp>
                <p:nvGrpSpPr>
                  <p:cNvPr id="47" name="Group 46">
                    <a:extLst>
                      <a:ext uri="{FF2B5EF4-FFF2-40B4-BE49-F238E27FC236}">
                        <a16:creationId xmlns:a16="http://schemas.microsoft.com/office/drawing/2014/main" id="{D3AAAFD1-8A4C-B580-A1F4-7E19E9DD2D86}"/>
                      </a:ext>
                    </a:extLst>
                  </p:cNvPr>
                  <p:cNvGrpSpPr/>
                  <p:nvPr/>
                </p:nvGrpSpPr>
                <p:grpSpPr>
                  <a:xfrm>
                    <a:off x="5928361" y="3029422"/>
                    <a:ext cx="335279" cy="115888"/>
                    <a:chOff x="5928361" y="2117539"/>
                    <a:chExt cx="335279" cy="115888"/>
                  </a:xfrm>
                </p:grpSpPr>
                <p:cxnSp>
                  <p:nvCxnSpPr>
                    <p:cNvPr id="62" name="Straight Connector 61">
                      <a:extLst>
                        <a:ext uri="{FF2B5EF4-FFF2-40B4-BE49-F238E27FC236}">
                          <a16:creationId xmlns:a16="http://schemas.microsoft.com/office/drawing/2014/main" id="{F5B6F9B6-4E99-20A4-39E3-468F71323175}"/>
                        </a:ext>
                      </a:extLst>
                    </p:cNvPr>
                    <p:cNvCxnSpPr>
                      <a:cxnSpLocks/>
                    </p:cNvCxnSpPr>
                    <p:nvPr/>
                  </p:nvCxnSpPr>
                  <p:spPr bwMode="gray">
                    <a:xfrm rot="5400000">
                      <a:off x="6245640" y="2157483"/>
                      <a:ext cx="0" cy="36000"/>
                    </a:xfrm>
                    <a:prstGeom prst="line">
                      <a:avLst/>
                    </a:prstGeom>
                    <a:noFill/>
                    <a:ln w="12700" cap="sq">
                      <a:solidFill>
                        <a:srgbClr val="000000"/>
                      </a:solidFill>
                      <a:prstDash val="solid"/>
                      <a:miter lim="800000"/>
                      <a:headEnd/>
                      <a:tailEnd/>
                    </a:ln>
                    <a:effectLst/>
                  </p:spPr>
                </p:cxnSp>
                <p:sp>
                  <p:nvSpPr>
                    <p:cNvPr id="63" name="TextBox 62">
                      <a:extLst>
                        <a:ext uri="{FF2B5EF4-FFF2-40B4-BE49-F238E27FC236}">
                          <a16:creationId xmlns:a16="http://schemas.microsoft.com/office/drawing/2014/main" id="{7E690CDD-2B1F-7BFC-419C-7DDA97205C76}"/>
                        </a:ext>
                      </a:extLst>
                    </p:cNvPr>
                    <p:cNvSpPr txBox="1"/>
                    <p:nvPr/>
                  </p:nvSpPr>
                  <p:spPr bwMode="gray">
                    <a:xfrm>
                      <a:off x="5928361" y="2117539"/>
                      <a:ext cx="281279" cy="115888"/>
                    </a:xfrm>
                    <a:prstGeom prst="rect">
                      <a:avLst/>
                    </a:prstGeom>
                  </p:spPr>
                  <p:txBody>
                    <a:bodyPr wrap="square" lIns="0" tIns="0" rIns="0" bIns="0" rtlCol="0" anchor="ctr" anchorCtr="0">
                      <a:noAutofit/>
                    </a:bodyPr>
                    <a:lstStyle/>
                    <a:p>
                      <a:pPr marL="0" marR="0" lvl="0" indent="0" algn="r" defTabSz="914400" eaLnBrk="1" fontAlgn="auto" latinLnBrk="0" hangingPunct="1">
                        <a:lnSpc>
                          <a:spcPct val="90000"/>
                        </a:lnSpc>
                        <a:spcBef>
                          <a:spcPts val="1000"/>
                        </a:spcBef>
                        <a:spcAft>
                          <a:spcPts val="0"/>
                        </a:spcAft>
                        <a:buClrTx/>
                        <a:buSzTx/>
                        <a:buFontTx/>
                        <a:buNone/>
                        <a:tabLst/>
                        <a:defRPr/>
                      </a:pPr>
                      <a:r>
                        <a:rPr kumimoji="0" lang="en-GB" sz="1050" b="0" i="0" u="none" strike="noStrike" kern="0" cap="none" spc="0" normalizeH="0" baseline="0" noProof="0" dirty="0">
                          <a:ln>
                            <a:noFill/>
                          </a:ln>
                          <a:solidFill>
                            <a:srgbClr val="000000"/>
                          </a:solidFill>
                          <a:effectLst/>
                          <a:uLnTx/>
                          <a:uFillTx/>
                        </a:rPr>
                        <a:t>30</a:t>
                      </a:r>
                    </a:p>
                  </p:txBody>
                </p:sp>
              </p:grpSp>
              <p:grpSp>
                <p:nvGrpSpPr>
                  <p:cNvPr id="48" name="Group 47">
                    <a:extLst>
                      <a:ext uri="{FF2B5EF4-FFF2-40B4-BE49-F238E27FC236}">
                        <a16:creationId xmlns:a16="http://schemas.microsoft.com/office/drawing/2014/main" id="{B90A14A5-3A87-C95A-DACA-D5BFA887E114}"/>
                      </a:ext>
                    </a:extLst>
                  </p:cNvPr>
                  <p:cNvGrpSpPr/>
                  <p:nvPr/>
                </p:nvGrpSpPr>
                <p:grpSpPr>
                  <a:xfrm>
                    <a:off x="5915029" y="2859600"/>
                    <a:ext cx="348611" cy="115888"/>
                    <a:chOff x="5915029" y="2112034"/>
                    <a:chExt cx="348611" cy="115888"/>
                  </a:xfrm>
                </p:grpSpPr>
                <p:cxnSp>
                  <p:nvCxnSpPr>
                    <p:cNvPr id="60" name="Straight Connector 59">
                      <a:extLst>
                        <a:ext uri="{FF2B5EF4-FFF2-40B4-BE49-F238E27FC236}">
                          <a16:creationId xmlns:a16="http://schemas.microsoft.com/office/drawing/2014/main" id="{C67BBF09-E37E-123E-9552-C1BB8DA25816}"/>
                        </a:ext>
                      </a:extLst>
                    </p:cNvPr>
                    <p:cNvCxnSpPr>
                      <a:cxnSpLocks/>
                    </p:cNvCxnSpPr>
                    <p:nvPr/>
                  </p:nvCxnSpPr>
                  <p:spPr bwMode="gray">
                    <a:xfrm rot="5400000">
                      <a:off x="6245640" y="2151979"/>
                      <a:ext cx="0" cy="36000"/>
                    </a:xfrm>
                    <a:prstGeom prst="line">
                      <a:avLst/>
                    </a:prstGeom>
                    <a:noFill/>
                    <a:ln w="12700" cap="sq">
                      <a:solidFill>
                        <a:srgbClr val="000000"/>
                      </a:solidFill>
                      <a:prstDash val="solid"/>
                      <a:miter lim="800000"/>
                      <a:headEnd/>
                      <a:tailEnd/>
                    </a:ln>
                    <a:effectLst/>
                  </p:spPr>
                </p:cxnSp>
                <p:sp>
                  <p:nvSpPr>
                    <p:cNvPr id="61" name="TextBox 60">
                      <a:extLst>
                        <a:ext uri="{FF2B5EF4-FFF2-40B4-BE49-F238E27FC236}">
                          <a16:creationId xmlns:a16="http://schemas.microsoft.com/office/drawing/2014/main" id="{0FA89AFA-E74C-C9A9-EEFB-F002F7EEF952}"/>
                        </a:ext>
                      </a:extLst>
                    </p:cNvPr>
                    <p:cNvSpPr txBox="1"/>
                    <p:nvPr/>
                  </p:nvSpPr>
                  <p:spPr bwMode="gray">
                    <a:xfrm>
                      <a:off x="5915029" y="2112034"/>
                      <a:ext cx="294612" cy="115888"/>
                    </a:xfrm>
                    <a:prstGeom prst="rect">
                      <a:avLst/>
                    </a:prstGeom>
                  </p:spPr>
                  <p:txBody>
                    <a:bodyPr wrap="square" lIns="0" tIns="0" rIns="0" bIns="0" rtlCol="0" anchor="ctr" anchorCtr="0">
                      <a:noAutofit/>
                    </a:bodyPr>
                    <a:lstStyle/>
                    <a:p>
                      <a:pPr marL="0" marR="0" lvl="0" indent="0" algn="r" defTabSz="914400" eaLnBrk="1" fontAlgn="auto" latinLnBrk="0" hangingPunct="1">
                        <a:lnSpc>
                          <a:spcPct val="90000"/>
                        </a:lnSpc>
                        <a:spcBef>
                          <a:spcPts val="1000"/>
                        </a:spcBef>
                        <a:spcAft>
                          <a:spcPts val="0"/>
                        </a:spcAft>
                        <a:buClrTx/>
                        <a:buSzTx/>
                        <a:buFontTx/>
                        <a:buNone/>
                        <a:tabLst/>
                        <a:defRPr/>
                      </a:pPr>
                      <a:r>
                        <a:rPr kumimoji="0" lang="en-GB" sz="1050" b="0" i="0" u="none" strike="noStrike" kern="0" cap="none" spc="0" normalizeH="0" baseline="0" noProof="0" dirty="0">
                          <a:ln>
                            <a:noFill/>
                          </a:ln>
                          <a:solidFill>
                            <a:srgbClr val="000000"/>
                          </a:solidFill>
                          <a:effectLst/>
                          <a:uLnTx/>
                          <a:uFillTx/>
                        </a:rPr>
                        <a:t>40</a:t>
                      </a:r>
                    </a:p>
                  </p:txBody>
                </p:sp>
              </p:grpSp>
              <p:grpSp>
                <p:nvGrpSpPr>
                  <p:cNvPr id="49" name="Group 48">
                    <a:extLst>
                      <a:ext uri="{FF2B5EF4-FFF2-40B4-BE49-F238E27FC236}">
                        <a16:creationId xmlns:a16="http://schemas.microsoft.com/office/drawing/2014/main" id="{77FFE649-228F-5FD5-F946-6C1ACF195B7E}"/>
                      </a:ext>
                    </a:extLst>
                  </p:cNvPr>
                  <p:cNvGrpSpPr/>
                  <p:nvPr/>
                </p:nvGrpSpPr>
                <p:grpSpPr>
                  <a:xfrm>
                    <a:off x="5928361" y="2689779"/>
                    <a:ext cx="335279" cy="115888"/>
                    <a:chOff x="5928361" y="2106530"/>
                    <a:chExt cx="335279" cy="115888"/>
                  </a:xfrm>
                </p:grpSpPr>
                <p:cxnSp>
                  <p:nvCxnSpPr>
                    <p:cNvPr id="58" name="Straight Connector 57">
                      <a:extLst>
                        <a:ext uri="{FF2B5EF4-FFF2-40B4-BE49-F238E27FC236}">
                          <a16:creationId xmlns:a16="http://schemas.microsoft.com/office/drawing/2014/main" id="{224B3387-F5A8-009A-4EFE-87017E202A1E}"/>
                        </a:ext>
                      </a:extLst>
                    </p:cNvPr>
                    <p:cNvCxnSpPr>
                      <a:cxnSpLocks/>
                    </p:cNvCxnSpPr>
                    <p:nvPr/>
                  </p:nvCxnSpPr>
                  <p:spPr bwMode="gray">
                    <a:xfrm rot="5400000">
                      <a:off x="6245640" y="2146475"/>
                      <a:ext cx="0" cy="36000"/>
                    </a:xfrm>
                    <a:prstGeom prst="line">
                      <a:avLst/>
                    </a:prstGeom>
                    <a:noFill/>
                    <a:ln w="12700" cap="sq">
                      <a:solidFill>
                        <a:srgbClr val="000000"/>
                      </a:solidFill>
                      <a:prstDash val="solid"/>
                      <a:miter lim="800000"/>
                      <a:headEnd/>
                      <a:tailEnd/>
                    </a:ln>
                    <a:effectLst/>
                  </p:spPr>
                </p:cxnSp>
                <p:sp>
                  <p:nvSpPr>
                    <p:cNvPr id="59" name="TextBox 58">
                      <a:extLst>
                        <a:ext uri="{FF2B5EF4-FFF2-40B4-BE49-F238E27FC236}">
                          <a16:creationId xmlns:a16="http://schemas.microsoft.com/office/drawing/2014/main" id="{064D5A5B-1AF5-56F3-7438-21E58BC7A3D8}"/>
                        </a:ext>
                      </a:extLst>
                    </p:cNvPr>
                    <p:cNvSpPr txBox="1"/>
                    <p:nvPr/>
                  </p:nvSpPr>
                  <p:spPr bwMode="gray">
                    <a:xfrm>
                      <a:off x="5928361" y="2106530"/>
                      <a:ext cx="281279" cy="115888"/>
                    </a:xfrm>
                    <a:prstGeom prst="rect">
                      <a:avLst/>
                    </a:prstGeom>
                  </p:spPr>
                  <p:txBody>
                    <a:bodyPr wrap="square" lIns="0" tIns="0" rIns="0" bIns="0" rtlCol="0" anchor="ctr" anchorCtr="0">
                      <a:noAutofit/>
                    </a:bodyPr>
                    <a:lstStyle/>
                    <a:p>
                      <a:pPr marL="0" marR="0" lvl="0" indent="0" algn="r" defTabSz="914400" eaLnBrk="1" fontAlgn="auto" latinLnBrk="0" hangingPunct="1">
                        <a:lnSpc>
                          <a:spcPct val="90000"/>
                        </a:lnSpc>
                        <a:spcBef>
                          <a:spcPts val="1000"/>
                        </a:spcBef>
                        <a:spcAft>
                          <a:spcPts val="0"/>
                        </a:spcAft>
                        <a:buClrTx/>
                        <a:buSzTx/>
                        <a:buFontTx/>
                        <a:buNone/>
                        <a:tabLst/>
                        <a:defRPr/>
                      </a:pPr>
                      <a:r>
                        <a:rPr kumimoji="0" lang="en-GB" sz="1050" b="0" i="0" u="none" strike="noStrike" kern="0" cap="none" spc="0" normalizeH="0" baseline="0" noProof="0" dirty="0">
                          <a:ln>
                            <a:noFill/>
                          </a:ln>
                          <a:solidFill>
                            <a:srgbClr val="000000"/>
                          </a:solidFill>
                          <a:effectLst/>
                          <a:uLnTx/>
                          <a:uFillTx/>
                        </a:rPr>
                        <a:t>50</a:t>
                      </a:r>
                    </a:p>
                  </p:txBody>
                </p:sp>
              </p:grpSp>
              <p:grpSp>
                <p:nvGrpSpPr>
                  <p:cNvPr id="50" name="Group 49">
                    <a:extLst>
                      <a:ext uri="{FF2B5EF4-FFF2-40B4-BE49-F238E27FC236}">
                        <a16:creationId xmlns:a16="http://schemas.microsoft.com/office/drawing/2014/main" id="{7BAAD235-EF37-69D3-8124-910F10672A7A}"/>
                      </a:ext>
                    </a:extLst>
                  </p:cNvPr>
                  <p:cNvGrpSpPr/>
                  <p:nvPr/>
                </p:nvGrpSpPr>
                <p:grpSpPr>
                  <a:xfrm>
                    <a:off x="5915029" y="2519959"/>
                    <a:ext cx="348611" cy="115888"/>
                    <a:chOff x="5915029" y="2101027"/>
                    <a:chExt cx="348611" cy="115888"/>
                  </a:xfrm>
                </p:grpSpPr>
                <p:cxnSp>
                  <p:nvCxnSpPr>
                    <p:cNvPr id="56" name="Straight Connector 55">
                      <a:extLst>
                        <a:ext uri="{FF2B5EF4-FFF2-40B4-BE49-F238E27FC236}">
                          <a16:creationId xmlns:a16="http://schemas.microsoft.com/office/drawing/2014/main" id="{7405D235-8BD4-F3A4-9A37-B3F40FC3480D}"/>
                        </a:ext>
                      </a:extLst>
                    </p:cNvPr>
                    <p:cNvCxnSpPr>
                      <a:cxnSpLocks/>
                    </p:cNvCxnSpPr>
                    <p:nvPr/>
                  </p:nvCxnSpPr>
                  <p:spPr bwMode="gray">
                    <a:xfrm rot="5400000">
                      <a:off x="6245640" y="2140971"/>
                      <a:ext cx="0" cy="36000"/>
                    </a:xfrm>
                    <a:prstGeom prst="line">
                      <a:avLst/>
                    </a:prstGeom>
                    <a:noFill/>
                    <a:ln w="12700" cap="sq">
                      <a:solidFill>
                        <a:srgbClr val="000000"/>
                      </a:solidFill>
                      <a:prstDash val="solid"/>
                      <a:miter lim="800000"/>
                      <a:headEnd/>
                      <a:tailEnd/>
                    </a:ln>
                    <a:effectLst/>
                  </p:spPr>
                </p:cxnSp>
                <p:sp>
                  <p:nvSpPr>
                    <p:cNvPr id="57" name="TextBox 56">
                      <a:extLst>
                        <a:ext uri="{FF2B5EF4-FFF2-40B4-BE49-F238E27FC236}">
                          <a16:creationId xmlns:a16="http://schemas.microsoft.com/office/drawing/2014/main" id="{EFC27328-728A-B789-3B46-934E65AD53F9}"/>
                        </a:ext>
                      </a:extLst>
                    </p:cNvPr>
                    <p:cNvSpPr txBox="1"/>
                    <p:nvPr/>
                  </p:nvSpPr>
                  <p:spPr bwMode="gray">
                    <a:xfrm>
                      <a:off x="5915029" y="2101027"/>
                      <a:ext cx="294612" cy="115888"/>
                    </a:xfrm>
                    <a:prstGeom prst="rect">
                      <a:avLst/>
                    </a:prstGeom>
                  </p:spPr>
                  <p:txBody>
                    <a:bodyPr wrap="square" lIns="0" tIns="0" rIns="0" bIns="0" rtlCol="0" anchor="ctr" anchorCtr="0">
                      <a:noAutofit/>
                    </a:bodyPr>
                    <a:lstStyle/>
                    <a:p>
                      <a:pPr marL="0" marR="0" lvl="0" indent="0" algn="r" defTabSz="914400" eaLnBrk="1" fontAlgn="auto" latinLnBrk="0" hangingPunct="1">
                        <a:lnSpc>
                          <a:spcPct val="90000"/>
                        </a:lnSpc>
                        <a:spcBef>
                          <a:spcPts val="1000"/>
                        </a:spcBef>
                        <a:spcAft>
                          <a:spcPts val="0"/>
                        </a:spcAft>
                        <a:buClrTx/>
                        <a:buSzTx/>
                        <a:buFontTx/>
                        <a:buNone/>
                        <a:tabLst/>
                        <a:defRPr/>
                      </a:pPr>
                      <a:r>
                        <a:rPr kumimoji="0" lang="en-GB" sz="1050" b="0" i="0" u="none" strike="noStrike" kern="0" cap="none" spc="0" normalizeH="0" baseline="0" noProof="0" dirty="0">
                          <a:ln>
                            <a:noFill/>
                          </a:ln>
                          <a:solidFill>
                            <a:srgbClr val="000000"/>
                          </a:solidFill>
                          <a:effectLst/>
                          <a:uLnTx/>
                          <a:uFillTx/>
                        </a:rPr>
                        <a:t>60</a:t>
                      </a:r>
                    </a:p>
                  </p:txBody>
                </p:sp>
              </p:grpSp>
              <p:grpSp>
                <p:nvGrpSpPr>
                  <p:cNvPr id="51" name="Group 50">
                    <a:extLst>
                      <a:ext uri="{FF2B5EF4-FFF2-40B4-BE49-F238E27FC236}">
                        <a16:creationId xmlns:a16="http://schemas.microsoft.com/office/drawing/2014/main" id="{EF48E115-5C5E-7F2C-37F3-EBF39D617C44}"/>
                      </a:ext>
                    </a:extLst>
                  </p:cNvPr>
                  <p:cNvGrpSpPr/>
                  <p:nvPr/>
                </p:nvGrpSpPr>
                <p:grpSpPr>
                  <a:xfrm>
                    <a:off x="5915029" y="2180316"/>
                    <a:ext cx="348611" cy="285710"/>
                    <a:chOff x="5915029" y="1925701"/>
                    <a:chExt cx="348611" cy="285710"/>
                  </a:xfrm>
                </p:grpSpPr>
                <p:cxnSp>
                  <p:nvCxnSpPr>
                    <p:cNvPr id="52" name="Straight Connector 51">
                      <a:extLst>
                        <a:ext uri="{FF2B5EF4-FFF2-40B4-BE49-F238E27FC236}">
                          <a16:creationId xmlns:a16="http://schemas.microsoft.com/office/drawing/2014/main" id="{11240165-34B9-9A0B-2DD1-0C2AD97777FF}"/>
                        </a:ext>
                      </a:extLst>
                    </p:cNvPr>
                    <p:cNvCxnSpPr>
                      <a:cxnSpLocks/>
                    </p:cNvCxnSpPr>
                    <p:nvPr/>
                  </p:nvCxnSpPr>
                  <p:spPr bwMode="gray">
                    <a:xfrm rot="5400000">
                      <a:off x="6245640" y="1965646"/>
                      <a:ext cx="0" cy="36000"/>
                    </a:xfrm>
                    <a:prstGeom prst="line">
                      <a:avLst/>
                    </a:prstGeom>
                    <a:noFill/>
                    <a:ln w="12700" cap="sq">
                      <a:solidFill>
                        <a:srgbClr val="000000"/>
                      </a:solidFill>
                      <a:prstDash val="solid"/>
                      <a:miter lim="800000"/>
                      <a:headEnd/>
                      <a:tailEnd/>
                    </a:ln>
                    <a:effectLst/>
                  </p:spPr>
                </p:cxnSp>
                <p:sp>
                  <p:nvSpPr>
                    <p:cNvPr id="53" name="TextBox 52">
                      <a:extLst>
                        <a:ext uri="{FF2B5EF4-FFF2-40B4-BE49-F238E27FC236}">
                          <a16:creationId xmlns:a16="http://schemas.microsoft.com/office/drawing/2014/main" id="{12AB98C5-2541-F5CF-A17E-8C23A5D30845}"/>
                        </a:ext>
                      </a:extLst>
                    </p:cNvPr>
                    <p:cNvSpPr txBox="1"/>
                    <p:nvPr/>
                  </p:nvSpPr>
                  <p:spPr bwMode="gray">
                    <a:xfrm>
                      <a:off x="5915029" y="1925701"/>
                      <a:ext cx="294612" cy="115888"/>
                    </a:xfrm>
                    <a:prstGeom prst="rect">
                      <a:avLst/>
                    </a:prstGeom>
                  </p:spPr>
                  <p:txBody>
                    <a:bodyPr wrap="square" lIns="0" tIns="0" rIns="0" bIns="0" rtlCol="0" anchor="ctr" anchorCtr="0">
                      <a:noAutofit/>
                    </a:bodyPr>
                    <a:lstStyle/>
                    <a:p>
                      <a:pPr marL="0" marR="0" lvl="0" indent="0" algn="r" defTabSz="914400" eaLnBrk="1" fontAlgn="auto" latinLnBrk="0" hangingPunct="1">
                        <a:lnSpc>
                          <a:spcPct val="90000"/>
                        </a:lnSpc>
                        <a:spcBef>
                          <a:spcPts val="1000"/>
                        </a:spcBef>
                        <a:spcAft>
                          <a:spcPts val="0"/>
                        </a:spcAft>
                        <a:buClrTx/>
                        <a:buSzTx/>
                        <a:buFontTx/>
                        <a:buNone/>
                        <a:tabLst/>
                        <a:defRPr/>
                      </a:pPr>
                      <a:r>
                        <a:rPr kumimoji="0" lang="en-GB" sz="1050" b="0" i="0" u="none" strike="noStrike" kern="0" cap="none" spc="0" normalizeH="0" baseline="0" noProof="0" dirty="0">
                          <a:ln>
                            <a:noFill/>
                          </a:ln>
                          <a:solidFill>
                            <a:srgbClr val="000000"/>
                          </a:solidFill>
                          <a:effectLst/>
                          <a:uLnTx/>
                          <a:uFillTx/>
                        </a:rPr>
                        <a:t>80</a:t>
                      </a:r>
                    </a:p>
                  </p:txBody>
                </p:sp>
                <p:cxnSp>
                  <p:nvCxnSpPr>
                    <p:cNvPr id="54" name="Straight Connector 53">
                      <a:extLst>
                        <a:ext uri="{FF2B5EF4-FFF2-40B4-BE49-F238E27FC236}">
                          <a16:creationId xmlns:a16="http://schemas.microsoft.com/office/drawing/2014/main" id="{CA534F2A-15EF-9F90-801F-ED1F10D72D90}"/>
                        </a:ext>
                      </a:extLst>
                    </p:cNvPr>
                    <p:cNvCxnSpPr>
                      <a:cxnSpLocks/>
                    </p:cNvCxnSpPr>
                    <p:nvPr/>
                  </p:nvCxnSpPr>
                  <p:spPr bwMode="gray">
                    <a:xfrm rot="5400000">
                      <a:off x="6245640" y="2135467"/>
                      <a:ext cx="0" cy="36000"/>
                    </a:xfrm>
                    <a:prstGeom prst="line">
                      <a:avLst/>
                    </a:prstGeom>
                    <a:noFill/>
                    <a:ln w="12700" cap="sq">
                      <a:solidFill>
                        <a:srgbClr val="000000"/>
                      </a:solidFill>
                      <a:prstDash val="solid"/>
                      <a:miter lim="800000"/>
                      <a:headEnd/>
                      <a:tailEnd/>
                    </a:ln>
                    <a:effectLst/>
                  </p:spPr>
                </p:cxnSp>
                <p:sp>
                  <p:nvSpPr>
                    <p:cNvPr id="55" name="TextBox 54">
                      <a:extLst>
                        <a:ext uri="{FF2B5EF4-FFF2-40B4-BE49-F238E27FC236}">
                          <a16:creationId xmlns:a16="http://schemas.microsoft.com/office/drawing/2014/main" id="{9479435C-9A46-22FD-3F5E-85FFA6A12390}"/>
                        </a:ext>
                      </a:extLst>
                    </p:cNvPr>
                    <p:cNvSpPr txBox="1"/>
                    <p:nvPr/>
                  </p:nvSpPr>
                  <p:spPr bwMode="gray">
                    <a:xfrm>
                      <a:off x="5915029" y="2095523"/>
                      <a:ext cx="294612" cy="115888"/>
                    </a:xfrm>
                    <a:prstGeom prst="rect">
                      <a:avLst/>
                    </a:prstGeom>
                  </p:spPr>
                  <p:txBody>
                    <a:bodyPr wrap="square" lIns="0" tIns="0" rIns="0" bIns="0" rtlCol="0" anchor="ctr" anchorCtr="0">
                      <a:noAutofit/>
                    </a:bodyPr>
                    <a:lstStyle/>
                    <a:p>
                      <a:pPr marL="0" marR="0" lvl="0" indent="0" algn="r" defTabSz="914400" eaLnBrk="1" fontAlgn="auto" latinLnBrk="0" hangingPunct="1">
                        <a:lnSpc>
                          <a:spcPct val="90000"/>
                        </a:lnSpc>
                        <a:spcBef>
                          <a:spcPts val="1000"/>
                        </a:spcBef>
                        <a:spcAft>
                          <a:spcPts val="0"/>
                        </a:spcAft>
                        <a:buClrTx/>
                        <a:buSzTx/>
                        <a:buFontTx/>
                        <a:buNone/>
                        <a:tabLst/>
                        <a:defRPr/>
                      </a:pPr>
                      <a:r>
                        <a:rPr kumimoji="0" lang="en-GB" sz="1050" b="0" i="0" u="none" strike="noStrike" kern="0" cap="none" spc="0" normalizeH="0" baseline="0" noProof="0" dirty="0">
                          <a:ln>
                            <a:noFill/>
                          </a:ln>
                          <a:solidFill>
                            <a:srgbClr val="000000"/>
                          </a:solidFill>
                          <a:effectLst/>
                          <a:uLnTx/>
                          <a:uFillTx/>
                        </a:rPr>
                        <a:t>70</a:t>
                      </a:r>
                    </a:p>
                  </p:txBody>
                </p:sp>
              </p:grpSp>
            </p:grpSp>
          </p:grpSp>
          <p:sp>
            <p:nvSpPr>
              <p:cNvPr id="40" name="TextBox 39">
                <a:extLst>
                  <a:ext uri="{FF2B5EF4-FFF2-40B4-BE49-F238E27FC236}">
                    <a16:creationId xmlns:a16="http://schemas.microsoft.com/office/drawing/2014/main" id="{F9BEAF6C-1BFC-ADBE-1FC2-DFBD241EC3F9}"/>
                  </a:ext>
                </a:extLst>
              </p:cNvPr>
              <p:cNvSpPr txBox="1"/>
              <p:nvPr/>
            </p:nvSpPr>
            <p:spPr bwMode="gray">
              <a:xfrm rot="16200000">
                <a:off x="6624562" y="2485432"/>
                <a:ext cx="1415092" cy="177748"/>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US" sz="1200" b="1" i="0" u="none" strike="noStrike" kern="0" cap="none" spc="0" normalizeH="0" baseline="0" noProof="0" dirty="0">
                    <a:ln>
                      <a:noFill/>
                    </a:ln>
                    <a:solidFill>
                      <a:srgbClr val="000000"/>
                    </a:solidFill>
                    <a:effectLst/>
                    <a:uLnTx/>
                    <a:uFillTx/>
                  </a:rPr>
                  <a:t>PFS, %</a:t>
                </a:r>
                <a:endParaRPr kumimoji="0" lang="en-GB" sz="1200" b="1" i="0" u="none" strike="noStrike" kern="0" cap="none" spc="0" normalizeH="0" baseline="0" noProof="0" dirty="0">
                  <a:ln>
                    <a:noFill/>
                  </a:ln>
                  <a:solidFill>
                    <a:srgbClr val="000000"/>
                  </a:solidFill>
                  <a:effectLst/>
                  <a:uLnTx/>
                  <a:uFillTx/>
                </a:endParaRPr>
              </a:p>
            </p:txBody>
          </p:sp>
        </p:grpSp>
        <p:grpSp>
          <p:nvGrpSpPr>
            <p:cNvPr id="9" name="Group 8">
              <a:extLst>
                <a:ext uri="{FF2B5EF4-FFF2-40B4-BE49-F238E27FC236}">
                  <a16:creationId xmlns:a16="http://schemas.microsoft.com/office/drawing/2014/main" id="{35C3A0C8-C5F1-AAD1-B202-1110FB085F65}"/>
                </a:ext>
              </a:extLst>
            </p:cNvPr>
            <p:cNvGrpSpPr/>
            <p:nvPr/>
          </p:nvGrpSpPr>
          <p:grpSpPr>
            <a:xfrm>
              <a:off x="6706713" y="3300320"/>
              <a:ext cx="5043282" cy="389341"/>
              <a:chOff x="6706713" y="3300320"/>
              <a:chExt cx="5043282" cy="389341"/>
            </a:xfrm>
          </p:grpSpPr>
          <p:sp>
            <p:nvSpPr>
              <p:cNvPr id="11" name="TextBox 10">
                <a:extLst>
                  <a:ext uri="{FF2B5EF4-FFF2-40B4-BE49-F238E27FC236}">
                    <a16:creationId xmlns:a16="http://schemas.microsoft.com/office/drawing/2014/main" id="{3EDDED4D-F89D-60C8-C2E1-A34C42169550}"/>
                  </a:ext>
                </a:extLst>
              </p:cNvPr>
              <p:cNvSpPr txBox="1"/>
              <p:nvPr/>
            </p:nvSpPr>
            <p:spPr bwMode="gray">
              <a:xfrm>
                <a:off x="8365923" y="3520116"/>
                <a:ext cx="1830715" cy="169545"/>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US" sz="1200" b="1" i="0" u="none" strike="noStrike" kern="0" cap="none" spc="0" normalizeH="0" baseline="0" noProof="0" dirty="0">
                    <a:ln>
                      <a:noFill/>
                    </a:ln>
                    <a:solidFill>
                      <a:srgbClr val="000000"/>
                    </a:solidFill>
                    <a:effectLst/>
                    <a:uLnTx/>
                    <a:uFillTx/>
                  </a:rPr>
                  <a:t>Months</a:t>
                </a:r>
                <a:endParaRPr kumimoji="0" lang="en-GB" sz="1200" b="1" i="0" u="none" strike="noStrike" kern="0" cap="none" spc="0" normalizeH="0" baseline="0" noProof="0" dirty="0">
                  <a:ln>
                    <a:noFill/>
                  </a:ln>
                  <a:solidFill>
                    <a:srgbClr val="000000"/>
                  </a:solidFill>
                  <a:effectLst/>
                  <a:uLnTx/>
                  <a:uFillTx/>
                </a:endParaRPr>
              </a:p>
            </p:txBody>
          </p:sp>
          <p:grpSp>
            <p:nvGrpSpPr>
              <p:cNvPr id="12" name="Group 11">
                <a:extLst>
                  <a:ext uri="{FF2B5EF4-FFF2-40B4-BE49-F238E27FC236}">
                    <a16:creationId xmlns:a16="http://schemas.microsoft.com/office/drawing/2014/main" id="{5BFDA3EB-314C-150D-89A0-7AAE621B4E15}"/>
                  </a:ext>
                </a:extLst>
              </p:cNvPr>
              <p:cNvGrpSpPr/>
              <p:nvPr/>
            </p:nvGrpSpPr>
            <p:grpSpPr>
              <a:xfrm>
                <a:off x="6706713" y="3300320"/>
                <a:ext cx="5043282" cy="193205"/>
                <a:chOff x="6158038" y="5441346"/>
                <a:chExt cx="5591050" cy="189601"/>
              </a:xfrm>
            </p:grpSpPr>
            <p:cxnSp>
              <p:nvCxnSpPr>
                <p:cNvPr id="13" name="Straight Connector 12">
                  <a:extLst>
                    <a:ext uri="{FF2B5EF4-FFF2-40B4-BE49-F238E27FC236}">
                      <a16:creationId xmlns:a16="http://schemas.microsoft.com/office/drawing/2014/main" id="{4F22684E-295E-F5DF-56C8-7B4C8B7CAFD6}"/>
                    </a:ext>
                  </a:extLst>
                </p:cNvPr>
                <p:cNvCxnSpPr>
                  <a:cxnSpLocks/>
                </p:cNvCxnSpPr>
                <p:nvPr/>
              </p:nvCxnSpPr>
              <p:spPr bwMode="gray">
                <a:xfrm>
                  <a:off x="6275388" y="5441346"/>
                  <a:ext cx="5473700" cy="0"/>
                </a:xfrm>
                <a:prstGeom prst="line">
                  <a:avLst/>
                </a:prstGeom>
                <a:noFill/>
                <a:ln w="12700" cap="sq">
                  <a:solidFill>
                    <a:srgbClr val="000000"/>
                  </a:solidFill>
                  <a:prstDash val="solid"/>
                  <a:miter lim="800000"/>
                  <a:headEnd/>
                  <a:tailEnd/>
                </a:ln>
                <a:effectLst/>
              </p:spPr>
            </p:cxnSp>
            <p:grpSp>
              <p:nvGrpSpPr>
                <p:cNvPr id="14" name="Group 13">
                  <a:extLst>
                    <a:ext uri="{FF2B5EF4-FFF2-40B4-BE49-F238E27FC236}">
                      <a16:creationId xmlns:a16="http://schemas.microsoft.com/office/drawing/2014/main" id="{411EF6CC-A3A3-60C2-658E-0742B0E4463C}"/>
                    </a:ext>
                  </a:extLst>
                </p:cNvPr>
                <p:cNvGrpSpPr/>
                <p:nvPr/>
              </p:nvGrpSpPr>
              <p:grpSpPr>
                <a:xfrm>
                  <a:off x="6158038" y="5443878"/>
                  <a:ext cx="5030591" cy="187069"/>
                  <a:chOff x="6158038" y="5646008"/>
                  <a:chExt cx="5030591" cy="187069"/>
                </a:xfrm>
              </p:grpSpPr>
              <p:grpSp>
                <p:nvGrpSpPr>
                  <p:cNvPr id="15" name="Group 14">
                    <a:extLst>
                      <a:ext uri="{FF2B5EF4-FFF2-40B4-BE49-F238E27FC236}">
                        <a16:creationId xmlns:a16="http://schemas.microsoft.com/office/drawing/2014/main" id="{5452F2D2-0D04-4D23-C4A6-20BC914E6EE5}"/>
                      </a:ext>
                    </a:extLst>
                  </p:cNvPr>
                  <p:cNvGrpSpPr/>
                  <p:nvPr/>
                </p:nvGrpSpPr>
                <p:grpSpPr>
                  <a:xfrm>
                    <a:off x="6158038" y="5646008"/>
                    <a:ext cx="231137" cy="187069"/>
                    <a:chOff x="5545264" y="5459075"/>
                    <a:chExt cx="231137" cy="187069"/>
                  </a:xfrm>
                </p:grpSpPr>
                <p:cxnSp>
                  <p:nvCxnSpPr>
                    <p:cNvPr id="37" name="Straight Connector 36">
                      <a:extLst>
                        <a:ext uri="{FF2B5EF4-FFF2-40B4-BE49-F238E27FC236}">
                          <a16:creationId xmlns:a16="http://schemas.microsoft.com/office/drawing/2014/main" id="{BEEC4F3E-6C36-6F80-B9C4-7395ECF1A894}"/>
                        </a:ext>
                      </a:extLst>
                    </p:cNvPr>
                    <p:cNvCxnSpPr>
                      <a:cxnSpLocks/>
                    </p:cNvCxnSpPr>
                    <p:nvPr/>
                  </p:nvCxnSpPr>
                  <p:spPr bwMode="gray">
                    <a:xfrm rot="10800000">
                      <a:off x="5660841" y="5459075"/>
                      <a:ext cx="0" cy="36000"/>
                    </a:xfrm>
                    <a:prstGeom prst="line">
                      <a:avLst/>
                    </a:prstGeom>
                    <a:noFill/>
                    <a:ln w="12700" cap="sq">
                      <a:solidFill>
                        <a:srgbClr val="000000"/>
                      </a:solidFill>
                      <a:prstDash val="solid"/>
                      <a:miter lim="800000"/>
                      <a:headEnd/>
                      <a:tailEnd/>
                    </a:ln>
                    <a:effectLst/>
                  </p:spPr>
                </p:cxnSp>
                <p:sp>
                  <p:nvSpPr>
                    <p:cNvPr id="38" name="TextBox 37">
                      <a:extLst>
                        <a:ext uri="{FF2B5EF4-FFF2-40B4-BE49-F238E27FC236}">
                          <a16:creationId xmlns:a16="http://schemas.microsoft.com/office/drawing/2014/main" id="{A631AFE7-84AE-A369-49D5-4CC2EAF9348E}"/>
                        </a:ext>
                      </a:extLst>
                    </p:cNvPr>
                    <p:cNvSpPr txBox="1"/>
                    <p:nvPr/>
                  </p:nvSpPr>
                  <p:spPr bwMode="gray">
                    <a:xfrm>
                      <a:off x="5545264" y="5530256"/>
                      <a:ext cx="231137" cy="115888"/>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1050" b="0" i="0" u="none" strike="noStrike" kern="0" cap="none" spc="0" normalizeH="0" baseline="0" noProof="0" dirty="0">
                          <a:ln>
                            <a:noFill/>
                          </a:ln>
                          <a:solidFill>
                            <a:srgbClr val="000000"/>
                          </a:solidFill>
                          <a:effectLst/>
                          <a:uLnTx/>
                          <a:uFillTx/>
                        </a:rPr>
                        <a:t>0</a:t>
                      </a:r>
                    </a:p>
                  </p:txBody>
                </p:sp>
              </p:grpSp>
              <p:sp>
                <p:nvSpPr>
                  <p:cNvPr id="16" name="TextBox 15">
                    <a:extLst>
                      <a:ext uri="{FF2B5EF4-FFF2-40B4-BE49-F238E27FC236}">
                        <a16:creationId xmlns:a16="http://schemas.microsoft.com/office/drawing/2014/main" id="{B313C167-E62D-9E0A-788B-06F1E51DBD12}"/>
                      </a:ext>
                    </a:extLst>
                  </p:cNvPr>
                  <p:cNvSpPr txBox="1"/>
                  <p:nvPr/>
                </p:nvSpPr>
                <p:spPr bwMode="gray">
                  <a:xfrm>
                    <a:off x="6757970" y="5717189"/>
                    <a:ext cx="231137" cy="115888"/>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1050" b="0" i="0" u="none" strike="noStrike" kern="0" cap="none" spc="0" normalizeH="0" baseline="0" noProof="0" dirty="0">
                        <a:ln>
                          <a:noFill/>
                        </a:ln>
                        <a:solidFill>
                          <a:srgbClr val="000000"/>
                        </a:solidFill>
                        <a:effectLst/>
                        <a:uLnTx/>
                        <a:uFillTx/>
                      </a:rPr>
                      <a:t>3</a:t>
                    </a:r>
                  </a:p>
                </p:txBody>
              </p:sp>
              <p:grpSp>
                <p:nvGrpSpPr>
                  <p:cNvPr id="17" name="Group 16">
                    <a:extLst>
                      <a:ext uri="{FF2B5EF4-FFF2-40B4-BE49-F238E27FC236}">
                        <a16:creationId xmlns:a16="http://schemas.microsoft.com/office/drawing/2014/main" id="{0DE374D4-9348-20D7-99DE-7ED6005997C7}"/>
                      </a:ext>
                    </a:extLst>
                  </p:cNvPr>
                  <p:cNvGrpSpPr/>
                  <p:nvPr/>
                </p:nvGrpSpPr>
                <p:grpSpPr>
                  <a:xfrm>
                    <a:off x="6873546" y="5646008"/>
                    <a:ext cx="715493" cy="187069"/>
                    <a:chOff x="5880354" y="5459075"/>
                    <a:chExt cx="715493" cy="187069"/>
                  </a:xfrm>
                </p:grpSpPr>
                <p:cxnSp>
                  <p:nvCxnSpPr>
                    <p:cNvPr id="35" name="Straight Connector 34">
                      <a:extLst>
                        <a:ext uri="{FF2B5EF4-FFF2-40B4-BE49-F238E27FC236}">
                          <a16:creationId xmlns:a16="http://schemas.microsoft.com/office/drawing/2014/main" id="{C9E16C39-7970-6652-6C03-CFEBD701CFB6}"/>
                        </a:ext>
                      </a:extLst>
                    </p:cNvPr>
                    <p:cNvCxnSpPr>
                      <a:cxnSpLocks/>
                    </p:cNvCxnSpPr>
                    <p:nvPr/>
                  </p:nvCxnSpPr>
                  <p:spPr bwMode="gray">
                    <a:xfrm rot="10800000">
                      <a:off x="5880354" y="5459075"/>
                      <a:ext cx="0" cy="36000"/>
                    </a:xfrm>
                    <a:prstGeom prst="line">
                      <a:avLst/>
                    </a:prstGeom>
                    <a:noFill/>
                    <a:ln w="12700" cap="sq">
                      <a:solidFill>
                        <a:srgbClr val="000000"/>
                      </a:solidFill>
                      <a:prstDash val="solid"/>
                      <a:miter lim="800000"/>
                      <a:headEnd/>
                      <a:tailEnd/>
                    </a:ln>
                    <a:effectLst/>
                  </p:spPr>
                </p:cxnSp>
                <p:sp>
                  <p:nvSpPr>
                    <p:cNvPr id="36" name="TextBox 35">
                      <a:extLst>
                        <a:ext uri="{FF2B5EF4-FFF2-40B4-BE49-F238E27FC236}">
                          <a16:creationId xmlns:a16="http://schemas.microsoft.com/office/drawing/2014/main" id="{A219BC94-372C-4B06-02FD-539F02D451D3}"/>
                        </a:ext>
                      </a:extLst>
                    </p:cNvPr>
                    <p:cNvSpPr txBox="1"/>
                    <p:nvPr/>
                  </p:nvSpPr>
                  <p:spPr bwMode="gray">
                    <a:xfrm>
                      <a:off x="6364710" y="5530256"/>
                      <a:ext cx="231137" cy="115888"/>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1050" b="0" i="0" u="none" strike="noStrike" kern="0" cap="none" spc="0" normalizeH="0" baseline="0" noProof="0" dirty="0">
                          <a:ln>
                            <a:noFill/>
                          </a:ln>
                          <a:solidFill>
                            <a:srgbClr val="000000"/>
                          </a:solidFill>
                          <a:effectLst/>
                          <a:uLnTx/>
                          <a:uFillTx/>
                        </a:rPr>
                        <a:t>6</a:t>
                      </a:r>
                    </a:p>
                  </p:txBody>
                </p:sp>
              </p:grpSp>
              <p:grpSp>
                <p:nvGrpSpPr>
                  <p:cNvPr id="18" name="Group 17">
                    <a:extLst>
                      <a:ext uri="{FF2B5EF4-FFF2-40B4-BE49-F238E27FC236}">
                        <a16:creationId xmlns:a16="http://schemas.microsoft.com/office/drawing/2014/main" id="{9873CA6D-2ECB-A8A4-D54D-8F5119119525}"/>
                      </a:ext>
                    </a:extLst>
                  </p:cNvPr>
                  <p:cNvGrpSpPr/>
                  <p:nvPr/>
                </p:nvGrpSpPr>
                <p:grpSpPr>
                  <a:xfrm>
                    <a:off x="7473476" y="5646008"/>
                    <a:ext cx="715493" cy="187069"/>
                    <a:chOff x="6290075" y="5459075"/>
                    <a:chExt cx="715493" cy="187069"/>
                  </a:xfrm>
                </p:grpSpPr>
                <p:cxnSp>
                  <p:nvCxnSpPr>
                    <p:cNvPr id="32" name="Straight Connector 31">
                      <a:extLst>
                        <a:ext uri="{FF2B5EF4-FFF2-40B4-BE49-F238E27FC236}">
                          <a16:creationId xmlns:a16="http://schemas.microsoft.com/office/drawing/2014/main" id="{DBF1F0EA-282F-9604-92ED-8B9BDC1A8786}"/>
                        </a:ext>
                      </a:extLst>
                    </p:cNvPr>
                    <p:cNvCxnSpPr>
                      <a:cxnSpLocks/>
                    </p:cNvCxnSpPr>
                    <p:nvPr/>
                  </p:nvCxnSpPr>
                  <p:spPr bwMode="gray">
                    <a:xfrm rot="10800000">
                      <a:off x="6890005" y="5459075"/>
                      <a:ext cx="0" cy="36000"/>
                    </a:xfrm>
                    <a:prstGeom prst="line">
                      <a:avLst/>
                    </a:prstGeom>
                    <a:noFill/>
                    <a:ln w="12700" cap="sq">
                      <a:solidFill>
                        <a:srgbClr val="000000"/>
                      </a:solidFill>
                      <a:prstDash val="solid"/>
                      <a:miter lim="800000"/>
                      <a:headEnd/>
                      <a:tailEnd/>
                    </a:ln>
                    <a:effectLst/>
                  </p:spPr>
                </p:cxnSp>
                <p:sp>
                  <p:nvSpPr>
                    <p:cNvPr id="33" name="TextBox 32">
                      <a:extLst>
                        <a:ext uri="{FF2B5EF4-FFF2-40B4-BE49-F238E27FC236}">
                          <a16:creationId xmlns:a16="http://schemas.microsoft.com/office/drawing/2014/main" id="{EEB13CD6-A734-069B-5340-2A1405809704}"/>
                        </a:ext>
                      </a:extLst>
                    </p:cNvPr>
                    <p:cNvSpPr txBox="1"/>
                    <p:nvPr/>
                  </p:nvSpPr>
                  <p:spPr bwMode="gray">
                    <a:xfrm>
                      <a:off x="6774431" y="5530256"/>
                      <a:ext cx="231137" cy="115888"/>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1050" b="0" i="0" u="none" strike="noStrike" kern="0" cap="none" spc="0" normalizeH="0" baseline="0" noProof="0" dirty="0">
                          <a:ln>
                            <a:noFill/>
                          </a:ln>
                          <a:solidFill>
                            <a:srgbClr val="000000"/>
                          </a:solidFill>
                          <a:effectLst/>
                          <a:uLnTx/>
                          <a:uFillTx/>
                        </a:rPr>
                        <a:t>9</a:t>
                      </a:r>
                    </a:p>
                  </p:txBody>
                </p:sp>
                <p:cxnSp>
                  <p:nvCxnSpPr>
                    <p:cNvPr id="34" name="Straight Connector 33">
                      <a:extLst>
                        <a:ext uri="{FF2B5EF4-FFF2-40B4-BE49-F238E27FC236}">
                          <a16:creationId xmlns:a16="http://schemas.microsoft.com/office/drawing/2014/main" id="{AD6CFD48-EBA6-9EAE-FD9C-CFB749684633}"/>
                        </a:ext>
                      </a:extLst>
                    </p:cNvPr>
                    <p:cNvCxnSpPr>
                      <a:cxnSpLocks/>
                    </p:cNvCxnSpPr>
                    <p:nvPr/>
                  </p:nvCxnSpPr>
                  <p:spPr bwMode="gray">
                    <a:xfrm rot="10800000">
                      <a:off x="6290075" y="5459075"/>
                      <a:ext cx="0" cy="36000"/>
                    </a:xfrm>
                    <a:prstGeom prst="line">
                      <a:avLst/>
                    </a:prstGeom>
                    <a:noFill/>
                    <a:ln w="12700" cap="sq">
                      <a:solidFill>
                        <a:srgbClr val="000000"/>
                      </a:solidFill>
                      <a:prstDash val="solid"/>
                      <a:miter lim="800000"/>
                      <a:headEnd/>
                      <a:tailEnd/>
                    </a:ln>
                    <a:effectLst/>
                  </p:spPr>
                </p:cxnSp>
              </p:grpSp>
              <p:grpSp>
                <p:nvGrpSpPr>
                  <p:cNvPr id="19" name="Group 18">
                    <a:extLst>
                      <a:ext uri="{FF2B5EF4-FFF2-40B4-BE49-F238E27FC236}">
                        <a16:creationId xmlns:a16="http://schemas.microsoft.com/office/drawing/2014/main" id="{80439609-FDD5-23DE-19AA-EA084A30D87F}"/>
                      </a:ext>
                    </a:extLst>
                  </p:cNvPr>
                  <p:cNvGrpSpPr/>
                  <p:nvPr/>
                </p:nvGrpSpPr>
                <p:grpSpPr>
                  <a:xfrm>
                    <a:off x="8557765" y="5646008"/>
                    <a:ext cx="231137" cy="187069"/>
                    <a:chOff x="7184155" y="5459075"/>
                    <a:chExt cx="231137" cy="187069"/>
                  </a:xfrm>
                </p:grpSpPr>
                <p:cxnSp>
                  <p:nvCxnSpPr>
                    <p:cNvPr id="30" name="Straight Connector 29">
                      <a:extLst>
                        <a:ext uri="{FF2B5EF4-FFF2-40B4-BE49-F238E27FC236}">
                          <a16:creationId xmlns:a16="http://schemas.microsoft.com/office/drawing/2014/main" id="{8754ABBF-E359-F358-3D93-161C2A991C34}"/>
                        </a:ext>
                      </a:extLst>
                    </p:cNvPr>
                    <p:cNvCxnSpPr>
                      <a:cxnSpLocks/>
                    </p:cNvCxnSpPr>
                    <p:nvPr/>
                  </p:nvCxnSpPr>
                  <p:spPr bwMode="gray">
                    <a:xfrm rot="10800000">
                      <a:off x="7299728" y="5459075"/>
                      <a:ext cx="0" cy="36000"/>
                    </a:xfrm>
                    <a:prstGeom prst="line">
                      <a:avLst/>
                    </a:prstGeom>
                    <a:noFill/>
                    <a:ln w="12700" cap="sq">
                      <a:solidFill>
                        <a:srgbClr val="000000"/>
                      </a:solidFill>
                      <a:prstDash val="solid"/>
                      <a:miter lim="800000"/>
                      <a:headEnd/>
                      <a:tailEnd/>
                    </a:ln>
                    <a:effectLst/>
                  </p:spPr>
                </p:cxnSp>
                <p:sp>
                  <p:nvSpPr>
                    <p:cNvPr id="31" name="TextBox 30">
                      <a:extLst>
                        <a:ext uri="{FF2B5EF4-FFF2-40B4-BE49-F238E27FC236}">
                          <a16:creationId xmlns:a16="http://schemas.microsoft.com/office/drawing/2014/main" id="{39CD7510-A66D-CC93-5F1C-CFD6FD2101F8}"/>
                        </a:ext>
                      </a:extLst>
                    </p:cNvPr>
                    <p:cNvSpPr txBox="1"/>
                    <p:nvPr/>
                  </p:nvSpPr>
                  <p:spPr bwMode="gray">
                    <a:xfrm>
                      <a:off x="7184155" y="5530256"/>
                      <a:ext cx="231137" cy="115888"/>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1050" b="0" i="0" u="none" strike="noStrike" kern="0" cap="none" spc="0" normalizeH="0" baseline="0" noProof="0" dirty="0">
                          <a:ln>
                            <a:noFill/>
                          </a:ln>
                          <a:solidFill>
                            <a:srgbClr val="000000"/>
                          </a:solidFill>
                          <a:effectLst/>
                          <a:uLnTx/>
                          <a:uFillTx/>
                        </a:rPr>
                        <a:t>12</a:t>
                      </a:r>
                    </a:p>
                  </p:txBody>
                </p:sp>
              </p:grpSp>
              <p:grpSp>
                <p:nvGrpSpPr>
                  <p:cNvPr id="20" name="Group 19">
                    <a:extLst>
                      <a:ext uri="{FF2B5EF4-FFF2-40B4-BE49-F238E27FC236}">
                        <a16:creationId xmlns:a16="http://schemas.microsoft.com/office/drawing/2014/main" id="{E71B119C-66D9-9184-CAB3-7065BD1D7680}"/>
                      </a:ext>
                    </a:extLst>
                  </p:cNvPr>
                  <p:cNvGrpSpPr/>
                  <p:nvPr/>
                </p:nvGrpSpPr>
                <p:grpSpPr>
                  <a:xfrm>
                    <a:off x="9157696" y="5646008"/>
                    <a:ext cx="231137" cy="187069"/>
                    <a:chOff x="7593877" y="5459075"/>
                    <a:chExt cx="231137" cy="187069"/>
                  </a:xfrm>
                </p:grpSpPr>
                <p:cxnSp>
                  <p:nvCxnSpPr>
                    <p:cNvPr id="28" name="Straight Connector 27">
                      <a:extLst>
                        <a:ext uri="{FF2B5EF4-FFF2-40B4-BE49-F238E27FC236}">
                          <a16:creationId xmlns:a16="http://schemas.microsoft.com/office/drawing/2014/main" id="{A6BB275E-01CC-B906-7F24-E547CB8A22EC}"/>
                        </a:ext>
                      </a:extLst>
                    </p:cNvPr>
                    <p:cNvCxnSpPr>
                      <a:cxnSpLocks/>
                    </p:cNvCxnSpPr>
                    <p:nvPr/>
                  </p:nvCxnSpPr>
                  <p:spPr bwMode="gray">
                    <a:xfrm rot="10800000">
                      <a:off x="7709449" y="5459075"/>
                      <a:ext cx="0" cy="36000"/>
                    </a:xfrm>
                    <a:prstGeom prst="line">
                      <a:avLst/>
                    </a:prstGeom>
                    <a:noFill/>
                    <a:ln w="12700" cap="sq">
                      <a:solidFill>
                        <a:srgbClr val="000000"/>
                      </a:solidFill>
                      <a:prstDash val="solid"/>
                      <a:miter lim="800000"/>
                      <a:headEnd/>
                      <a:tailEnd/>
                    </a:ln>
                    <a:effectLst/>
                  </p:spPr>
                </p:cxnSp>
                <p:sp>
                  <p:nvSpPr>
                    <p:cNvPr id="29" name="TextBox 28">
                      <a:extLst>
                        <a:ext uri="{FF2B5EF4-FFF2-40B4-BE49-F238E27FC236}">
                          <a16:creationId xmlns:a16="http://schemas.microsoft.com/office/drawing/2014/main" id="{0AB4F06B-1A8D-B520-0609-43BDBE1FF6EE}"/>
                        </a:ext>
                      </a:extLst>
                    </p:cNvPr>
                    <p:cNvSpPr txBox="1"/>
                    <p:nvPr/>
                  </p:nvSpPr>
                  <p:spPr bwMode="gray">
                    <a:xfrm>
                      <a:off x="7593877" y="5530256"/>
                      <a:ext cx="231137" cy="115888"/>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1050" b="0" i="0" u="none" strike="noStrike" kern="0" cap="none" spc="0" normalizeH="0" baseline="0" noProof="0" dirty="0">
                          <a:ln>
                            <a:noFill/>
                          </a:ln>
                          <a:solidFill>
                            <a:srgbClr val="000000"/>
                          </a:solidFill>
                          <a:effectLst/>
                          <a:uLnTx/>
                          <a:uFillTx/>
                        </a:rPr>
                        <a:t>15</a:t>
                      </a:r>
                    </a:p>
                  </p:txBody>
                </p:sp>
              </p:grpSp>
              <p:grpSp>
                <p:nvGrpSpPr>
                  <p:cNvPr id="21" name="Group 20">
                    <a:extLst>
                      <a:ext uri="{FF2B5EF4-FFF2-40B4-BE49-F238E27FC236}">
                        <a16:creationId xmlns:a16="http://schemas.microsoft.com/office/drawing/2014/main" id="{D44CE8EF-4CB4-D32A-0B40-6F639C36C2F7}"/>
                      </a:ext>
                    </a:extLst>
                  </p:cNvPr>
                  <p:cNvGrpSpPr/>
                  <p:nvPr/>
                </p:nvGrpSpPr>
                <p:grpSpPr>
                  <a:xfrm>
                    <a:off x="9757628" y="5646008"/>
                    <a:ext cx="1431001" cy="187069"/>
                    <a:chOff x="8003600" y="5459075"/>
                    <a:chExt cx="1431001" cy="187069"/>
                  </a:xfrm>
                </p:grpSpPr>
                <p:cxnSp>
                  <p:nvCxnSpPr>
                    <p:cNvPr id="22" name="Straight Connector 21">
                      <a:extLst>
                        <a:ext uri="{FF2B5EF4-FFF2-40B4-BE49-F238E27FC236}">
                          <a16:creationId xmlns:a16="http://schemas.microsoft.com/office/drawing/2014/main" id="{281BBD14-16AD-E16A-27C8-C95E5680B81D}"/>
                        </a:ext>
                      </a:extLst>
                    </p:cNvPr>
                    <p:cNvCxnSpPr>
                      <a:cxnSpLocks/>
                    </p:cNvCxnSpPr>
                    <p:nvPr/>
                  </p:nvCxnSpPr>
                  <p:spPr bwMode="gray">
                    <a:xfrm rot="10800000">
                      <a:off x="8119170" y="5459075"/>
                      <a:ext cx="0" cy="36000"/>
                    </a:xfrm>
                    <a:prstGeom prst="line">
                      <a:avLst/>
                    </a:prstGeom>
                    <a:noFill/>
                    <a:ln w="12700" cap="sq">
                      <a:solidFill>
                        <a:srgbClr val="000000"/>
                      </a:solidFill>
                      <a:prstDash val="solid"/>
                      <a:miter lim="800000"/>
                      <a:headEnd/>
                      <a:tailEnd/>
                    </a:ln>
                    <a:effectLst/>
                  </p:spPr>
                </p:cxnSp>
                <p:sp>
                  <p:nvSpPr>
                    <p:cNvPr id="23" name="TextBox 22">
                      <a:extLst>
                        <a:ext uri="{FF2B5EF4-FFF2-40B4-BE49-F238E27FC236}">
                          <a16:creationId xmlns:a16="http://schemas.microsoft.com/office/drawing/2014/main" id="{A707052B-4EFB-009B-6C26-7BA8EBBA69AF}"/>
                        </a:ext>
                      </a:extLst>
                    </p:cNvPr>
                    <p:cNvSpPr txBox="1"/>
                    <p:nvPr/>
                  </p:nvSpPr>
                  <p:spPr bwMode="gray">
                    <a:xfrm>
                      <a:off x="8003600" y="5530256"/>
                      <a:ext cx="231137" cy="115888"/>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1050" b="0" i="0" u="none" strike="noStrike" kern="0" cap="none" spc="0" normalizeH="0" baseline="0" noProof="0" dirty="0">
                          <a:ln>
                            <a:noFill/>
                          </a:ln>
                          <a:solidFill>
                            <a:srgbClr val="000000"/>
                          </a:solidFill>
                          <a:effectLst/>
                          <a:uLnTx/>
                          <a:uFillTx/>
                        </a:rPr>
                        <a:t>18</a:t>
                      </a:r>
                    </a:p>
                  </p:txBody>
                </p:sp>
                <p:sp>
                  <p:nvSpPr>
                    <p:cNvPr id="24" name="TextBox 23">
                      <a:extLst>
                        <a:ext uri="{FF2B5EF4-FFF2-40B4-BE49-F238E27FC236}">
                          <a16:creationId xmlns:a16="http://schemas.microsoft.com/office/drawing/2014/main" id="{14AA175A-C8F3-88BB-8D6B-8D4FC78D700A}"/>
                        </a:ext>
                      </a:extLst>
                    </p:cNvPr>
                    <p:cNvSpPr txBox="1"/>
                    <p:nvPr/>
                  </p:nvSpPr>
                  <p:spPr bwMode="gray">
                    <a:xfrm>
                      <a:off x="9203464" y="5530256"/>
                      <a:ext cx="231137" cy="115888"/>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1050" b="0" i="0" u="none" strike="noStrike" kern="0" cap="none" spc="0" normalizeH="0" baseline="0" noProof="0" dirty="0">
                          <a:ln>
                            <a:noFill/>
                          </a:ln>
                          <a:solidFill>
                            <a:srgbClr val="000000"/>
                          </a:solidFill>
                          <a:effectLst/>
                          <a:uLnTx/>
                          <a:uFillTx/>
                        </a:rPr>
                        <a:t>24</a:t>
                      </a:r>
                    </a:p>
                  </p:txBody>
                </p:sp>
                <p:cxnSp>
                  <p:nvCxnSpPr>
                    <p:cNvPr id="25" name="Straight Connector 24">
                      <a:extLst>
                        <a:ext uri="{FF2B5EF4-FFF2-40B4-BE49-F238E27FC236}">
                          <a16:creationId xmlns:a16="http://schemas.microsoft.com/office/drawing/2014/main" id="{D0162B42-832B-360C-92FF-743F7DAD8FCE}"/>
                        </a:ext>
                      </a:extLst>
                    </p:cNvPr>
                    <p:cNvCxnSpPr>
                      <a:cxnSpLocks/>
                    </p:cNvCxnSpPr>
                    <p:nvPr/>
                  </p:nvCxnSpPr>
                  <p:spPr bwMode="gray">
                    <a:xfrm rot="10800000">
                      <a:off x="8719101" y="5459075"/>
                      <a:ext cx="0" cy="36000"/>
                    </a:xfrm>
                    <a:prstGeom prst="line">
                      <a:avLst/>
                    </a:prstGeom>
                    <a:noFill/>
                    <a:ln w="12700" cap="sq">
                      <a:solidFill>
                        <a:srgbClr val="000000"/>
                      </a:solidFill>
                      <a:prstDash val="solid"/>
                      <a:miter lim="800000"/>
                      <a:headEnd/>
                      <a:tailEnd/>
                    </a:ln>
                    <a:effectLst/>
                  </p:spPr>
                </p:cxnSp>
                <p:sp>
                  <p:nvSpPr>
                    <p:cNvPr id="26" name="TextBox 25">
                      <a:extLst>
                        <a:ext uri="{FF2B5EF4-FFF2-40B4-BE49-F238E27FC236}">
                          <a16:creationId xmlns:a16="http://schemas.microsoft.com/office/drawing/2014/main" id="{CEFCB694-D709-AB69-D892-07FD26482740}"/>
                        </a:ext>
                      </a:extLst>
                    </p:cNvPr>
                    <p:cNvSpPr txBox="1"/>
                    <p:nvPr/>
                  </p:nvSpPr>
                  <p:spPr bwMode="gray">
                    <a:xfrm>
                      <a:off x="8603532" y="5530256"/>
                      <a:ext cx="231137" cy="115888"/>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1050" b="0" i="0" u="none" strike="noStrike" kern="0" cap="none" spc="0" normalizeH="0" baseline="0" noProof="0" dirty="0">
                          <a:ln>
                            <a:noFill/>
                          </a:ln>
                          <a:solidFill>
                            <a:srgbClr val="000000"/>
                          </a:solidFill>
                          <a:effectLst/>
                          <a:uLnTx/>
                          <a:uFillTx/>
                        </a:rPr>
                        <a:t>21</a:t>
                      </a:r>
                    </a:p>
                  </p:txBody>
                </p:sp>
                <p:cxnSp>
                  <p:nvCxnSpPr>
                    <p:cNvPr id="27" name="Straight Connector 26">
                      <a:extLst>
                        <a:ext uri="{FF2B5EF4-FFF2-40B4-BE49-F238E27FC236}">
                          <a16:creationId xmlns:a16="http://schemas.microsoft.com/office/drawing/2014/main" id="{97413265-6C7C-169F-B5E3-6B3DAA646FA2}"/>
                        </a:ext>
                      </a:extLst>
                    </p:cNvPr>
                    <p:cNvCxnSpPr>
                      <a:cxnSpLocks/>
                    </p:cNvCxnSpPr>
                    <p:nvPr/>
                  </p:nvCxnSpPr>
                  <p:spPr bwMode="gray">
                    <a:xfrm rot="10800000">
                      <a:off x="9319031" y="5459075"/>
                      <a:ext cx="0" cy="36000"/>
                    </a:xfrm>
                    <a:prstGeom prst="line">
                      <a:avLst/>
                    </a:prstGeom>
                    <a:noFill/>
                    <a:ln w="12700" cap="sq">
                      <a:solidFill>
                        <a:srgbClr val="000000"/>
                      </a:solidFill>
                      <a:prstDash val="solid"/>
                      <a:miter lim="800000"/>
                      <a:headEnd/>
                      <a:tailEnd/>
                    </a:ln>
                    <a:effectLst/>
                  </p:spPr>
                </p:cxnSp>
              </p:grpSp>
            </p:grpSp>
          </p:grpSp>
        </p:grpSp>
        <p:pic>
          <p:nvPicPr>
            <p:cNvPr id="10" name="Graphic 9">
              <a:extLst>
                <a:ext uri="{FF2B5EF4-FFF2-40B4-BE49-F238E27FC236}">
                  <a16:creationId xmlns:a16="http://schemas.microsoft.com/office/drawing/2014/main" id="{C3DDD458-E988-8426-51E4-E4F7D3DC85E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788032" y="1704247"/>
              <a:ext cx="4180006" cy="1339746"/>
            </a:xfrm>
            <a:prstGeom prst="rect">
              <a:avLst/>
            </a:prstGeom>
            <a:effectLst/>
          </p:spPr>
        </p:pic>
      </p:grpSp>
      <p:graphicFrame>
        <p:nvGraphicFramePr>
          <p:cNvPr id="1380" name="Table 1379">
            <a:extLst>
              <a:ext uri="{FF2B5EF4-FFF2-40B4-BE49-F238E27FC236}">
                <a16:creationId xmlns:a16="http://schemas.microsoft.com/office/drawing/2014/main" id="{F0D39814-3BCA-5FF5-0D44-7EF45A4D431A}"/>
              </a:ext>
            </a:extLst>
          </p:cNvPr>
          <p:cNvGraphicFramePr>
            <a:graphicFrameLocks noGrp="1"/>
          </p:cNvGraphicFramePr>
          <p:nvPr>
            <p:extLst>
              <p:ext uri="{D42A27DB-BD31-4B8C-83A1-F6EECF244321}">
                <p14:modId xmlns:p14="http://schemas.microsoft.com/office/powerpoint/2010/main" val="1260707608"/>
              </p:ext>
            </p:extLst>
          </p:nvPr>
        </p:nvGraphicFramePr>
        <p:xfrm>
          <a:off x="1001563" y="4957281"/>
          <a:ext cx="6400800" cy="304800"/>
        </p:xfrm>
        <a:graphic>
          <a:graphicData uri="http://schemas.openxmlformats.org/drawingml/2006/table">
            <a:tbl>
              <a:tblPr firstRow="1" bandRow="1"/>
              <a:tblGrid>
                <a:gridCol w="711200">
                  <a:extLst>
                    <a:ext uri="{9D8B030D-6E8A-4147-A177-3AD203B41FA5}">
                      <a16:colId xmlns:a16="http://schemas.microsoft.com/office/drawing/2014/main" val="2348575327"/>
                    </a:ext>
                  </a:extLst>
                </a:gridCol>
                <a:gridCol w="711200">
                  <a:extLst>
                    <a:ext uri="{9D8B030D-6E8A-4147-A177-3AD203B41FA5}">
                      <a16:colId xmlns:a16="http://schemas.microsoft.com/office/drawing/2014/main" val="2669667259"/>
                    </a:ext>
                  </a:extLst>
                </a:gridCol>
                <a:gridCol w="711200">
                  <a:extLst>
                    <a:ext uri="{9D8B030D-6E8A-4147-A177-3AD203B41FA5}">
                      <a16:colId xmlns:a16="http://schemas.microsoft.com/office/drawing/2014/main" val="1486298247"/>
                    </a:ext>
                  </a:extLst>
                </a:gridCol>
                <a:gridCol w="711200">
                  <a:extLst>
                    <a:ext uri="{9D8B030D-6E8A-4147-A177-3AD203B41FA5}">
                      <a16:colId xmlns:a16="http://schemas.microsoft.com/office/drawing/2014/main" val="814134090"/>
                    </a:ext>
                  </a:extLst>
                </a:gridCol>
                <a:gridCol w="711200">
                  <a:extLst>
                    <a:ext uri="{9D8B030D-6E8A-4147-A177-3AD203B41FA5}">
                      <a16:colId xmlns:a16="http://schemas.microsoft.com/office/drawing/2014/main" val="677247455"/>
                    </a:ext>
                  </a:extLst>
                </a:gridCol>
                <a:gridCol w="711200">
                  <a:extLst>
                    <a:ext uri="{9D8B030D-6E8A-4147-A177-3AD203B41FA5}">
                      <a16:colId xmlns:a16="http://schemas.microsoft.com/office/drawing/2014/main" val="3423040536"/>
                    </a:ext>
                  </a:extLst>
                </a:gridCol>
                <a:gridCol w="711200">
                  <a:extLst>
                    <a:ext uri="{9D8B030D-6E8A-4147-A177-3AD203B41FA5}">
                      <a16:colId xmlns:a16="http://schemas.microsoft.com/office/drawing/2014/main" val="2027391709"/>
                    </a:ext>
                  </a:extLst>
                </a:gridCol>
                <a:gridCol w="711200">
                  <a:extLst>
                    <a:ext uri="{9D8B030D-6E8A-4147-A177-3AD203B41FA5}">
                      <a16:colId xmlns:a16="http://schemas.microsoft.com/office/drawing/2014/main" val="1400760594"/>
                    </a:ext>
                  </a:extLst>
                </a:gridCol>
                <a:gridCol w="711200">
                  <a:extLst>
                    <a:ext uri="{9D8B030D-6E8A-4147-A177-3AD203B41FA5}">
                      <a16:colId xmlns:a16="http://schemas.microsoft.com/office/drawing/2014/main" val="2498090283"/>
                    </a:ext>
                  </a:extLst>
                </a:gridCol>
              </a:tblGrid>
              <a:tr h="56888">
                <a:tc gridSpan="2">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r>
                        <a:rPr lang="en-GB" sz="1000" b="0" dirty="0">
                          <a:solidFill>
                            <a:schemeClr val="tx1"/>
                          </a:solidFill>
                        </a:rPr>
                        <a:t>No. at risk (events)</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GB" sz="800" b="0" dirty="0">
                        <a:solidFill>
                          <a:schemeClr val="tx1"/>
                        </a:solidFill>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endParaRPr lang="en-GB" sz="1000" b="0">
                        <a:solidFill>
                          <a:schemeClr val="tx1"/>
                        </a:solidFill>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endParaRPr lang="en-GB" sz="1000" b="0">
                        <a:solidFill>
                          <a:schemeClr val="tx1"/>
                        </a:solidFill>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endParaRPr lang="en-GB" sz="1000" b="0">
                        <a:solidFill>
                          <a:schemeClr val="tx1"/>
                        </a:solidFill>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endParaRPr lang="en-GB" sz="1000" b="0" dirty="0">
                        <a:solidFill>
                          <a:schemeClr val="tx1"/>
                        </a:solidFill>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endParaRPr lang="en-GB" sz="1000" b="0" dirty="0">
                        <a:solidFill>
                          <a:schemeClr val="tx1"/>
                        </a:solidFill>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endParaRPr lang="en-GB" sz="1000" b="0" dirty="0">
                        <a:solidFill>
                          <a:schemeClr val="tx1"/>
                        </a:solidFill>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endParaRPr lang="en-GB" sz="1000" b="0" dirty="0">
                        <a:solidFill>
                          <a:schemeClr val="tx1"/>
                        </a:solidFill>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24531200"/>
                  </a:ext>
                </a:extLst>
              </a:tr>
              <a:tr h="56888">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GB" sz="1000" b="0" dirty="0">
                          <a:solidFill>
                            <a:schemeClr val="tx1"/>
                          </a:solidFill>
                        </a:rPr>
                        <a:t>38 (0)</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GB" sz="1000" b="0" dirty="0">
                          <a:solidFill>
                            <a:schemeClr val="tx1"/>
                          </a:solidFill>
                        </a:rPr>
                        <a:t>21 (12)</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GB" sz="1000" b="0" dirty="0">
                          <a:solidFill>
                            <a:schemeClr val="tx1"/>
                          </a:solidFill>
                        </a:rPr>
                        <a:t>16 (17)</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GB" sz="1000" b="0" dirty="0">
                          <a:solidFill>
                            <a:schemeClr val="tx1"/>
                          </a:solidFill>
                        </a:rPr>
                        <a:t>9 (21)</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GB" sz="1000" b="0" dirty="0">
                          <a:solidFill>
                            <a:schemeClr val="tx1"/>
                          </a:solidFill>
                        </a:rPr>
                        <a:t>8 (22)</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GB" sz="1000" b="0" dirty="0">
                          <a:solidFill>
                            <a:schemeClr val="tx1"/>
                          </a:solidFill>
                        </a:rPr>
                        <a:t>4 (24)</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GB" sz="1000" b="0" dirty="0">
                          <a:solidFill>
                            <a:schemeClr val="tx1"/>
                          </a:solidFill>
                        </a:rPr>
                        <a:t>2 (25)</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GB" sz="1000" b="0" dirty="0">
                          <a:solidFill>
                            <a:schemeClr val="tx1"/>
                          </a:solidFill>
                        </a:rPr>
                        <a:t>1 (25)</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GB" sz="1000" b="0" dirty="0">
                          <a:solidFill>
                            <a:schemeClr val="tx1"/>
                          </a:solidFill>
                        </a:rPr>
                        <a:t>0 (25)</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62673466"/>
                  </a:ext>
                </a:extLst>
              </a:tr>
            </a:tbl>
          </a:graphicData>
        </a:graphic>
      </p:graphicFrame>
      <p:cxnSp>
        <p:nvCxnSpPr>
          <p:cNvPr id="1381" name="Straight Connector 1380">
            <a:extLst>
              <a:ext uri="{FF2B5EF4-FFF2-40B4-BE49-F238E27FC236}">
                <a16:creationId xmlns:a16="http://schemas.microsoft.com/office/drawing/2014/main" id="{391EBF73-855C-E468-0B5E-9EFD7DA5FD62}"/>
              </a:ext>
            </a:extLst>
          </p:cNvPr>
          <p:cNvCxnSpPr>
            <a:cxnSpLocks/>
          </p:cNvCxnSpPr>
          <p:nvPr/>
        </p:nvCxnSpPr>
        <p:spPr bwMode="gray">
          <a:xfrm>
            <a:off x="2749080" y="3416985"/>
            <a:ext cx="0" cy="1097280"/>
          </a:xfrm>
          <a:prstGeom prst="line">
            <a:avLst/>
          </a:prstGeom>
          <a:noFill/>
          <a:ln w="12700" cap="rnd">
            <a:solidFill>
              <a:srgbClr val="0000C9"/>
            </a:solidFill>
            <a:prstDash val="dash"/>
            <a:round/>
            <a:headEnd/>
            <a:tailEnd/>
          </a:ln>
          <a:effectLst/>
        </p:spPr>
      </p:cxnSp>
      <p:sp>
        <p:nvSpPr>
          <p:cNvPr id="1382" name="TextBox 1381">
            <a:extLst>
              <a:ext uri="{FF2B5EF4-FFF2-40B4-BE49-F238E27FC236}">
                <a16:creationId xmlns:a16="http://schemas.microsoft.com/office/drawing/2014/main" id="{B2368791-0CF6-E3D8-4019-DAE4D746E0B0}"/>
              </a:ext>
            </a:extLst>
          </p:cNvPr>
          <p:cNvSpPr txBox="1"/>
          <p:nvPr/>
        </p:nvSpPr>
        <p:spPr bwMode="gray">
          <a:xfrm>
            <a:off x="2536450" y="3135965"/>
            <a:ext cx="1920240" cy="196722"/>
          </a:xfrm>
          <a:prstGeom prst="rect">
            <a:avLst/>
          </a:prstGeom>
        </p:spPr>
        <p:txBody>
          <a:bodyPr wrap="square" lIns="45720" tIns="45720" rIns="45720" bIns="45720" rtlCol="0">
            <a:noAutofit/>
          </a:bodyPr>
          <a:lstStyle/>
          <a:p>
            <a:pPr marL="0" marR="0" lvl="0" indent="0" defTabSz="914400" eaLnBrk="1" fontAlgn="auto" latinLnBrk="0" hangingPunct="1">
              <a:lnSpc>
                <a:spcPct val="90000"/>
              </a:lnSpc>
              <a:spcBef>
                <a:spcPts val="1000"/>
              </a:spcBef>
              <a:spcAft>
                <a:spcPts val="0"/>
              </a:spcAft>
              <a:buClrTx/>
              <a:buSzTx/>
              <a:buFontTx/>
              <a:buNone/>
              <a:tabLst/>
              <a:defRPr/>
            </a:pPr>
            <a:r>
              <a:rPr kumimoji="0" lang="en-US" sz="1200" b="1" i="0" u="none" strike="noStrike" kern="0" cap="none" spc="0" normalizeH="0" baseline="0" noProof="0" dirty="0">
                <a:ln>
                  <a:noFill/>
                </a:ln>
                <a:solidFill>
                  <a:srgbClr val="000000"/>
                </a:solidFill>
                <a:effectLst/>
                <a:uLnTx/>
                <a:uFillTx/>
              </a:rPr>
              <a:t>50.9% (95% CI: 33.2-66.2)</a:t>
            </a:r>
          </a:p>
        </p:txBody>
      </p:sp>
    </p:spTree>
    <p:extLst>
      <p:ext uri="{BB962C8B-B14F-4D97-AF65-F5344CB8AC3E}">
        <p14:creationId xmlns:p14="http://schemas.microsoft.com/office/powerpoint/2010/main" val="42903087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9F83C5-A61E-E922-C2CF-E69C66FF4C0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FC2B895-68BA-BE5D-3142-0A06D371BE67}"/>
              </a:ext>
            </a:extLst>
          </p:cNvPr>
          <p:cNvSpPr>
            <a:spLocks noGrp="1"/>
          </p:cNvSpPr>
          <p:nvPr>
            <p:ph type="title"/>
          </p:nvPr>
        </p:nvSpPr>
        <p:spPr>
          <a:xfrm>
            <a:off x="613953" y="286743"/>
            <a:ext cx="10972800" cy="822960"/>
          </a:xfrm>
        </p:spPr>
        <p:txBody>
          <a:bodyPr>
            <a:normAutofit/>
          </a:bodyPr>
          <a:lstStyle/>
          <a:p>
            <a:r>
              <a:rPr lang="en-US" b="1" dirty="0"/>
              <a:t>Summary of safety of BV + pembro in HNSCC</a:t>
            </a:r>
            <a:endParaRPr lang="en-US" dirty="0"/>
          </a:p>
        </p:txBody>
      </p:sp>
      <p:sp>
        <p:nvSpPr>
          <p:cNvPr id="3" name="Slide Number Placeholder 2">
            <a:extLst>
              <a:ext uri="{FF2B5EF4-FFF2-40B4-BE49-F238E27FC236}">
                <a16:creationId xmlns:a16="http://schemas.microsoft.com/office/drawing/2014/main" id="{4AA3481B-B046-E00B-F7AD-DFB96094B4FA}"/>
              </a:ext>
            </a:extLst>
          </p:cNvPr>
          <p:cNvSpPr>
            <a:spLocks noGrp="1"/>
          </p:cNvSpPr>
          <p:nvPr>
            <p:ph type="sldNum" sz="quarter" idx="12"/>
          </p:nvPr>
        </p:nvSpPr>
        <p:spPr/>
        <p:txBody>
          <a:bodyPr/>
          <a:lstStyle/>
          <a:p>
            <a:fld id="{BE33F7A0-71F0-446B-9DE8-6D75BE64EE0F}" type="slidenum">
              <a:rPr lang="en-US" smtClean="0"/>
              <a:pPr/>
              <a:t>11</a:t>
            </a:fld>
            <a:endParaRPr lang="en-US"/>
          </a:p>
        </p:txBody>
      </p:sp>
      <p:sp>
        <p:nvSpPr>
          <p:cNvPr id="5" name="Text Placeholder 4">
            <a:extLst>
              <a:ext uri="{FF2B5EF4-FFF2-40B4-BE49-F238E27FC236}">
                <a16:creationId xmlns:a16="http://schemas.microsoft.com/office/drawing/2014/main" id="{AD305FC8-7233-A38A-A612-F42604283813}"/>
              </a:ext>
            </a:extLst>
          </p:cNvPr>
          <p:cNvSpPr>
            <a:spLocks noGrp="1"/>
          </p:cNvSpPr>
          <p:nvPr>
            <p:ph type="body" sz="quarter" idx="15"/>
          </p:nvPr>
        </p:nvSpPr>
        <p:spPr/>
        <p:txBody>
          <a:bodyPr/>
          <a:lstStyle/>
          <a:p>
            <a:r>
              <a:rPr lang="en-US" dirty="0"/>
              <a:t>Dr. Cristina Rodriguez, MD, </a:t>
            </a:r>
            <a:r>
              <a:rPr lang="en-US" dirty="0">
                <a:hlinkClick r:id="rId2"/>
              </a:rPr>
              <a:t>rodrigcr@uw.edu</a:t>
            </a:r>
            <a:endParaRPr lang="en-US" dirty="0"/>
          </a:p>
        </p:txBody>
      </p:sp>
      <p:sp>
        <p:nvSpPr>
          <p:cNvPr id="6" name="Text Placeholder 6">
            <a:extLst>
              <a:ext uri="{FF2B5EF4-FFF2-40B4-BE49-F238E27FC236}">
                <a16:creationId xmlns:a16="http://schemas.microsoft.com/office/drawing/2014/main" id="{8B9B20AA-B114-6438-54E9-999E532278B1}"/>
              </a:ext>
            </a:extLst>
          </p:cNvPr>
          <p:cNvSpPr txBox="1">
            <a:spLocks/>
          </p:cNvSpPr>
          <p:nvPr/>
        </p:nvSpPr>
        <p:spPr>
          <a:xfrm>
            <a:off x="548007" y="5806440"/>
            <a:ext cx="11287678" cy="347472"/>
          </a:xfrm>
          <a:prstGeom prst="rect">
            <a:avLst/>
          </a:prstGeom>
        </p:spPr>
        <p:txBody>
          <a:bodyPr anchor="b"/>
          <a:lstStyle>
            <a:lvl1pPr marL="342900" indent="-342900" algn="l" defTabSz="914400" rtl="0" eaLnBrk="1" latinLnBrk="0" hangingPunct="1">
              <a:lnSpc>
                <a:spcPct val="100000"/>
              </a:lnSpc>
              <a:spcBef>
                <a:spcPts val="1000"/>
              </a:spcBef>
              <a:buClr>
                <a:srgbClr val="008764"/>
              </a:buClr>
              <a:buFont typeface="Arial" panose="020B0604020202020204" pitchFamily="34" charset="0"/>
              <a:buChar char="•"/>
              <a:defRPr lang="en-US" sz="2400" kern="1200" dirty="0">
                <a:solidFill>
                  <a:srgbClr val="002557"/>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0000"/>
              </a:lnSpc>
              <a:spcBef>
                <a:spcPts val="500"/>
              </a:spcBef>
              <a:buClr>
                <a:srgbClr val="008764"/>
              </a:buClr>
              <a:buFont typeface="Wingdings" panose="05000000000000000000" pitchFamily="2" charset="2"/>
              <a:buChar char="§"/>
              <a:defRPr lang="en-US" sz="2400" kern="1200" dirty="0">
                <a:solidFill>
                  <a:srgbClr val="002557"/>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0000"/>
              </a:lnSpc>
              <a:spcBef>
                <a:spcPts val="500"/>
              </a:spcBef>
              <a:buClr>
                <a:srgbClr val="008764"/>
              </a:buClr>
              <a:buFont typeface="Courier New" panose="02070309020205020404" pitchFamily="49" charset="0"/>
              <a:buChar char="o"/>
              <a:defRPr lang="en-US" sz="1800" kern="1200" dirty="0">
                <a:solidFill>
                  <a:srgbClr val="002557"/>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0000"/>
              </a:lnSpc>
              <a:spcBef>
                <a:spcPts val="500"/>
              </a:spcBef>
              <a:buClr>
                <a:srgbClr val="008764"/>
              </a:buClr>
              <a:buFont typeface="Arial" panose="020B0604020202020204" pitchFamily="34" charset="0"/>
              <a:buChar char="•"/>
              <a:defRPr lang="en-US" sz="1800" kern="1200" dirty="0">
                <a:solidFill>
                  <a:srgbClr val="002557"/>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0000"/>
              </a:lnSpc>
              <a:spcBef>
                <a:spcPts val="500"/>
              </a:spcBef>
              <a:buClr>
                <a:srgbClr val="008764"/>
              </a:buClr>
              <a:buFont typeface="Arial" panose="020B0604020202020204" pitchFamily="34" charset="0"/>
              <a:buChar char="•"/>
              <a:defRPr lang="en-US" sz="1800" kern="1200" dirty="0">
                <a:solidFill>
                  <a:srgbClr val="002557"/>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800" dirty="0"/>
              <a:t>AE, adverse event; ALT, alanine aminotransferase; BV, brentuximab vedotin; HNSCC, head and neck squamous cell carcinoma; IMAE, immune-mediated adverse event; pembro, pembrolizumab; TEAE, treatment-emergent adverse event.</a:t>
            </a:r>
          </a:p>
        </p:txBody>
      </p:sp>
      <p:sp>
        <p:nvSpPr>
          <p:cNvPr id="850" name="Content Placeholder 3">
            <a:extLst>
              <a:ext uri="{FF2B5EF4-FFF2-40B4-BE49-F238E27FC236}">
                <a16:creationId xmlns:a16="http://schemas.microsoft.com/office/drawing/2014/main" id="{E9C6D4EF-1C53-D2A6-B2EE-7DE13ABDC1C1}"/>
              </a:ext>
            </a:extLst>
          </p:cNvPr>
          <p:cNvSpPr>
            <a:spLocks noGrp="1"/>
          </p:cNvSpPr>
          <p:nvPr>
            <p:ph sz="quarter" idx="13"/>
          </p:nvPr>
        </p:nvSpPr>
        <p:spPr>
          <a:xfrm>
            <a:off x="5461000" y="1357622"/>
            <a:ext cx="6288087" cy="4494537"/>
          </a:xfrm>
        </p:spPr>
        <p:txBody>
          <a:bodyPr>
            <a:noAutofit/>
          </a:bodyPr>
          <a:lstStyle/>
          <a:p>
            <a:r>
              <a:rPr lang="en-US" sz="2000" dirty="0">
                <a:latin typeface="Arial"/>
                <a:cs typeface="Arial"/>
              </a:rPr>
              <a:t>No new safety signals were identified</a:t>
            </a:r>
          </a:p>
          <a:p>
            <a:pPr lvl="1"/>
            <a:r>
              <a:rPr lang="en-US" sz="2000" dirty="0">
                <a:latin typeface="Arial"/>
                <a:cs typeface="Arial"/>
              </a:rPr>
              <a:t>Observed safety data is consistent with the individual safety profiles of both BV and pembro</a:t>
            </a:r>
          </a:p>
          <a:p>
            <a:r>
              <a:rPr lang="en-US" sz="2000" dirty="0">
                <a:latin typeface="Arial"/>
                <a:cs typeface="Arial"/>
              </a:rPr>
              <a:t>No grade 5 TEAE was observed</a:t>
            </a:r>
          </a:p>
          <a:p>
            <a:r>
              <a:rPr lang="en-US" sz="2000" dirty="0">
                <a:latin typeface="Arial"/>
                <a:cs typeface="Arial"/>
              </a:rPr>
              <a:t>Immune-mediated AEs with BV + pembro were similar to those with pembro monotherapy</a:t>
            </a:r>
          </a:p>
          <a:p>
            <a:r>
              <a:rPr lang="en-US" sz="2000" dirty="0">
                <a:latin typeface="Arial"/>
                <a:cs typeface="Arial"/>
              </a:rPr>
              <a:t>Six patients (16%) discontinued treatment due to TEAEs</a:t>
            </a:r>
          </a:p>
          <a:p>
            <a:r>
              <a:rPr lang="en-US" sz="2000" dirty="0">
                <a:latin typeface="Arial"/>
                <a:cs typeface="Arial"/>
              </a:rPr>
              <a:t>Eight patients (21%) had a dose elimination due to treatment-related AEs</a:t>
            </a:r>
          </a:p>
          <a:p>
            <a:r>
              <a:rPr lang="en-US" sz="2000" dirty="0">
                <a:latin typeface="Arial"/>
                <a:cs typeface="Arial"/>
              </a:rPr>
              <a:t>Six patients (16%) had a dose delay due to treatment-related AEs</a:t>
            </a:r>
          </a:p>
        </p:txBody>
      </p:sp>
      <p:graphicFrame>
        <p:nvGraphicFramePr>
          <p:cNvPr id="8" name="Table 7">
            <a:extLst>
              <a:ext uri="{FF2B5EF4-FFF2-40B4-BE49-F238E27FC236}">
                <a16:creationId xmlns:a16="http://schemas.microsoft.com/office/drawing/2014/main" id="{E4D2AE03-A00D-057E-9BA6-1CA70EEB1AF7}"/>
              </a:ext>
            </a:extLst>
          </p:cNvPr>
          <p:cNvGraphicFramePr>
            <a:graphicFrameLocks noGrp="1"/>
          </p:cNvGraphicFramePr>
          <p:nvPr/>
        </p:nvGraphicFramePr>
        <p:xfrm>
          <a:off x="442913" y="1357622"/>
          <a:ext cx="4776787" cy="4493996"/>
        </p:xfrm>
        <a:graphic>
          <a:graphicData uri="http://schemas.openxmlformats.org/drawingml/2006/table">
            <a:tbl>
              <a:tblPr firstRow="1" bandRow="1">
                <a:tableStyleId>{2D5ABB26-0587-4C30-8999-92F81FD0307C}</a:tableStyleId>
              </a:tblPr>
              <a:tblGrid>
                <a:gridCol w="3145616">
                  <a:extLst>
                    <a:ext uri="{9D8B030D-6E8A-4147-A177-3AD203B41FA5}">
                      <a16:colId xmlns:a16="http://schemas.microsoft.com/office/drawing/2014/main" val="356801435"/>
                    </a:ext>
                  </a:extLst>
                </a:gridCol>
                <a:gridCol w="1631171">
                  <a:extLst>
                    <a:ext uri="{9D8B030D-6E8A-4147-A177-3AD203B41FA5}">
                      <a16:colId xmlns:a16="http://schemas.microsoft.com/office/drawing/2014/main" val="1718018632"/>
                    </a:ext>
                  </a:extLst>
                </a:gridCol>
              </a:tblGrid>
              <a:tr h="405446">
                <a:tc>
                  <a:txBody>
                    <a:bodyPr/>
                    <a:lstStyle/>
                    <a:p>
                      <a:pPr marL="0" marR="0">
                        <a:lnSpc>
                          <a:spcPct val="120000"/>
                        </a:lnSpc>
                        <a:spcBef>
                          <a:spcPts val="0"/>
                        </a:spcBef>
                        <a:spcAft>
                          <a:spcPts val="0"/>
                        </a:spcAft>
                      </a:pPr>
                      <a:endParaRPr lang="en-US" sz="1200" b="1" kern="100">
                        <a:effectLst/>
                        <a:latin typeface="+mn-lt"/>
                        <a:ea typeface="Times New Roman" panose="02020603050405020304" pitchFamily="18" charset="0"/>
                        <a:cs typeface="Times New Roman" panose="02020603050405020304" pitchFamily="18" charset="0"/>
                      </a:endParaRPr>
                    </a:p>
                  </a:txBody>
                  <a:tcPr marL="19050" marR="19050" marT="7200" marB="72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377" rtl="0" eaLnBrk="1" fontAlgn="auto" latinLnBrk="0" hangingPunct="1">
                        <a:lnSpc>
                          <a:spcPct val="120000"/>
                        </a:lnSpc>
                        <a:spcBef>
                          <a:spcPts val="0"/>
                        </a:spcBef>
                        <a:spcAft>
                          <a:spcPts val="0"/>
                        </a:spcAft>
                        <a:buClrTx/>
                        <a:buSzTx/>
                        <a:buFontTx/>
                        <a:buNone/>
                        <a:tabLst/>
                        <a:defRPr/>
                      </a:pPr>
                      <a:r>
                        <a:rPr lang="en-US" sz="1200" b="1" kern="100" dirty="0">
                          <a:solidFill>
                            <a:schemeClr val="tx1"/>
                          </a:solidFill>
                          <a:effectLst/>
                          <a:latin typeface="+mn-lt"/>
                        </a:rPr>
                        <a:t>BV + pembro</a:t>
                      </a:r>
                      <a:br>
                        <a:rPr lang="en-US" sz="1200" b="1" kern="100" dirty="0">
                          <a:solidFill>
                            <a:srgbClr val="000000"/>
                          </a:solidFill>
                          <a:effectLst/>
                          <a:latin typeface="+mn-lt"/>
                        </a:rPr>
                      </a:br>
                      <a:r>
                        <a:rPr lang="en-US" sz="1200" b="1" kern="100" dirty="0">
                          <a:solidFill>
                            <a:schemeClr val="tx1"/>
                          </a:solidFill>
                          <a:effectLst/>
                          <a:latin typeface="+mn-lt"/>
                        </a:rPr>
                        <a:t>(N=38)</a:t>
                      </a:r>
                      <a:endParaRPr lang="en-US" sz="1200" b="1" kern="100" dirty="0">
                        <a:solidFill>
                          <a:schemeClr val="tx1"/>
                        </a:solidFill>
                        <a:effectLst/>
                        <a:latin typeface="+mn-lt"/>
                        <a:ea typeface="Times New Roman" panose="02020603050405020304" pitchFamily="18" charset="0"/>
                        <a:cs typeface="Times New Roman"/>
                      </a:endParaRPr>
                    </a:p>
                  </a:txBody>
                  <a:tcPr marL="19050" marR="19050" marT="7200" marB="72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931399637"/>
                  </a:ext>
                </a:extLst>
              </a:tr>
              <a:tr h="200042">
                <a:tc>
                  <a:txBody>
                    <a:bodyPr/>
                    <a:lstStyle/>
                    <a:p>
                      <a:pPr marL="0" marR="0">
                        <a:lnSpc>
                          <a:spcPct val="120000"/>
                        </a:lnSpc>
                        <a:spcBef>
                          <a:spcPts val="0"/>
                        </a:spcBef>
                        <a:spcAft>
                          <a:spcPts val="0"/>
                        </a:spcAft>
                      </a:pPr>
                      <a:r>
                        <a:rPr lang="en-US" sz="1200" b="1" kern="100">
                          <a:effectLst/>
                          <a:latin typeface="+mn-lt"/>
                          <a:ea typeface="Times New Roman" panose="02020603050405020304" pitchFamily="18" charset="0"/>
                          <a:cs typeface="Times New Roman"/>
                        </a:rPr>
                        <a:t>Any-grade TEAE, n (%)</a:t>
                      </a:r>
                    </a:p>
                  </a:txBody>
                  <a:tcPr marL="19050" marR="19050" marT="7200" marB="72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a:lnSpc>
                          <a:spcPct val="120000"/>
                        </a:lnSpc>
                        <a:spcBef>
                          <a:spcPts val="0"/>
                        </a:spcBef>
                        <a:spcAft>
                          <a:spcPts val="0"/>
                        </a:spcAft>
                      </a:pPr>
                      <a:r>
                        <a:rPr lang="en-US" sz="1200"/>
                        <a:t>38 (100)</a:t>
                      </a:r>
                    </a:p>
                  </a:txBody>
                  <a:tcPr marL="19050" marR="19050" marT="7200" marB="72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279581575"/>
                  </a:ext>
                </a:extLst>
              </a:tr>
              <a:tr h="200042">
                <a:tc>
                  <a:txBody>
                    <a:bodyPr/>
                    <a:lstStyle/>
                    <a:p>
                      <a:pPr marL="0" marR="0" lvl="0" indent="0" algn="l" defTabSz="914377" rtl="0" eaLnBrk="1" fontAlgn="auto" latinLnBrk="0" hangingPunct="1">
                        <a:lnSpc>
                          <a:spcPct val="120000"/>
                        </a:lnSpc>
                        <a:spcBef>
                          <a:spcPts val="0"/>
                        </a:spcBef>
                        <a:spcAft>
                          <a:spcPts val="0"/>
                        </a:spcAft>
                        <a:buClrTx/>
                        <a:buSzTx/>
                        <a:buFontTx/>
                        <a:buNone/>
                        <a:tabLst/>
                        <a:defRPr/>
                      </a:pPr>
                      <a:r>
                        <a:rPr lang="en-US" sz="1200" b="1" kern="100">
                          <a:solidFill>
                            <a:schemeClr val="tx1"/>
                          </a:solidFill>
                          <a:effectLst/>
                          <a:latin typeface="+mn-lt"/>
                          <a:ea typeface="Times New Roman" panose="02020603050405020304" pitchFamily="18" charset="0"/>
                          <a:cs typeface="Times New Roman"/>
                        </a:rPr>
                        <a:t>Grade 3/4 </a:t>
                      </a:r>
                      <a:r>
                        <a:rPr lang="en-US" sz="1200" b="1" kern="100">
                          <a:effectLst/>
                          <a:latin typeface="+mn-lt"/>
                          <a:ea typeface="Times New Roman" panose="02020603050405020304" pitchFamily="18" charset="0"/>
                          <a:cs typeface="Times New Roman"/>
                        </a:rPr>
                        <a:t>TEAE</a:t>
                      </a:r>
                      <a:r>
                        <a:rPr lang="en-US" sz="1200" b="1" kern="100">
                          <a:solidFill>
                            <a:schemeClr val="tx1"/>
                          </a:solidFill>
                          <a:effectLst/>
                          <a:latin typeface="+mn-lt"/>
                          <a:ea typeface="Times New Roman" panose="02020603050405020304" pitchFamily="18" charset="0"/>
                          <a:cs typeface="Times New Roman"/>
                        </a:rPr>
                        <a:t>, n (%)</a:t>
                      </a:r>
                    </a:p>
                  </a:txBody>
                  <a:tcPr marL="19050" marR="19050" marT="7200" marB="72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377" rtl="0" eaLnBrk="1" fontAlgn="auto" latinLnBrk="0" hangingPunct="1">
                        <a:lnSpc>
                          <a:spcPct val="120000"/>
                        </a:lnSpc>
                        <a:spcBef>
                          <a:spcPts val="0"/>
                        </a:spcBef>
                        <a:spcAft>
                          <a:spcPts val="0"/>
                        </a:spcAft>
                        <a:buClrTx/>
                        <a:buSzTx/>
                        <a:buFontTx/>
                        <a:buNone/>
                        <a:tabLst/>
                        <a:defRPr/>
                      </a:pPr>
                      <a:r>
                        <a:rPr lang="en-US" sz="1200"/>
                        <a:t>29 (76)</a:t>
                      </a:r>
                    </a:p>
                  </a:txBody>
                  <a:tcPr marL="19050" marR="19050" marT="7200" marB="72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244852805"/>
                  </a:ext>
                </a:extLst>
              </a:tr>
              <a:tr h="200042">
                <a:tc>
                  <a:txBody>
                    <a:bodyPr/>
                    <a:lstStyle/>
                    <a:p>
                      <a:pPr marL="0" marR="0">
                        <a:lnSpc>
                          <a:spcPct val="120000"/>
                        </a:lnSpc>
                        <a:spcBef>
                          <a:spcPts val="0"/>
                        </a:spcBef>
                        <a:spcAft>
                          <a:spcPts val="0"/>
                        </a:spcAft>
                      </a:pPr>
                      <a:r>
                        <a:rPr lang="en-US" sz="1200" b="1" kern="100">
                          <a:effectLst/>
                          <a:latin typeface="+mn-lt"/>
                          <a:ea typeface="Times New Roman" panose="02020603050405020304" pitchFamily="18" charset="0"/>
                          <a:cs typeface="Times New Roman"/>
                        </a:rPr>
                        <a:t>Treatment-related serious TEAE, n (%)</a:t>
                      </a:r>
                    </a:p>
                  </a:txBody>
                  <a:tcPr marL="19050" marR="19050" marT="7200" marB="72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a:lnSpc>
                          <a:spcPct val="120000"/>
                        </a:lnSpc>
                        <a:spcBef>
                          <a:spcPts val="0"/>
                        </a:spcBef>
                        <a:spcAft>
                          <a:spcPts val="0"/>
                        </a:spcAft>
                      </a:pPr>
                      <a:r>
                        <a:rPr lang="en-US" sz="1200"/>
                        <a:t>3 (8)</a:t>
                      </a:r>
                    </a:p>
                  </a:txBody>
                  <a:tcPr marL="19050" marR="19050" marT="7200" marB="72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40714283"/>
                  </a:ext>
                </a:extLst>
              </a:tr>
              <a:tr h="200042">
                <a:tc>
                  <a:txBody>
                    <a:bodyPr/>
                    <a:lstStyle/>
                    <a:p>
                      <a:pPr marL="0" marR="0">
                        <a:lnSpc>
                          <a:spcPct val="120000"/>
                        </a:lnSpc>
                        <a:spcBef>
                          <a:spcPts val="0"/>
                        </a:spcBef>
                        <a:spcAft>
                          <a:spcPts val="0"/>
                        </a:spcAft>
                      </a:pPr>
                      <a:r>
                        <a:rPr lang="en-US" sz="1200" b="1" kern="100">
                          <a:effectLst/>
                          <a:latin typeface="+mn-lt"/>
                          <a:ea typeface="Times New Roman" panose="02020603050405020304" pitchFamily="18" charset="0"/>
                          <a:cs typeface="Times New Roman"/>
                        </a:rPr>
                        <a:t>Any-grade treatment-related AE, n (%)</a:t>
                      </a:r>
                    </a:p>
                  </a:txBody>
                  <a:tcPr marL="19050" marR="19050" marT="7200" marB="72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377" rtl="0" eaLnBrk="1" fontAlgn="auto" latinLnBrk="0" hangingPunct="1">
                        <a:lnSpc>
                          <a:spcPct val="120000"/>
                        </a:lnSpc>
                        <a:spcBef>
                          <a:spcPts val="0"/>
                        </a:spcBef>
                        <a:spcAft>
                          <a:spcPts val="0"/>
                        </a:spcAft>
                        <a:buClrTx/>
                        <a:buSzTx/>
                        <a:buFontTx/>
                        <a:buNone/>
                        <a:tabLst/>
                        <a:defRPr/>
                      </a:pPr>
                      <a:r>
                        <a:rPr lang="en-US" sz="1200"/>
                        <a:t>36 (95)</a:t>
                      </a:r>
                    </a:p>
                  </a:txBody>
                  <a:tcPr marL="19050" marR="19050" marT="7200" marB="72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584459520"/>
                  </a:ext>
                </a:extLst>
              </a:tr>
              <a:tr h="200042">
                <a:tc>
                  <a:txBody>
                    <a:bodyPr/>
                    <a:lstStyle/>
                    <a:p>
                      <a:pPr marL="0" marR="0" lvl="1">
                        <a:lnSpc>
                          <a:spcPct val="120000"/>
                        </a:lnSpc>
                        <a:spcBef>
                          <a:spcPts val="0"/>
                        </a:spcBef>
                        <a:spcAft>
                          <a:spcPts val="0"/>
                        </a:spcAft>
                      </a:pPr>
                      <a:r>
                        <a:rPr lang="en-US" sz="1200" b="0" kern="100">
                          <a:effectLst/>
                          <a:latin typeface="+mn-lt"/>
                          <a:ea typeface="Times New Roman" panose="02020603050405020304" pitchFamily="18" charset="0"/>
                          <a:cs typeface="Times New Roman" panose="02020603050405020304" pitchFamily="18" charset="0"/>
                        </a:rPr>
                        <a:t>   Pruritus</a:t>
                      </a:r>
                    </a:p>
                  </a:txBody>
                  <a:tcPr marL="19050" marR="19050" marT="7200" marB="72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377" rtl="0" eaLnBrk="1" fontAlgn="auto" latinLnBrk="0" hangingPunct="1">
                        <a:lnSpc>
                          <a:spcPct val="120000"/>
                        </a:lnSpc>
                        <a:spcBef>
                          <a:spcPts val="0"/>
                        </a:spcBef>
                        <a:spcAft>
                          <a:spcPts val="0"/>
                        </a:spcAft>
                        <a:buClrTx/>
                        <a:buSzTx/>
                        <a:buFontTx/>
                        <a:buNone/>
                        <a:tabLst/>
                        <a:defRPr/>
                      </a:pPr>
                      <a:r>
                        <a:rPr lang="en-US" sz="1200"/>
                        <a:t>14 (37)</a:t>
                      </a:r>
                    </a:p>
                  </a:txBody>
                  <a:tcPr marL="19050" marR="19050" marT="7200" marB="72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594341905"/>
                  </a:ext>
                </a:extLst>
              </a:tr>
              <a:tr h="200042">
                <a:tc>
                  <a:txBody>
                    <a:bodyPr/>
                    <a:lstStyle/>
                    <a:p>
                      <a:pPr marL="0" marR="0" lvl="1">
                        <a:lnSpc>
                          <a:spcPct val="120000"/>
                        </a:lnSpc>
                        <a:spcBef>
                          <a:spcPts val="0"/>
                        </a:spcBef>
                        <a:spcAft>
                          <a:spcPts val="0"/>
                        </a:spcAft>
                      </a:pPr>
                      <a:r>
                        <a:rPr lang="en-US" sz="1200" b="0" kern="100">
                          <a:effectLst/>
                          <a:latin typeface="+mn-lt"/>
                          <a:ea typeface="Times New Roman" panose="02020603050405020304" pitchFamily="18" charset="0"/>
                          <a:cs typeface="Times New Roman"/>
                        </a:rPr>
                        <a:t>   Fatigue</a:t>
                      </a:r>
                    </a:p>
                  </a:txBody>
                  <a:tcPr marL="19050" marR="19050" marT="7200" marB="72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377" rtl="0" eaLnBrk="1" fontAlgn="auto" latinLnBrk="0" hangingPunct="1">
                        <a:lnSpc>
                          <a:spcPct val="120000"/>
                        </a:lnSpc>
                        <a:spcBef>
                          <a:spcPts val="0"/>
                        </a:spcBef>
                        <a:spcAft>
                          <a:spcPts val="0"/>
                        </a:spcAft>
                        <a:buClrTx/>
                        <a:buSzTx/>
                        <a:buFontTx/>
                        <a:buNone/>
                        <a:tabLst/>
                        <a:defRPr/>
                      </a:pPr>
                      <a:r>
                        <a:rPr lang="en-US" sz="1200"/>
                        <a:t>13 (34)</a:t>
                      </a:r>
                    </a:p>
                  </a:txBody>
                  <a:tcPr marL="19050" marR="19050" marT="7200" marB="72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507642858"/>
                  </a:ext>
                </a:extLst>
              </a:tr>
              <a:tr h="200042">
                <a:tc>
                  <a:txBody>
                    <a:bodyPr/>
                    <a:lstStyle/>
                    <a:p>
                      <a:pPr marL="0" marR="0" lvl="1">
                        <a:lnSpc>
                          <a:spcPct val="120000"/>
                        </a:lnSpc>
                        <a:spcBef>
                          <a:spcPts val="0"/>
                        </a:spcBef>
                        <a:spcAft>
                          <a:spcPts val="0"/>
                        </a:spcAft>
                      </a:pPr>
                      <a:r>
                        <a:rPr lang="en-US" sz="1200" b="0" kern="100">
                          <a:effectLst/>
                          <a:latin typeface="+mn-lt"/>
                          <a:ea typeface="Times New Roman" panose="02020603050405020304" pitchFamily="18" charset="0"/>
                          <a:cs typeface="Times New Roman"/>
                        </a:rPr>
                        <a:t>   Peripheral sensory neuropathy</a:t>
                      </a:r>
                    </a:p>
                  </a:txBody>
                  <a:tcPr marL="19050" marR="19050" marT="7200" marB="72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377" rtl="0" eaLnBrk="1" fontAlgn="auto" latinLnBrk="0" hangingPunct="1">
                        <a:lnSpc>
                          <a:spcPct val="120000"/>
                        </a:lnSpc>
                        <a:spcBef>
                          <a:spcPts val="0"/>
                        </a:spcBef>
                        <a:spcAft>
                          <a:spcPts val="0"/>
                        </a:spcAft>
                        <a:buClrTx/>
                        <a:buSzTx/>
                        <a:buFontTx/>
                        <a:buNone/>
                        <a:tabLst/>
                        <a:defRPr/>
                      </a:pPr>
                      <a:r>
                        <a:rPr lang="en-US" sz="1200"/>
                        <a:t>11 (29)</a:t>
                      </a:r>
                    </a:p>
                  </a:txBody>
                  <a:tcPr marL="19050" marR="19050" marT="7200" marB="72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047869926"/>
                  </a:ext>
                </a:extLst>
              </a:tr>
              <a:tr h="200042">
                <a:tc>
                  <a:txBody>
                    <a:bodyPr/>
                    <a:lstStyle/>
                    <a:p>
                      <a:pPr marL="0" marR="0" lvl="1">
                        <a:lnSpc>
                          <a:spcPct val="120000"/>
                        </a:lnSpc>
                        <a:spcBef>
                          <a:spcPts val="0"/>
                        </a:spcBef>
                        <a:spcAft>
                          <a:spcPts val="0"/>
                        </a:spcAft>
                      </a:pPr>
                      <a:r>
                        <a:rPr lang="en-US" sz="1200" b="0" kern="100">
                          <a:effectLst/>
                          <a:latin typeface="+mn-lt"/>
                          <a:ea typeface="Times New Roman" panose="02020603050405020304" pitchFamily="18" charset="0"/>
                          <a:cs typeface="Times New Roman"/>
                        </a:rPr>
                        <a:t>   Nausea</a:t>
                      </a:r>
                    </a:p>
                  </a:txBody>
                  <a:tcPr marL="19050" marR="19050" marT="7200" marB="72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377" rtl="0" eaLnBrk="1" fontAlgn="auto" latinLnBrk="0" hangingPunct="1">
                        <a:lnSpc>
                          <a:spcPct val="120000"/>
                        </a:lnSpc>
                        <a:spcBef>
                          <a:spcPts val="0"/>
                        </a:spcBef>
                        <a:spcAft>
                          <a:spcPts val="0"/>
                        </a:spcAft>
                        <a:buClrTx/>
                        <a:buSzTx/>
                        <a:buFontTx/>
                        <a:buNone/>
                        <a:tabLst/>
                        <a:defRPr/>
                      </a:pPr>
                      <a:r>
                        <a:rPr lang="en-US" sz="1200"/>
                        <a:t>9 (24)</a:t>
                      </a:r>
                    </a:p>
                  </a:txBody>
                  <a:tcPr marL="19050" marR="19050" marT="7200" marB="72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76933503"/>
                  </a:ext>
                </a:extLst>
              </a:tr>
              <a:tr h="200042">
                <a:tc>
                  <a:txBody>
                    <a:bodyPr/>
                    <a:lstStyle/>
                    <a:p>
                      <a:pPr marL="0" marR="0" lvl="1">
                        <a:lnSpc>
                          <a:spcPct val="120000"/>
                        </a:lnSpc>
                        <a:spcBef>
                          <a:spcPts val="0"/>
                        </a:spcBef>
                        <a:spcAft>
                          <a:spcPts val="0"/>
                        </a:spcAft>
                      </a:pPr>
                      <a:r>
                        <a:rPr lang="en-US" sz="1200" b="0" kern="100">
                          <a:effectLst/>
                          <a:latin typeface="+mn-lt"/>
                          <a:ea typeface="Times New Roman" panose="02020603050405020304" pitchFamily="18" charset="0"/>
                          <a:cs typeface="Times New Roman" panose="02020603050405020304" pitchFamily="18" charset="0"/>
                        </a:rPr>
                        <a:t>   Anemia</a:t>
                      </a:r>
                    </a:p>
                  </a:txBody>
                  <a:tcPr marL="19050" marR="19050" marT="7200" marB="72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377" rtl="0" eaLnBrk="1" fontAlgn="auto" latinLnBrk="0" hangingPunct="1">
                        <a:lnSpc>
                          <a:spcPct val="120000"/>
                        </a:lnSpc>
                        <a:spcBef>
                          <a:spcPts val="0"/>
                        </a:spcBef>
                        <a:spcAft>
                          <a:spcPts val="0"/>
                        </a:spcAft>
                        <a:buClrTx/>
                        <a:buSzTx/>
                        <a:buFontTx/>
                        <a:buNone/>
                        <a:tabLst/>
                        <a:defRPr/>
                      </a:pPr>
                      <a:r>
                        <a:rPr lang="en-US" sz="1200"/>
                        <a:t>8 (21)</a:t>
                      </a:r>
                    </a:p>
                  </a:txBody>
                  <a:tcPr marL="19050" marR="19050" marT="7200" marB="72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853853349"/>
                  </a:ext>
                </a:extLst>
              </a:tr>
              <a:tr h="200042">
                <a:tc>
                  <a:txBody>
                    <a:bodyPr/>
                    <a:lstStyle/>
                    <a:p>
                      <a:pPr marL="0" marR="0">
                        <a:lnSpc>
                          <a:spcPct val="120000"/>
                        </a:lnSpc>
                        <a:spcBef>
                          <a:spcPts val="0"/>
                        </a:spcBef>
                        <a:spcAft>
                          <a:spcPts val="0"/>
                        </a:spcAft>
                      </a:pPr>
                      <a:r>
                        <a:rPr lang="en-US" sz="1200" b="1" kern="100">
                          <a:effectLst/>
                          <a:latin typeface="+mn-lt"/>
                          <a:ea typeface="Times New Roman" panose="02020603050405020304" pitchFamily="18" charset="0"/>
                          <a:cs typeface="Times New Roman"/>
                        </a:rPr>
                        <a:t>Grade </a:t>
                      </a:r>
                      <a:r>
                        <a:rPr lang="en-US" sz="1200" b="1" kern="100">
                          <a:solidFill>
                            <a:schemeClr val="tx1"/>
                          </a:solidFill>
                          <a:effectLst/>
                          <a:latin typeface="+mn-lt"/>
                          <a:ea typeface="Times New Roman" panose="02020603050405020304" pitchFamily="18" charset="0"/>
                          <a:cs typeface="Times New Roman"/>
                        </a:rPr>
                        <a:t>3/4 t</a:t>
                      </a:r>
                      <a:r>
                        <a:rPr lang="en-US" sz="1200" b="1" kern="100">
                          <a:effectLst/>
                          <a:latin typeface="+mn-lt"/>
                          <a:ea typeface="Times New Roman" panose="02020603050405020304" pitchFamily="18" charset="0"/>
                          <a:cs typeface="Times New Roman"/>
                        </a:rPr>
                        <a:t>reatment-related AE</a:t>
                      </a:r>
                      <a:r>
                        <a:rPr lang="en-US" sz="1200" b="1" kern="100">
                          <a:solidFill>
                            <a:schemeClr val="tx1"/>
                          </a:solidFill>
                          <a:effectLst/>
                          <a:latin typeface="+mn-lt"/>
                          <a:ea typeface="Times New Roman" panose="02020603050405020304" pitchFamily="18" charset="0"/>
                          <a:cs typeface="Times New Roman"/>
                        </a:rPr>
                        <a:t>, </a:t>
                      </a:r>
                      <a:r>
                        <a:rPr lang="en-US" sz="1200" b="1" kern="100">
                          <a:effectLst/>
                          <a:latin typeface="+mn-lt"/>
                          <a:ea typeface="Times New Roman" panose="02020603050405020304" pitchFamily="18" charset="0"/>
                          <a:cs typeface="Times New Roman"/>
                        </a:rPr>
                        <a:t>n (%)</a:t>
                      </a:r>
                    </a:p>
                  </a:txBody>
                  <a:tcPr marL="19050" marR="19050" marT="7200" marB="72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a:lnSpc>
                          <a:spcPct val="120000"/>
                        </a:lnSpc>
                        <a:spcBef>
                          <a:spcPts val="0"/>
                        </a:spcBef>
                        <a:spcAft>
                          <a:spcPts val="0"/>
                        </a:spcAft>
                      </a:pPr>
                      <a:r>
                        <a:rPr lang="en-US" sz="1200"/>
                        <a:t>12 (32)</a:t>
                      </a:r>
                    </a:p>
                  </a:txBody>
                  <a:tcPr marL="19050" marR="19050" marT="7200" marB="72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20094543"/>
                  </a:ext>
                </a:extLst>
              </a:tr>
              <a:tr h="200042">
                <a:tc>
                  <a:txBody>
                    <a:bodyPr/>
                    <a:lstStyle/>
                    <a:p>
                      <a:pPr marL="0" marR="0" lvl="1">
                        <a:lnSpc>
                          <a:spcPct val="120000"/>
                        </a:lnSpc>
                        <a:spcBef>
                          <a:spcPts val="0"/>
                        </a:spcBef>
                        <a:spcAft>
                          <a:spcPts val="0"/>
                        </a:spcAft>
                      </a:pPr>
                      <a:r>
                        <a:rPr lang="en-US" sz="1200" kern="100">
                          <a:effectLst/>
                          <a:latin typeface="+mn-lt"/>
                          <a:ea typeface="Times New Roman" panose="02020603050405020304" pitchFamily="18" charset="0"/>
                          <a:cs typeface="Times New Roman"/>
                        </a:rPr>
                        <a:t>   Lymphocyte count decreased</a:t>
                      </a:r>
                    </a:p>
                  </a:txBody>
                  <a:tcPr marL="19050" marR="19050" marT="7200" marB="72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a:lnSpc>
                          <a:spcPct val="120000"/>
                        </a:lnSpc>
                        <a:spcBef>
                          <a:spcPts val="0"/>
                        </a:spcBef>
                        <a:spcAft>
                          <a:spcPts val="0"/>
                        </a:spcAft>
                      </a:pPr>
                      <a:r>
                        <a:rPr lang="en-US" sz="1200"/>
                        <a:t>4 (11)</a:t>
                      </a:r>
                    </a:p>
                  </a:txBody>
                  <a:tcPr marL="19050" marR="19050" marT="7200" marB="72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446343595"/>
                  </a:ext>
                </a:extLst>
              </a:tr>
              <a:tr h="200042">
                <a:tc>
                  <a:txBody>
                    <a:bodyPr/>
                    <a:lstStyle/>
                    <a:p>
                      <a:pPr marL="0" marR="0" lvl="1">
                        <a:lnSpc>
                          <a:spcPct val="120000"/>
                        </a:lnSpc>
                        <a:spcBef>
                          <a:spcPts val="0"/>
                        </a:spcBef>
                        <a:spcAft>
                          <a:spcPts val="0"/>
                        </a:spcAft>
                      </a:pPr>
                      <a:r>
                        <a:rPr lang="en-US" sz="1200" kern="100">
                          <a:effectLst/>
                          <a:latin typeface="+mn-lt"/>
                          <a:ea typeface="Times New Roman" panose="02020603050405020304" pitchFamily="18" charset="0"/>
                          <a:cs typeface="Times New Roman"/>
                        </a:rPr>
                        <a:t>   ALT increased</a:t>
                      </a:r>
                    </a:p>
                  </a:txBody>
                  <a:tcPr marL="19050" marR="19050" marT="7200" marB="72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a:lnSpc>
                          <a:spcPct val="120000"/>
                        </a:lnSpc>
                        <a:spcBef>
                          <a:spcPts val="0"/>
                        </a:spcBef>
                        <a:spcAft>
                          <a:spcPts val="0"/>
                        </a:spcAft>
                      </a:pPr>
                      <a:r>
                        <a:rPr lang="en-US" sz="1200"/>
                        <a:t>2 (5)</a:t>
                      </a:r>
                    </a:p>
                  </a:txBody>
                  <a:tcPr marL="19050" marR="19050" marT="7200" marB="72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658420626"/>
                  </a:ext>
                </a:extLst>
              </a:tr>
              <a:tr h="200042">
                <a:tc>
                  <a:txBody>
                    <a:bodyPr/>
                    <a:lstStyle/>
                    <a:p>
                      <a:pPr marL="0" marR="0" lvl="1">
                        <a:lnSpc>
                          <a:spcPct val="120000"/>
                        </a:lnSpc>
                        <a:spcBef>
                          <a:spcPts val="0"/>
                        </a:spcBef>
                        <a:spcAft>
                          <a:spcPts val="0"/>
                        </a:spcAft>
                      </a:pPr>
                      <a:r>
                        <a:rPr lang="en-US" sz="1200" kern="100">
                          <a:effectLst/>
                          <a:latin typeface="+mn-lt"/>
                          <a:ea typeface="Times New Roman" panose="02020603050405020304" pitchFamily="18" charset="0"/>
                          <a:cs typeface="Times New Roman"/>
                        </a:rPr>
                        <a:t>   Fatigue</a:t>
                      </a:r>
                    </a:p>
                  </a:txBody>
                  <a:tcPr marL="19050" marR="19050" marT="7200" marB="72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a:lnSpc>
                          <a:spcPct val="120000"/>
                        </a:lnSpc>
                        <a:spcBef>
                          <a:spcPts val="0"/>
                        </a:spcBef>
                        <a:spcAft>
                          <a:spcPts val="0"/>
                        </a:spcAft>
                      </a:pPr>
                      <a:r>
                        <a:rPr lang="en-US" sz="1200"/>
                        <a:t>2 (5)</a:t>
                      </a:r>
                    </a:p>
                  </a:txBody>
                  <a:tcPr marL="19050" marR="19050" marT="7200" marB="72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271973756"/>
                  </a:ext>
                </a:extLst>
              </a:tr>
              <a:tr h="200042">
                <a:tc>
                  <a:txBody>
                    <a:bodyPr/>
                    <a:lstStyle/>
                    <a:p>
                      <a:pPr marL="0" marR="0" lvl="1">
                        <a:lnSpc>
                          <a:spcPct val="120000"/>
                        </a:lnSpc>
                        <a:spcBef>
                          <a:spcPts val="0"/>
                        </a:spcBef>
                        <a:spcAft>
                          <a:spcPts val="0"/>
                        </a:spcAft>
                      </a:pPr>
                      <a:r>
                        <a:rPr lang="en-US" sz="1200" kern="100">
                          <a:effectLst/>
                          <a:latin typeface="+mn-lt"/>
                          <a:ea typeface="Times New Roman" panose="02020603050405020304" pitchFamily="18" charset="0"/>
                          <a:cs typeface="Times New Roman"/>
                        </a:rPr>
                        <a:t>   Neutropenia</a:t>
                      </a:r>
                    </a:p>
                  </a:txBody>
                  <a:tcPr marL="19050" marR="19050" marT="7200" marB="72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a:lnSpc>
                          <a:spcPct val="120000"/>
                        </a:lnSpc>
                        <a:spcBef>
                          <a:spcPts val="0"/>
                        </a:spcBef>
                        <a:spcAft>
                          <a:spcPts val="0"/>
                        </a:spcAft>
                      </a:pPr>
                      <a:r>
                        <a:rPr lang="en-US" sz="1200"/>
                        <a:t>2 (5)</a:t>
                      </a:r>
                    </a:p>
                  </a:txBody>
                  <a:tcPr marL="19050" marR="19050" marT="7200" marB="72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449909474"/>
                  </a:ext>
                </a:extLst>
              </a:tr>
              <a:tr h="200042">
                <a:tc>
                  <a:txBody>
                    <a:bodyPr/>
                    <a:lstStyle/>
                    <a:p>
                      <a:pPr marL="0" marR="0" lvl="1">
                        <a:lnSpc>
                          <a:spcPct val="120000"/>
                        </a:lnSpc>
                        <a:spcBef>
                          <a:spcPts val="0"/>
                        </a:spcBef>
                        <a:spcAft>
                          <a:spcPts val="0"/>
                        </a:spcAft>
                      </a:pPr>
                      <a:r>
                        <a:rPr lang="en-US" sz="1200" b="0" kern="100">
                          <a:effectLst/>
                          <a:latin typeface="+mn-lt"/>
                          <a:ea typeface="Times New Roman" panose="02020603050405020304" pitchFamily="18" charset="0"/>
                          <a:cs typeface="Times New Roman"/>
                        </a:rPr>
                        <a:t>   Neutrophil count decreased</a:t>
                      </a:r>
                    </a:p>
                  </a:txBody>
                  <a:tcPr marL="19050" marR="19050" marT="7200" marB="72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a:lnSpc>
                          <a:spcPct val="120000"/>
                        </a:lnSpc>
                        <a:spcBef>
                          <a:spcPts val="0"/>
                        </a:spcBef>
                        <a:spcAft>
                          <a:spcPts val="0"/>
                        </a:spcAft>
                      </a:pPr>
                      <a:r>
                        <a:rPr lang="en-US" sz="1200"/>
                        <a:t>2 (5)</a:t>
                      </a:r>
                    </a:p>
                  </a:txBody>
                  <a:tcPr marL="19050" marR="19050" marT="7200" marB="72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823273774"/>
                  </a:ext>
                </a:extLst>
              </a:tr>
              <a:tr h="200042">
                <a:tc>
                  <a:txBody>
                    <a:bodyPr/>
                    <a:lstStyle/>
                    <a:p>
                      <a:pPr marL="0" marR="0">
                        <a:lnSpc>
                          <a:spcPct val="120000"/>
                        </a:lnSpc>
                        <a:spcBef>
                          <a:spcPts val="0"/>
                        </a:spcBef>
                        <a:spcAft>
                          <a:spcPts val="0"/>
                        </a:spcAft>
                      </a:pPr>
                      <a:r>
                        <a:rPr lang="en-US" sz="1200" b="1" kern="100">
                          <a:effectLst/>
                          <a:latin typeface="+mn-lt"/>
                          <a:ea typeface="Times New Roman" panose="02020603050405020304" pitchFamily="18" charset="0"/>
                          <a:cs typeface="Times New Roman"/>
                        </a:rPr>
                        <a:t>Any treatment-emergent IMAE, n (%)</a:t>
                      </a:r>
                    </a:p>
                  </a:txBody>
                  <a:tcPr marL="19050" marR="19050" marT="7200" marB="72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a:lnSpc>
                          <a:spcPct val="120000"/>
                        </a:lnSpc>
                        <a:spcBef>
                          <a:spcPts val="0"/>
                        </a:spcBef>
                        <a:spcAft>
                          <a:spcPts val="0"/>
                        </a:spcAft>
                      </a:pPr>
                      <a:r>
                        <a:rPr lang="en-US" sz="1200"/>
                        <a:t>10 (26)</a:t>
                      </a:r>
                    </a:p>
                  </a:txBody>
                  <a:tcPr marL="19050" marR="19050" marT="7200" marB="72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884903520"/>
                  </a:ext>
                </a:extLst>
              </a:tr>
              <a:tr h="200042">
                <a:tc>
                  <a:txBody>
                    <a:bodyPr/>
                    <a:lstStyle/>
                    <a:p>
                      <a:pPr marL="0" marR="0" lvl="1">
                        <a:lnSpc>
                          <a:spcPct val="120000"/>
                        </a:lnSpc>
                        <a:spcBef>
                          <a:spcPts val="0"/>
                        </a:spcBef>
                        <a:spcAft>
                          <a:spcPts val="0"/>
                        </a:spcAft>
                      </a:pPr>
                      <a:r>
                        <a:rPr lang="en-US" sz="1200" b="0" kern="100">
                          <a:effectLst/>
                          <a:latin typeface="+mn-lt"/>
                          <a:ea typeface="Times New Roman" panose="02020603050405020304" pitchFamily="18" charset="0"/>
                          <a:cs typeface="Times New Roman"/>
                        </a:rPr>
                        <a:t>   Hypothyroidism</a:t>
                      </a:r>
                    </a:p>
                  </a:txBody>
                  <a:tcPr marL="19050" marR="19050" marT="7200" marB="72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a:lnSpc>
                          <a:spcPct val="120000"/>
                        </a:lnSpc>
                        <a:spcBef>
                          <a:spcPts val="0"/>
                        </a:spcBef>
                        <a:spcAft>
                          <a:spcPts val="0"/>
                        </a:spcAft>
                      </a:pPr>
                      <a:r>
                        <a:rPr lang="en-US" sz="1200"/>
                        <a:t>5 (13)</a:t>
                      </a:r>
                    </a:p>
                  </a:txBody>
                  <a:tcPr marL="19050" marR="19050" marT="7200" marB="72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97740450"/>
                  </a:ext>
                </a:extLst>
              </a:tr>
              <a:tr h="200042">
                <a:tc>
                  <a:txBody>
                    <a:bodyPr/>
                    <a:lstStyle/>
                    <a:p>
                      <a:pPr marL="0" marR="0" lvl="1">
                        <a:lnSpc>
                          <a:spcPct val="120000"/>
                        </a:lnSpc>
                        <a:spcBef>
                          <a:spcPts val="0"/>
                        </a:spcBef>
                        <a:spcAft>
                          <a:spcPts val="0"/>
                        </a:spcAft>
                      </a:pPr>
                      <a:r>
                        <a:rPr lang="en-US" sz="1200" b="0" kern="100">
                          <a:effectLst/>
                          <a:latin typeface="+mn-lt"/>
                          <a:ea typeface="Times New Roman" panose="02020603050405020304" pitchFamily="18" charset="0"/>
                          <a:cs typeface="Times New Roman"/>
                        </a:rPr>
                        <a:t>   Pruritus</a:t>
                      </a:r>
                    </a:p>
                  </a:txBody>
                  <a:tcPr marL="19050" marR="19050" marT="7200" marB="72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a:lnSpc>
                          <a:spcPct val="120000"/>
                        </a:lnSpc>
                        <a:spcBef>
                          <a:spcPts val="0"/>
                        </a:spcBef>
                        <a:spcAft>
                          <a:spcPts val="0"/>
                        </a:spcAft>
                      </a:pPr>
                      <a:r>
                        <a:rPr lang="en-US" sz="1200"/>
                        <a:t>4 (11)</a:t>
                      </a:r>
                    </a:p>
                  </a:txBody>
                  <a:tcPr marL="19050" marR="19050" marT="7200" marB="72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527381577"/>
                  </a:ext>
                </a:extLst>
              </a:tr>
              <a:tr h="200042">
                <a:tc>
                  <a:txBody>
                    <a:bodyPr/>
                    <a:lstStyle/>
                    <a:p>
                      <a:pPr marL="0" marR="0" lvl="1">
                        <a:lnSpc>
                          <a:spcPct val="120000"/>
                        </a:lnSpc>
                        <a:spcBef>
                          <a:spcPts val="0"/>
                        </a:spcBef>
                        <a:spcAft>
                          <a:spcPts val="0"/>
                        </a:spcAft>
                      </a:pPr>
                      <a:r>
                        <a:rPr lang="en-US" sz="1200" b="0" kern="100">
                          <a:effectLst/>
                          <a:latin typeface="+mn-lt"/>
                          <a:ea typeface="Times New Roman" panose="02020603050405020304" pitchFamily="18" charset="0"/>
                          <a:cs typeface="Times New Roman"/>
                        </a:rPr>
                        <a:t>   Pneumonitis</a:t>
                      </a:r>
                    </a:p>
                  </a:txBody>
                  <a:tcPr marL="19050" marR="19050" marT="7200" marB="72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a:lnSpc>
                          <a:spcPct val="120000"/>
                        </a:lnSpc>
                        <a:spcBef>
                          <a:spcPts val="0"/>
                        </a:spcBef>
                        <a:spcAft>
                          <a:spcPts val="0"/>
                        </a:spcAft>
                      </a:pPr>
                      <a:r>
                        <a:rPr lang="en-US" sz="1200"/>
                        <a:t>2 (5)</a:t>
                      </a:r>
                    </a:p>
                  </a:txBody>
                  <a:tcPr marL="19050" marR="19050" marT="7200" marB="72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806041404"/>
                  </a:ext>
                </a:extLst>
              </a:tr>
            </a:tbl>
          </a:graphicData>
        </a:graphic>
      </p:graphicFrame>
    </p:spTree>
    <p:extLst>
      <p:ext uri="{BB962C8B-B14F-4D97-AF65-F5344CB8AC3E}">
        <p14:creationId xmlns:p14="http://schemas.microsoft.com/office/powerpoint/2010/main" val="4639288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7318C1-3380-F321-CD0F-0A26E0016C6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E53675D-5AA2-695D-8204-D3250482F47D}"/>
              </a:ext>
            </a:extLst>
          </p:cNvPr>
          <p:cNvSpPr>
            <a:spLocks noGrp="1"/>
          </p:cNvSpPr>
          <p:nvPr>
            <p:ph type="title"/>
          </p:nvPr>
        </p:nvSpPr>
        <p:spPr>
          <a:xfrm>
            <a:off x="613953" y="286747"/>
            <a:ext cx="10972800" cy="1005840"/>
          </a:xfrm>
        </p:spPr>
        <p:txBody>
          <a:bodyPr>
            <a:normAutofit fontScale="90000"/>
          </a:bodyPr>
          <a:lstStyle/>
          <a:p>
            <a:r>
              <a:rPr lang="en-US" b="1" dirty="0"/>
              <a:t>Transient decrease in Tregs and increase in CD8 T-cell proliferation in peripheral blood</a:t>
            </a:r>
            <a:endParaRPr lang="en-US" dirty="0"/>
          </a:p>
        </p:txBody>
      </p:sp>
      <p:sp>
        <p:nvSpPr>
          <p:cNvPr id="3" name="Slide Number Placeholder 2">
            <a:extLst>
              <a:ext uri="{FF2B5EF4-FFF2-40B4-BE49-F238E27FC236}">
                <a16:creationId xmlns:a16="http://schemas.microsoft.com/office/drawing/2014/main" id="{52F5B300-ECE6-F7BC-3FFE-F1D211EBD918}"/>
              </a:ext>
            </a:extLst>
          </p:cNvPr>
          <p:cNvSpPr>
            <a:spLocks noGrp="1"/>
          </p:cNvSpPr>
          <p:nvPr>
            <p:ph type="sldNum" sz="quarter" idx="12"/>
          </p:nvPr>
        </p:nvSpPr>
        <p:spPr/>
        <p:txBody>
          <a:bodyPr/>
          <a:lstStyle/>
          <a:p>
            <a:fld id="{BE33F7A0-71F0-446B-9DE8-6D75BE64EE0F}" type="slidenum">
              <a:rPr lang="en-US" smtClean="0"/>
              <a:pPr/>
              <a:t>12</a:t>
            </a:fld>
            <a:endParaRPr lang="en-US"/>
          </a:p>
        </p:txBody>
      </p:sp>
      <p:sp>
        <p:nvSpPr>
          <p:cNvPr id="5" name="Text Placeholder 4">
            <a:extLst>
              <a:ext uri="{FF2B5EF4-FFF2-40B4-BE49-F238E27FC236}">
                <a16:creationId xmlns:a16="http://schemas.microsoft.com/office/drawing/2014/main" id="{7AFDE227-82C7-32C2-B02A-5E1E832920B3}"/>
              </a:ext>
            </a:extLst>
          </p:cNvPr>
          <p:cNvSpPr>
            <a:spLocks noGrp="1"/>
          </p:cNvSpPr>
          <p:nvPr>
            <p:ph type="body" sz="quarter" idx="15"/>
          </p:nvPr>
        </p:nvSpPr>
        <p:spPr/>
        <p:txBody>
          <a:bodyPr/>
          <a:lstStyle/>
          <a:p>
            <a:r>
              <a:rPr lang="en-US" dirty="0"/>
              <a:t>Dr. Cristina Rodriguez, MD, </a:t>
            </a:r>
            <a:r>
              <a:rPr lang="en-US" dirty="0">
                <a:hlinkClick r:id="rId2"/>
              </a:rPr>
              <a:t>rodrigcr@uw.edu</a:t>
            </a:r>
            <a:endParaRPr lang="en-US" dirty="0"/>
          </a:p>
        </p:txBody>
      </p:sp>
      <p:sp>
        <p:nvSpPr>
          <p:cNvPr id="6" name="Text Placeholder 6">
            <a:extLst>
              <a:ext uri="{FF2B5EF4-FFF2-40B4-BE49-F238E27FC236}">
                <a16:creationId xmlns:a16="http://schemas.microsoft.com/office/drawing/2014/main" id="{44C33CE5-ADFB-C6FA-355E-CD35AF1BF705}"/>
              </a:ext>
            </a:extLst>
          </p:cNvPr>
          <p:cNvSpPr txBox="1">
            <a:spLocks/>
          </p:cNvSpPr>
          <p:nvPr/>
        </p:nvSpPr>
        <p:spPr>
          <a:xfrm>
            <a:off x="548007" y="5806440"/>
            <a:ext cx="11287678" cy="347472"/>
          </a:xfrm>
          <a:prstGeom prst="rect">
            <a:avLst/>
          </a:prstGeom>
        </p:spPr>
        <p:txBody>
          <a:bodyPr anchor="b"/>
          <a:lstStyle>
            <a:lvl1pPr marL="342900" indent="-342900" algn="l" defTabSz="914400" rtl="0" eaLnBrk="1" latinLnBrk="0" hangingPunct="1">
              <a:lnSpc>
                <a:spcPct val="100000"/>
              </a:lnSpc>
              <a:spcBef>
                <a:spcPts val="1000"/>
              </a:spcBef>
              <a:buClr>
                <a:srgbClr val="008764"/>
              </a:buClr>
              <a:buFont typeface="Arial" panose="020B0604020202020204" pitchFamily="34" charset="0"/>
              <a:buChar char="•"/>
              <a:defRPr lang="en-US" sz="2400" kern="1200" dirty="0">
                <a:solidFill>
                  <a:srgbClr val="002557"/>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0000"/>
              </a:lnSpc>
              <a:spcBef>
                <a:spcPts val="500"/>
              </a:spcBef>
              <a:buClr>
                <a:srgbClr val="008764"/>
              </a:buClr>
              <a:buFont typeface="Wingdings" panose="05000000000000000000" pitchFamily="2" charset="2"/>
              <a:buChar char="§"/>
              <a:defRPr lang="en-US" sz="2400" kern="1200" dirty="0">
                <a:solidFill>
                  <a:srgbClr val="002557"/>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0000"/>
              </a:lnSpc>
              <a:spcBef>
                <a:spcPts val="500"/>
              </a:spcBef>
              <a:buClr>
                <a:srgbClr val="008764"/>
              </a:buClr>
              <a:buFont typeface="Courier New" panose="02070309020205020404" pitchFamily="49" charset="0"/>
              <a:buChar char="o"/>
              <a:defRPr lang="en-US" sz="1800" kern="1200" dirty="0">
                <a:solidFill>
                  <a:srgbClr val="002557"/>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0000"/>
              </a:lnSpc>
              <a:spcBef>
                <a:spcPts val="500"/>
              </a:spcBef>
              <a:buClr>
                <a:srgbClr val="008764"/>
              </a:buClr>
              <a:buFont typeface="Arial" panose="020B0604020202020204" pitchFamily="34" charset="0"/>
              <a:buChar char="•"/>
              <a:defRPr lang="en-US" sz="1800" kern="1200" dirty="0">
                <a:solidFill>
                  <a:srgbClr val="002557"/>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0000"/>
              </a:lnSpc>
              <a:spcBef>
                <a:spcPts val="500"/>
              </a:spcBef>
              <a:buClr>
                <a:srgbClr val="008764"/>
              </a:buClr>
              <a:buFont typeface="Arial" panose="020B0604020202020204" pitchFamily="34" charset="0"/>
              <a:buChar char="•"/>
              <a:defRPr lang="en-US" sz="1800" kern="1200" dirty="0">
                <a:solidFill>
                  <a:srgbClr val="002557"/>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buNone/>
            </a:pPr>
            <a:r>
              <a:rPr lang="en-US" sz="800" dirty="0"/>
              <a:t>Absolute counts of Tregs and proliferating CD8 T cells (cells/</a:t>
            </a:r>
            <a:r>
              <a:rPr lang="en-US" sz="800" dirty="0" err="1"/>
              <a:t>uL</a:t>
            </a:r>
            <a:r>
              <a:rPr lang="en-US" sz="800" dirty="0"/>
              <a:t>) were normalized to baseline for each patient. The “n” refers to number of patient included in each time point. The red line indicates group median, and the box indicates 75% range.</a:t>
            </a:r>
            <a:br>
              <a:rPr lang="en-US" sz="800" dirty="0"/>
            </a:br>
            <a:r>
              <a:rPr lang="en-US" sz="800" dirty="0"/>
              <a:t>BV, brentuximab vedotin; CD, cluster of differentiation; Treg, regulatory T cell. </a:t>
            </a:r>
          </a:p>
          <a:p>
            <a:pPr marL="0" indent="0">
              <a:spcBef>
                <a:spcPts val="0"/>
              </a:spcBef>
              <a:buNone/>
            </a:pPr>
            <a:r>
              <a:rPr lang="en-US" sz="800" dirty="0"/>
              <a:t>1. Advani RH, et al. </a:t>
            </a:r>
            <a:r>
              <a:rPr lang="en-US" sz="800" i="1" dirty="0"/>
              <a:t>Blood</a:t>
            </a:r>
            <a:r>
              <a:rPr lang="en-US" sz="800" dirty="0"/>
              <a:t>. 2021;138(6):427-438. 2. Lee SM, et al. </a:t>
            </a:r>
            <a:r>
              <a:rPr lang="en-US" sz="800" i="1" dirty="0"/>
              <a:t>Clin Can Res. </a:t>
            </a:r>
            <a:r>
              <a:rPr lang="en-US" sz="800" dirty="0"/>
              <a:t>2025;31(5):848-859.</a:t>
            </a:r>
          </a:p>
        </p:txBody>
      </p:sp>
      <p:sp>
        <p:nvSpPr>
          <p:cNvPr id="850" name="Content Placeholder 3">
            <a:extLst>
              <a:ext uri="{FF2B5EF4-FFF2-40B4-BE49-F238E27FC236}">
                <a16:creationId xmlns:a16="http://schemas.microsoft.com/office/drawing/2014/main" id="{D98CCAE6-D6A5-0943-9AFB-5E4BA286DCC8}"/>
              </a:ext>
            </a:extLst>
          </p:cNvPr>
          <p:cNvSpPr>
            <a:spLocks noGrp="1"/>
          </p:cNvSpPr>
          <p:nvPr>
            <p:ph sz="quarter" idx="13"/>
          </p:nvPr>
        </p:nvSpPr>
        <p:spPr>
          <a:xfrm>
            <a:off x="640080" y="1828799"/>
            <a:ext cx="4951402" cy="4023360"/>
          </a:xfrm>
        </p:spPr>
        <p:txBody>
          <a:bodyPr>
            <a:normAutofit/>
          </a:bodyPr>
          <a:lstStyle/>
          <a:p>
            <a:r>
              <a:rPr lang="en-US" sz="2000" dirty="0"/>
              <a:t>Immune cell phenotyping in peripheral blood was performed by flow cytometry in real time using freshly collected blood samples</a:t>
            </a:r>
          </a:p>
          <a:p>
            <a:r>
              <a:rPr lang="en-US" sz="2000" dirty="0"/>
              <a:t>It has been previously reported that Tregs express a higher level of CD30 compared with other T cells and are selectively depleted after treatment with BV</a:t>
            </a:r>
            <a:r>
              <a:rPr lang="en-US" sz="2000" baseline="30000" dirty="0"/>
              <a:t>1,2</a:t>
            </a:r>
          </a:p>
        </p:txBody>
      </p:sp>
      <p:grpSp>
        <p:nvGrpSpPr>
          <p:cNvPr id="8" name="Group 7">
            <a:extLst>
              <a:ext uri="{FF2B5EF4-FFF2-40B4-BE49-F238E27FC236}">
                <a16:creationId xmlns:a16="http://schemas.microsoft.com/office/drawing/2014/main" id="{0F7D0DEE-F06E-9982-A7CF-6C3C642C379D}"/>
              </a:ext>
            </a:extLst>
          </p:cNvPr>
          <p:cNvGrpSpPr/>
          <p:nvPr/>
        </p:nvGrpSpPr>
        <p:grpSpPr>
          <a:xfrm>
            <a:off x="5911912" y="1683525"/>
            <a:ext cx="5841771" cy="3809112"/>
            <a:chOff x="5647926" y="1822869"/>
            <a:chExt cx="6105754" cy="3809112"/>
          </a:xfrm>
        </p:grpSpPr>
        <p:grpSp>
          <p:nvGrpSpPr>
            <p:cNvPr id="1344" name="Group 1343">
              <a:extLst>
                <a:ext uri="{FF2B5EF4-FFF2-40B4-BE49-F238E27FC236}">
                  <a16:creationId xmlns:a16="http://schemas.microsoft.com/office/drawing/2014/main" id="{AF7E0D2F-2DC8-D00F-191E-07C58CD93FDB}"/>
                </a:ext>
              </a:extLst>
            </p:cNvPr>
            <p:cNvGrpSpPr/>
            <p:nvPr/>
          </p:nvGrpSpPr>
          <p:grpSpPr>
            <a:xfrm>
              <a:off x="5647926" y="2150441"/>
              <a:ext cx="6105754" cy="3481540"/>
              <a:chOff x="5638301" y="2116372"/>
              <a:chExt cx="6105754" cy="3580956"/>
            </a:xfrm>
          </p:grpSpPr>
          <p:sp>
            <p:nvSpPr>
              <p:cNvPr id="1347" name="TextBox 1346">
                <a:extLst>
                  <a:ext uri="{FF2B5EF4-FFF2-40B4-BE49-F238E27FC236}">
                    <a16:creationId xmlns:a16="http://schemas.microsoft.com/office/drawing/2014/main" id="{308FF4D9-5294-DA4D-B1CB-87BB8FD602D6}"/>
                  </a:ext>
                </a:extLst>
              </p:cNvPr>
              <p:cNvSpPr txBox="1"/>
              <p:nvPr/>
            </p:nvSpPr>
            <p:spPr bwMode="gray">
              <a:xfrm>
                <a:off x="7980457" y="5527783"/>
                <a:ext cx="1830715" cy="169545"/>
              </a:xfrm>
              <a:prstGeom prst="rect">
                <a:avLst/>
              </a:prstGeom>
            </p:spPr>
            <p:txBody>
              <a:bodyPr wrap="square" lIns="0" tIns="0" rIns="0" bIns="0" rtlCol="0" anchor="ctr" anchorCtr="0">
                <a:noAutofit/>
              </a:bodyPr>
              <a:lstStyle/>
              <a:p>
                <a:pPr algn="ctr">
                  <a:lnSpc>
                    <a:spcPct val="90000"/>
                  </a:lnSpc>
                  <a:spcBef>
                    <a:spcPts val="1000"/>
                  </a:spcBef>
                </a:pPr>
                <a:r>
                  <a:rPr lang="en-US" sz="1050" b="1"/>
                  <a:t>Visit</a:t>
                </a:r>
                <a:endParaRPr lang="en-GB" sz="1050" b="1"/>
              </a:p>
            </p:txBody>
          </p:sp>
          <p:grpSp>
            <p:nvGrpSpPr>
              <p:cNvPr id="1348" name="Group 1347">
                <a:extLst>
                  <a:ext uri="{FF2B5EF4-FFF2-40B4-BE49-F238E27FC236}">
                    <a16:creationId xmlns:a16="http://schemas.microsoft.com/office/drawing/2014/main" id="{7D08FA72-94D5-B6A9-6850-CB5CBB96699B}"/>
                  </a:ext>
                </a:extLst>
              </p:cNvPr>
              <p:cNvGrpSpPr/>
              <p:nvPr/>
            </p:nvGrpSpPr>
            <p:grpSpPr>
              <a:xfrm>
                <a:off x="5638301" y="2116372"/>
                <a:ext cx="6105754" cy="3075814"/>
                <a:chOff x="5638301" y="2116372"/>
                <a:chExt cx="6105754" cy="3075814"/>
              </a:xfrm>
            </p:grpSpPr>
            <p:grpSp>
              <p:nvGrpSpPr>
                <p:cNvPr id="1349" name="Group 1348">
                  <a:extLst>
                    <a:ext uri="{FF2B5EF4-FFF2-40B4-BE49-F238E27FC236}">
                      <a16:creationId xmlns:a16="http://schemas.microsoft.com/office/drawing/2014/main" id="{4146E644-A899-AD57-229A-AC1F23B39680}"/>
                    </a:ext>
                  </a:extLst>
                </p:cNvPr>
                <p:cNvGrpSpPr/>
                <p:nvPr/>
              </p:nvGrpSpPr>
              <p:grpSpPr>
                <a:xfrm>
                  <a:off x="5638301" y="2116372"/>
                  <a:ext cx="3254059" cy="3075814"/>
                  <a:chOff x="5513174" y="2116372"/>
                  <a:chExt cx="3254059" cy="3075814"/>
                </a:xfrm>
              </p:grpSpPr>
              <p:cxnSp>
                <p:nvCxnSpPr>
                  <p:cNvPr id="874" name="Straight Connector 873">
                    <a:extLst>
                      <a:ext uri="{FF2B5EF4-FFF2-40B4-BE49-F238E27FC236}">
                        <a16:creationId xmlns:a16="http://schemas.microsoft.com/office/drawing/2014/main" id="{67C42C52-49BB-34F8-2592-6F86D5DF7DD7}"/>
                      </a:ext>
                    </a:extLst>
                  </p:cNvPr>
                  <p:cNvCxnSpPr>
                    <a:cxnSpLocks/>
                  </p:cNvCxnSpPr>
                  <p:nvPr/>
                </p:nvCxnSpPr>
                <p:spPr bwMode="gray">
                  <a:xfrm>
                    <a:off x="5922446" y="3700309"/>
                    <a:ext cx="2844787" cy="0"/>
                  </a:xfrm>
                  <a:prstGeom prst="line">
                    <a:avLst/>
                  </a:prstGeom>
                  <a:noFill/>
                  <a:ln w="12700" cap="sq">
                    <a:solidFill>
                      <a:schemeClr val="tx1"/>
                    </a:solidFill>
                    <a:prstDash val="sysDash"/>
                    <a:miter lim="800000"/>
                    <a:headEnd/>
                    <a:tailEnd/>
                  </a:ln>
                  <a:effectLst/>
                </p:spPr>
              </p:cxnSp>
              <p:grpSp>
                <p:nvGrpSpPr>
                  <p:cNvPr id="875" name="Group 874">
                    <a:extLst>
                      <a:ext uri="{FF2B5EF4-FFF2-40B4-BE49-F238E27FC236}">
                        <a16:creationId xmlns:a16="http://schemas.microsoft.com/office/drawing/2014/main" id="{2760611E-5E7C-B478-C953-4F277170908F}"/>
                      </a:ext>
                    </a:extLst>
                  </p:cNvPr>
                  <p:cNvGrpSpPr/>
                  <p:nvPr/>
                </p:nvGrpSpPr>
                <p:grpSpPr>
                  <a:xfrm>
                    <a:off x="5513174" y="2165128"/>
                    <a:ext cx="350191" cy="3027058"/>
                    <a:chOff x="7313930" y="1706755"/>
                    <a:chExt cx="350191" cy="1710381"/>
                  </a:xfrm>
                </p:grpSpPr>
                <p:grpSp>
                  <p:nvGrpSpPr>
                    <p:cNvPr id="1428" name="Group 1427">
                      <a:extLst>
                        <a:ext uri="{FF2B5EF4-FFF2-40B4-BE49-F238E27FC236}">
                          <a16:creationId xmlns:a16="http://schemas.microsoft.com/office/drawing/2014/main" id="{CE895838-675A-ADF7-CE9D-E6452EF0C8F1}"/>
                        </a:ext>
                      </a:extLst>
                    </p:cNvPr>
                    <p:cNvGrpSpPr/>
                    <p:nvPr/>
                  </p:nvGrpSpPr>
                  <p:grpSpPr>
                    <a:xfrm>
                      <a:off x="7313930" y="1706755"/>
                      <a:ext cx="350191" cy="1710381"/>
                      <a:chOff x="5915029" y="1814072"/>
                      <a:chExt cx="350191" cy="1840697"/>
                    </a:xfrm>
                  </p:grpSpPr>
                  <p:cxnSp>
                    <p:nvCxnSpPr>
                      <p:cNvPr id="1430" name="Straight Connector 1429">
                        <a:extLst>
                          <a:ext uri="{FF2B5EF4-FFF2-40B4-BE49-F238E27FC236}">
                            <a16:creationId xmlns:a16="http://schemas.microsoft.com/office/drawing/2014/main" id="{0AE2DEEA-91E2-0F1C-AB14-647CC76EEAAC}"/>
                          </a:ext>
                        </a:extLst>
                      </p:cNvPr>
                      <p:cNvCxnSpPr>
                        <a:cxnSpLocks/>
                      </p:cNvCxnSpPr>
                      <p:nvPr/>
                    </p:nvCxnSpPr>
                    <p:spPr bwMode="gray">
                      <a:xfrm>
                        <a:off x="6265220" y="1814072"/>
                        <a:ext cx="0" cy="1780170"/>
                      </a:xfrm>
                      <a:prstGeom prst="line">
                        <a:avLst/>
                      </a:prstGeom>
                      <a:noFill/>
                      <a:ln w="12700" cap="sq">
                        <a:solidFill>
                          <a:schemeClr val="tx1"/>
                        </a:solidFill>
                        <a:prstDash val="solid"/>
                        <a:miter lim="800000"/>
                        <a:headEnd/>
                        <a:tailEnd/>
                      </a:ln>
                      <a:effectLst/>
                    </p:spPr>
                  </p:cxnSp>
                  <p:grpSp>
                    <p:nvGrpSpPr>
                      <p:cNvPr id="1431" name="Group 1430">
                        <a:extLst>
                          <a:ext uri="{FF2B5EF4-FFF2-40B4-BE49-F238E27FC236}">
                            <a16:creationId xmlns:a16="http://schemas.microsoft.com/office/drawing/2014/main" id="{435EA78B-0E0A-D056-2471-C46CBB65F7FD}"/>
                          </a:ext>
                        </a:extLst>
                      </p:cNvPr>
                      <p:cNvGrpSpPr/>
                      <p:nvPr/>
                    </p:nvGrpSpPr>
                    <p:grpSpPr>
                      <a:xfrm>
                        <a:off x="5915029" y="1840675"/>
                        <a:ext cx="348611" cy="1814094"/>
                        <a:chOff x="5915029" y="1840675"/>
                        <a:chExt cx="348611" cy="1814094"/>
                      </a:xfrm>
                    </p:grpSpPr>
                    <p:grpSp>
                      <p:nvGrpSpPr>
                        <p:cNvPr id="1432" name="Group 1431">
                          <a:extLst>
                            <a:ext uri="{FF2B5EF4-FFF2-40B4-BE49-F238E27FC236}">
                              <a16:creationId xmlns:a16="http://schemas.microsoft.com/office/drawing/2014/main" id="{20C44362-EAA5-FF19-8D1F-28E6B7859828}"/>
                            </a:ext>
                          </a:extLst>
                        </p:cNvPr>
                        <p:cNvGrpSpPr/>
                        <p:nvPr/>
                      </p:nvGrpSpPr>
                      <p:grpSpPr>
                        <a:xfrm>
                          <a:off x="5965165" y="1840675"/>
                          <a:ext cx="298475" cy="115888"/>
                          <a:chOff x="5965165" y="1750377"/>
                          <a:chExt cx="298475" cy="115888"/>
                        </a:xfrm>
                      </p:grpSpPr>
                      <p:cxnSp>
                        <p:nvCxnSpPr>
                          <p:cNvPr id="1445" name="Straight Connector 1444">
                            <a:extLst>
                              <a:ext uri="{FF2B5EF4-FFF2-40B4-BE49-F238E27FC236}">
                                <a16:creationId xmlns:a16="http://schemas.microsoft.com/office/drawing/2014/main" id="{4F15650F-198D-7CB4-6F31-09A2D906DFD7}"/>
                              </a:ext>
                            </a:extLst>
                          </p:cNvPr>
                          <p:cNvCxnSpPr>
                            <a:cxnSpLocks/>
                          </p:cNvCxnSpPr>
                          <p:nvPr/>
                        </p:nvCxnSpPr>
                        <p:spPr bwMode="gray">
                          <a:xfrm rot="5400000">
                            <a:off x="6245640" y="1790321"/>
                            <a:ext cx="0" cy="36000"/>
                          </a:xfrm>
                          <a:prstGeom prst="line">
                            <a:avLst/>
                          </a:prstGeom>
                          <a:noFill/>
                          <a:ln w="12700" cap="sq">
                            <a:solidFill>
                              <a:schemeClr val="tx1"/>
                            </a:solidFill>
                            <a:prstDash val="solid"/>
                            <a:miter lim="800000"/>
                            <a:headEnd/>
                            <a:tailEnd/>
                          </a:ln>
                          <a:effectLst/>
                        </p:spPr>
                      </p:cxnSp>
                      <p:sp>
                        <p:nvSpPr>
                          <p:cNvPr id="1446" name="TextBox 1445">
                            <a:extLst>
                              <a:ext uri="{FF2B5EF4-FFF2-40B4-BE49-F238E27FC236}">
                                <a16:creationId xmlns:a16="http://schemas.microsoft.com/office/drawing/2014/main" id="{974F58C0-C848-F1F8-887D-B18B72E68249}"/>
                              </a:ext>
                            </a:extLst>
                          </p:cNvPr>
                          <p:cNvSpPr txBox="1"/>
                          <p:nvPr/>
                        </p:nvSpPr>
                        <p:spPr bwMode="gray">
                          <a:xfrm>
                            <a:off x="5965165" y="1750377"/>
                            <a:ext cx="244475" cy="115888"/>
                          </a:xfrm>
                          <a:prstGeom prst="rect">
                            <a:avLst/>
                          </a:prstGeom>
                        </p:spPr>
                        <p:txBody>
                          <a:bodyPr wrap="square" lIns="0" tIns="0" rIns="0" bIns="0" rtlCol="0" anchor="ctr" anchorCtr="0">
                            <a:noAutofit/>
                          </a:bodyPr>
                          <a:lstStyle/>
                          <a:p>
                            <a:pPr algn="r">
                              <a:lnSpc>
                                <a:spcPct val="90000"/>
                              </a:lnSpc>
                              <a:spcBef>
                                <a:spcPts val="1000"/>
                              </a:spcBef>
                            </a:pPr>
                            <a:r>
                              <a:rPr lang="en-GB" sz="1000"/>
                              <a:t>2</a:t>
                            </a:r>
                          </a:p>
                        </p:txBody>
                      </p:sp>
                    </p:grpSp>
                    <p:grpSp>
                      <p:nvGrpSpPr>
                        <p:cNvPr id="1433" name="Group 1432">
                          <a:extLst>
                            <a:ext uri="{FF2B5EF4-FFF2-40B4-BE49-F238E27FC236}">
                              <a16:creationId xmlns:a16="http://schemas.microsoft.com/office/drawing/2014/main" id="{580B02AD-4EB3-F366-2267-7A2F5A6E0733}"/>
                            </a:ext>
                          </a:extLst>
                        </p:cNvPr>
                        <p:cNvGrpSpPr/>
                        <p:nvPr/>
                      </p:nvGrpSpPr>
                      <p:grpSpPr>
                        <a:xfrm>
                          <a:off x="5928361" y="3538881"/>
                          <a:ext cx="335279" cy="115888"/>
                          <a:chOff x="5928361" y="1805409"/>
                          <a:chExt cx="335279" cy="115888"/>
                        </a:xfrm>
                      </p:grpSpPr>
                      <p:cxnSp>
                        <p:nvCxnSpPr>
                          <p:cNvPr id="1443" name="Straight Connector 1442">
                            <a:extLst>
                              <a:ext uri="{FF2B5EF4-FFF2-40B4-BE49-F238E27FC236}">
                                <a16:creationId xmlns:a16="http://schemas.microsoft.com/office/drawing/2014/main" id="{0567ACF0-1DE9-909A-CE7F-9463B61255E1}"/>
                              </a:ext>
                            </a:extLst>
                          </p:cNvPr>
                          <p:cNvCxnSpPr>
                            <a:cxnSpLocks/>
                          </p:cNvCxnSpPr>
                          <p:nvPr/>
                        </p:nvCxnSpPr>
                        <p:spPr bwMode="gray">
                          <a:xfrm rot="5400000">
                            <a:off x="6245640" y="1845085"/>
                            <a:ext cx="0" cy="36000"/>
                          </a:xfrm>
                          <a:prstGeom prst="line">
                            <a:avLst/>
                          </a:prstGeom>
                          <a:noFill/>
                          <a:ln w="12700" cap="sq">
                            <a:solidFill>
                              <a:schemeClr val="tx1"/>
                            </a:solidFill>
                            <a:prstDash val="solid"/>
                            <a:miter lim="800000"/>
                            <a:headEnd/>
                            <a:tailEnd/>
                          </a:ln>
                          <a:effectLst/>
                        </p:spPr>
                      </p:cxnSp>
                      <p:sp>
                        <p:nvSpPr>
                          <p:cNvPr id="1444" name="TextBox 1443">
                            <a:extLst>
                              <a:ext uri="{FF2B5EF4-FFF2-40B4-BE49-F238E27FC236}">
                                <a16:creationId xmlns:a16="http://schemas.microsoft.com/office/drawing/2014/main" id="{38527C86-00A2-FF2C-FFC5-EEC256D4229E}"/>
                              </a:ext>
                            </a:extLst>
                          </p:cNvPr>
                          <p:cNvSpPr txBox="1"/>
                          <p:nvPr/>
                        </p:nvSpPr>
                        <p:spPr bwMode="gray">
                          <a:xfrm>
                            <a:off x="5928361" y="1805409"/>
                            <a:ext cx="281279" cy="115888"/>
                          </a:xfrm>
                          <a:prstGeom prst="rect">
                            <a:avLst/>
                          </a:prstGeom>
                        </p:spPr>
                        <p:txBody>
                          <a:bodyPr wrap="square" lIns="0" tIns="0" rIns="0" bIns="0" rtlCol="0" anchor="ctr" anchorCtr="0">
                            <a:noAutofit/>
                          </a:bodyPr>
                          <a:lstStyle/>
                          <a:p>
                            <a:pPr algn="r">
                              <a:lnSpc>
                                <a:spcPct val="90000"/>
                              </a:lnSpc>
                              <a:spcBef>
                                <a:spcPts val="1000"/>
                              </a:spcBef>
                            </a:pPr>
                            <a:r>
                              <a:rPr lang="en-GB" sz="1000"/>
                              <a:t>-2</a:t>
                            </a:r>
                          </a:p>
                        </p:txBody>
                      </p:sp>
                    </p:grpSp>
                    <p:grpSp>
                      <p:nvGrpSpPr>
                        <p:cNvPr id="1434" name="Group 1433">
                          <a:extLst>
                            <a:ext uri="{FF2B5EF4-FFF2-40B4-BE49-F238E27FC236}">
                              <a16:creationId xmlns:a16="http://schemas.microsoft.com/office/drawing/2014/main" id="{BAD8EBA5-4411-AC26-7494-86DCE5F70A1E}"/>
                            </a:ext>
                          </a:extLst>
                        </p:cNvPr>
                        <p:cNvGrpSpPr/>
                        <p:nvPr/>
                      </p:nvGrpSpPr>
                      <p:grpSpPr>
                        <a:xfrm>
                          <a:off x="5928361" y="3114330"/>
                          <a:ext cx="335279" cy="115888"/>
                          <a:chOff x="5928361" y="2202447"/>
                          <a:chExt cx="335279" cy="115888"/>
                        </a:xfrm>
                      </p:grpSpPr>
                      <p:cxnSp>
                        <p:nvCxnSpPr>
                          <p:cNvPr id="1441" name="Straight Connector 1440">
                            <a:extLst>
                              <a:ext uri="{FF2B5EF4-FFF2-40B4-BE49-F238E27FC236}">
                                <a16:creationId xmlns:a16="http://schemas.microsoft.com/office/drawing/2014/main" id="{1DA4A3A8-2C9E-681E-4899-21449FDB8856}"/>
                              </a:ext>
                            </a:extLst>
                          </p:cNvPr>
                          <p:cNvCxnSpPr>
                            <a:cxnSpLocks/>
                          </p:cNvCxnSpPr>
                          <p:nvPr/>
                        </p:nvCxnSpPr>
                        <p:spPr bwMode="gray">
                          <a:xfrm rot="5400000">
                            <a:off x="6245640" y="2242190"/>
                            <a:ext cx="0" cy="36000"/>
                          </a:xfrm>
                          <a:prstGeom prst="line">
                            <a:avLst/>
                          </a:prstGeom>
                          <a:noFill/>
                          <a:ln w="12700" cap="sq">
                            <a:solidFill>
                              <a:schemeClr val="tx1"/>
                            </a:solidFill>
                            <a:prstDash val="solid"/>
                            <a:miter lim="800000"/>
                            <a:headEnd/>
                            <a:tailEnd/>
                          </a:ln>
                          <a:effectLst/>
                        </p:spPr>
                      </p:cxnSp>
                      <p:sp>
                        <p:nvSpPr>
                          <p:cNvPr id="1442" name="TextBox 1441">
                            <a:extLst>
                              <a:ext uri="{FF2B5EF4-FFF2-40B4-BE49-F238E27FC236}">
                                <a16:creationId xmlns:a16="http://schemas.microsoft.com/office/drawing/2014/main" id="{350F3BD4-4464-5DFA-ABEC-425736035B4A}"/>
                              </a:ext>
                            </a:extLst>
                          </p:cNvPr>
                          <p:cNvSpPr txBox="1"/>
                          <p:nvPr/>
                        </p:nvSpPr>
                        <p:spPr bwMode="gray">
                          <a:xfrm>
                            <a:off x="5928361" y="2202447"/>
                            <a:ext cx="281279" cy="115888"/>
                          </a:xfrm>
                          <a:prstGeom prst="rect">
                            <a:avLst/>
                          </a:prstGeom>
                        </p:spPr>
                        <p:txBody>
                          <a:bodyPr wrap="square" lIns="0" tIns="0" rIns="0" bIns="0" rtlCol="0" anchor="ctr" anchorCtr="0">
                            <a:noAutofit/>
                          </a:bodyPr>
                          <a:lstStyle/>
                          <a:p>
                            <a:pPr algn="r">
                              <a:lnSpc>
                                <a:spcPct val="90000"/>
                              </a:lnSpc>
                              <a:spcBef>
                                <a:spcPts val="1000"/>
                              </a:spcBef>
                            </a:pPr>
                            <a:r>
                              <a:rPr lang="en-GB" sz="1000"/>
                              <a:t>-1</a:t>
                            </a:r>
                          </a:p>
                        </p:txBody>
                      </p:sp>
                    </p:grpSp>
                    <p:grpSp>
                      <p:nvGrpSpPr>
                        <p:cNvPr id="1435" name="Group 1434">
                          <a:extLst>
                            <a:ext uri="{FF2B5EF4-FFF2-40B4-BE49-F238E27FC236}">
                              <a16:creationId xmlns:a16="http://schemas.microsoft.com/office/drawing/2014/main" id="{11C77700-E1C9-2CF8-B968-463A0D4E8B4B}"/>
                            </a:ext>
                          </a:extLst>
                        </p:cNvPr>
                        <p:cNvGrpSpPr/>
                        <p:nvPr/>
                      </p:nvGrpSpPr>
                      <p:grpSpPr>
                        <a:xfrm>
                          <a:off x="5928361" y="2689778"/>
                          <a:ext cx="335279" cy="115888"/>
                          <a:chOff x="5928361" y="2106529"/>
                          <a:chExt cx="335279" cy="115888"/>
                        </a:xfrm>
                      </p:grpSpPr>
                      <p:cxnSp>
                        <p:nvCxnSpPr>
                          <p:cNvPr id="1439" name="Straight Connector 1438">
                            <a:extLst>
                              <a:ext uri="{FF2B5EF4-FFF2-40B4-BE49-F238E27FC236}">
                                <a16:creationId xmlns:a16="http://schemas.microsoft.com/office/drawing/2014/main" id="{2E3D8034-4A44-2C51-FE31-1E2828482D25}"/>
                              </a:ext>
                            </a:extLst>
                          </p:cNvPr>
                          <p:cNvCxnSpPr>
                            <a:cxnSpLocks/>
                          </p:cNvCxnSpPr>
                          <p:nvPr/>
                        </p:nvCxnSpPr>
                        <p:spPr bwMode="gray">
                          <a:xfrm rot="5400000">
                            <a:off x="6245640" y="2146339"/>
                            <a:ext cx="0" cy="36000"/>
                          </a:xfrm>
                          <a:prstGeom prst="line">
                            <a:avLst/>
                          </a:prstGeom>
                          <a:noFill/>
                          <a:ln w="12700" cap="sq">
                            <a:solidFill>
                              <a:schemeClr val="tx1"/>
                            </a:solidFill>
                            <a:prstDash val="solid"/>
                            <a:miter lim="800000"/>
                            <a:headEnd/>
                            <a:tailEnd/>
                          </a:ln>
                          <a:effectLst/>
                        </p:spPr>
                      </p:cxnSp>
                      <p:sp>
                        <p:nvSpPr>
                          <p:cNvPr id="1440" name="TextBox 1439">
                            <a:extLst>
                              <a:ext uri="{FF2B5EF4-FFF2-40B4-BE49-F238E27FC236}">
                                <a16:creationId xmlns:a16="http://schemas.microsoft.com/office/drawing/2014/main" id="{8DEBBB8C-CD41-CEF9-339B-613659CA33A8}"/>
                              </a:ext>
                            </a:extLst>
                          </p:cNvPr>
                          <p:cNvSpPr txBox="1"/>
                          <p:nvPr/>
                        </p:nvSpPr>
                        <p:spPr bwMode="gray">
                          <a:xfrm>
                            <a:off x="5928361" y="2106529"/>
                            <a:ext cx="281279" cy="115888"/>
                          </a:xfrm>
                          <a:prstGeom prst="rect">
                            <a:avLst/>
                          </a:prstGeom>
                        </p:spPr>
                        <p:txBody>
                          <a:bodyPr wrap="square" lIns="0" tIns="0" rIns="0" bIns="0" rtlCol="0" anchor="ctr" anchorCtr="0">
                            <a:noAutofit/>
                          </a:bodyPr>
                          <a:lstStyle/>
                          <a:p>
                            <a:pPr algn="r">
                              <a:lnSpc>
                                <a:spcPct val="90000"/>
                              </a:lnSpc>
                              <a:spcBef>
                                <a:spcPts val="1000"/>
                              </a:spcBef>
                            </a:pPr>
                            <a:r>
                              <a:rPr lang="en-GB" sz="1000"/>
                              <a:t>0</a:t>
                            </a:r>
                          </a:p>
                        </p:txBody>
                      </p:sp>
                    </p:grpSp>
                    <p:grpSp>
                      <p:nvGrpSpPr>
                        <p:cNvPr id="1436" name="Group 1435">
                          <a:extLst>
                            <a:ext uri="{FF2B5EF4-FFF2-40B4-BE49-F238E27FC236}">
                              <a16:creationId xmlns:a16="http://schemas.microsoft.com/office/drawing/2014/main" id="{32FD61BE-C83E-7959-AEBD-05E54425441F}"/>
                            </a:ext>
                          </a:extLst>
                        </p:cNvPr>
                        <p:cNvGrpSpPr/>
                        <p:nvPr/>
                      </p:nvGrpSpPr>
                      <p:grpSpPr>
                        <a:xfrm>
                          <a:off x="5915029" y="2265227"/>
                          <a:ext cx="348611" cy="115888"/>
                          <a:chOff x="5915029" y="2010612"/>
                          <a:chExt cx="348611" cy="115888"/>
                        </a:xfrm>
                      </p:grpSpPr>
                      <p:cxnSp>
                        <p:nvCxnSpPr>
                          <p:cNvPr id="1437" name="Straight Connector 1436">
                            <a:extLst>
                              <a:ext uri="{FF2B5EF4-FFF2-40B4-BE49-F238E27FC236}">
                                <a16:creationId xmlns:a16="http://schemas.microsoft.com/office/drawing/2014/main" id="{B43341AE-030E-EE0C-3EC6-DDAEFDDB3DDE}"/>
                              </a:ext>
                            </a:extLst>
                          </p:cNvPr>
                          <p:cNvCxnSpPr>
                            <a:cxnSpLocks/>
                          </p:cNvCxnSpPr>
                          <p:nvPr/>
                        </p:nvCxnSpPr>
                        <p:spPr bwMode="gray">
                          <a:xfrm rot="5400000">
                            <a:off x="6245640" y="2050489"/>
                            <a:ext cx="0" cy="36000"/>
                          </a:xfrm>
                          <a:prstGeom prst="line">
                            <a:avLst/>
                          </a:prstGeom>
                          <a:noFill/>
                          <a:ln w="12700" cap="sq">
                            <a:solidFill>
                              <a:schemeClr val="tx1"/>
                            </a:solidFill>
                            <a:prstDash val="solid"/>
                            <a:miter lim="800000"/>
                            <a:headEnd/>
                            <a:tailEnd/>
                          </a:ln>
                          <a:effectLst/>
                        </p:spPr>
                      </p:cxnSp>
                      <p:sp>
                        <p:nvSpPr>
                          <p:cNvPr id="1438" name="TextBox 1437">
                            <a:extLst>
                              <a:ext uri="{FF2B5EF4-FFF2-40B4-BE49-F238E27FC236}">
                                <a16:creationId xmlns:a16="http://schemas.microsoft.com/office/drawing/2014/main" id="{9C0F7E69-8A48-7634-32C2-642FAC3C6A1B}"/>
                              </a:ext>
                            </a:extLst>
                          </p:cNvPr>
                          <p:cNvSpPr txBox="1"/>
                          <p:nvPr/>
                        </p:nvSpPr>
                        <p:spPr bwMode="gray">
                          <a:xfrm>
                            <a:off x="5915029" y="2010612"/>
                            <a:ext cx="294612" cy="115888"/>
                          </a:xfrm>
                          <a:prstGeom prst="rect">
                            <a:avLst/>
                          </a:prstGeom>
                        </p:spPr>
                        <p:txBody>
                          <a:bodyPr wrap="square" lIns="0" tIns="0" rIns="0" bIns="0" rtlCol="0" anchor="ctr" anchorCtr="0">
                            <a:noAutofit/>
                          </a:bodyPr>
                          <a:lstStyle/>
                          <a:p>
                            <a:pPr algn="r">
                              <a:lnSpc>
                                <a:spcPct val="90000"/>
                              </a:lnSpc>
                              <a:spcBef>
                                <a:spcPts val="1000"/>
                              </a:spcBef>
                            </a:pPr>
                            <a:r>
                              <a:rPr lang="en-GB" sz="1000"/>
                              <a:t>1</a:t>
                            </a:r>
                          </a:p>
                        </p:txBody>
                      </p:sp>
                    </p:grpSp>
                  </p:grpSp>
                </p:grpSp>
                <p:sp>
                  <p:nvSpPr>
                    <p:cNvPr id="1429" name="TextBox 1428">
                      <a:extLst>
                        <a:ext uri="{FF2B5EF4-FFF2-40B4-BE49-F238E27FC236}">
                          <a16:creationId xmlns:a16="http://schemas.microsoft.com/office/drawing/2014/main" id="{B28CCF52-6618-0D2E-455E-1620312F2462}"/>
                        </a:ext>
                      </a:extLst>
                    </p:cNvPr>
                    <p:cNvSpPr txBox="1"/>
                    <p:nvPr/>
                  </p:nvSpPr>
                  <p:spPr bwMode="gray">
                    <a:xfrm rot="16200000">
                      <a:off x="6720437" y="2484231"/>
                      <a:ext cx="1415092" cy="177748"/>
                    </a:xfrm>
                    <a:prstGeom prst="rect">
                      <a:avLst/>
                    </a:prstGeom>
                  </p:spPr>
                  <p:txBody>
                    <a:bodyPr wrap="square" lIns="0" tIns="0" rIns="0" bIns="0" rtlCol="0" anchor="ctr" anchorCtr="0">
                      <a:noAutofit/>
                    </a:bodyPr>
                    <a:lstStyle/>
                    <a:p>
                      <a:pPr algn="ctr">
                        <a:lnSpc>
                          <a:spcPct val="90000"/>
                        </a:lnSpc>
                        <a:spcBef>
                          <a:spcPts val="1000"/>
                        </a:spcBef>
                      </a:pPr>
                      <a:r>
                        <a:rPr lang="en-GB" sz="1050" b="1"/>
                        <a:t>Fold change over baseline</a:t>
                      </a:r>
                    </a:p>
                  </p:txBody>
                </p:sp>
              </p:grpSp>
              <p:sp>
                <p:nvSpPr>
                  <p:cNvPr id="876" name="Freeform: Shape 875">
                    <a:extLst>
                      <a:ext uri="{FF2B5EF4-FFF2-40B4-BE49-F238E27FC236}">
                        <a16:creationId xmlns:a16="http://schemas.microsoft.com/office/drawing/2014/main" id="{F956E643-C434-FFDB-BF3A-5F9E95B4C540}"/>
                      </a:ext>
                    </a:extLst>
                  </p:cNvPr>
                  <p:cNvSpPr/>
                  <p:nvPr/>
                </p:nvSpPr>
                <p:spPr bwMode="gray">
                  <a:xfrm>
                    <a:off x="6262159" y="3492500"/>
                    <a:ext cx="2181225" cy="638175"/>
                  </a:xfrm>
                  <a:custGeom>
                    <a:avLst/>
                    <a:gdLst>
                      <a:gd name="connsiteX0" fmla="*/ 0 w 2206625"/>
                      <a:gd name="connsiteY0" fmla="*/ 200025 h 638175"/>
                      <a:gd name="connsiteX1" fmla="*/ 552450 w 2206625"/>
                      <a:gd name="connsiteY1" fmla="*/ 638175 h 638175"/>
                      <a:gd name="connsiteX2" fmla="*/ 1127125 w 2206625"/>
                      <a:gd name="connsiteY2" fmla="*/ 263525 h 638175"/>
                      <a:gd name="connsiteX3" fmla="*/ 1660525 w 2206625"/>
                      <a:gd name="connsiteY3" fmla="*/ 0 h 638175"/>
                      <a:gd name="connsiteX4" fmla="*/ 2206625 w 2206625"/>
                      <a:gd name="connsiteY4" fmla="*/ 177800 h 638175"/>
                      <a:gd name="connsiteX0" fmla="*/ 0 w 2181225"/>
                      <a:gd name="connsiteY0" fmla="*/ 219619 h 638175"/>
                      <a:gd name="connsiteX1" fmla="*/ 527050 w 2181225"/>
                      <a:gd name="connsiteY1" fmla="*/ 638175 h 638175"/>
                      <a:gd name="connsiteX2" fmla="*/ 1101725 w 2181225"/>
                      <a:gd name="connsiteY2" fmla="*/ 263525 h 638175"/>
                      <a:gd name="connsiteX3" fmla="*/ 1635125 w 2181225"/>
                      <a:gd name="connsiteY3" fmla="*/ 0 h 638175"/>
                      <a:gd name="connsiteX4" fmla="*/ 2181225 w 2181225"/>
                      <a:gd name="connsiteY4" fmla="*/ 177800 h 638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81225" h="638175">
                        <a:moveTo>
                          <a:pt x="0" y="219619"/>
                        </a:moveTo>
                        <a:lnTo>
                          <a:pt x="527050" y="638175"/>
                        </a:lnTo>
                        <a:lnTo>
                          <a:pt x="1101725" y="263525"/>
                        </a:lnTo>
                        <a:lnTo>
                          <a:pt x="1635125" y="0"/>
                        </a:lnTo>
                        <a:lnTo>
                          <a:pt x="2181225" y="177800"/>
                        </a:lnTo>
                      </a:path>
                    </a:pathLst>
                  </a:custGeom>
                  <a:ln>
                    <a:solidFill>
                      <a:schemeClr val="accent6"/>
                    </a:solidFill>
                    <a:prstDash val="dash"/>
                  </a:ln>
                </p:spPr>
                <p:txBody>
                  <a:bodyPr rtlCol="0" anchor="ctr"/>
                  <a:lstStyle/>
                  <a:p>
                    <a:pPr algn="ctr"/>
                    <a:endParaRPr lang="en-GB"/>
                  </a:p>
                </p:txBody>
              </p:sp>
              <p:grpSp>
                <p:nvGrpSpPr>
                  <p:cNvPr id="877" name="Group 876">
                    <a:extLst>
                      <a:ext uri="{FF2B5EF4-FFF2-40B4-BE49-F238E27FC236}">
                        <a16:creationId xmlns:a16="http://schemas.microsoft.com/office/drawing/2014/main" id="{0E02DA59-E0AF-850C-8082-DFB81EFECBB6}"/>
                      </a:ext>
                    </a:extLst>
                  </p:cNvPr>
                  <p:cNvGrpSpPr/>
                  <p:nvPr/>
                </p:nvGrpSpPr>
                <p:grpSpPr>
                  <a:xfrm>
                    <a:off x="6719779" y="3027363"/>
                    <a:ext cx="160946" cy="2036762"/>
                    <a:chOff x="6700841" y="3027363"/>
                    <a:chExt cx="160946" cy="2036762"/>
                  </a:xfrm>
                </p:grpSpPr>
                <p:cxnSp>
                  <p:nvCxnSpPr>
                    <p:cNvPr id="1424" name="Straight Connector 1423">
                      <a:extLst>
                        <a:ext uri="{FF2B5EF4-FFF2-40B4-BE49-F238E27FC236}">
                          <a16:creationId xmlns:a16="http://schemas.microsoft.com/office/drawing/2014/main" id="{0BEA34BD-5124-E722-5E5C-C3D5049AC032}"/>
                        </a:ext>
                      </a:extLst>
                    </p:cNvPr>
                    <p:cNvCxnSpPr>
                      <a:cxnSpLocks/>
                    </p:cNvCxnSpPr>
                    <p:nvPr/>
                  </p:nvCxnSpPr>
                  <p:spPr bwMode="gray">
                    <a:xfrm>
                      <a:off x="6780787" y="3027363"/>
                      <a:ext cx="0" cy="2036762"/>
                    </a:xfrm>
                    <a:prstGeom prst="line">
                      <a:avLst/>
                    </a:prstGeom>
                    <a:noFill/>
                    <a:ln w="12700" cap="sq">
                      <a:solidFill>
                        <a:schemeClr val="tx1"/>
                      </a:solidFill>
                      <a:prstDash val="solid"/>
                      <a:miter lim="800000"/>
                      <a:headEnd/>
                      <a:tailEnd/>
                    </a:ln>
                    <a:effectLst/>
                  </p:spPr>
                </p:cxnSp>
                <p:grpSp>
                  <p:nvGrpSpPr>
                    <p:cNvPr id="1425" name="Group 1424">
                      <a:extLst>
                        <a:ext uri="{FF2B5EF4-FFF2-40B4-BE49-F238E27FC236}">
                          <a16:creationId xmlns:a16="http://schemas.microsoft.com/office/drawing/2014/main" id="{99D705BA-7A17-740C-946A-649ECEB396BE}"/>
                        </a:ext>
                      </a:extLst>
                    </p:cNvPr>
                    <p:cNvGrpSpPr/>
                    <p:nvPr/>
                  </p:nvGrpSpPr>
                  <p:grpSpPr>
                    <a:xfrm>
                      <a:off x="6700841" y="3803986"/>
                      <a:ext cx="160946" cy="528530"/>
                      <a:chOff x="6700841" y="3803986"/>
                      <a:chExt cx="160946" cy="528530"/>
                    </a:xfrm>
                  </p:grpSpPr>
                  <p:sp>
                    <p:nvSpPr>
                      <p:cNvPr id="1426" name="Rectangle 1425">
                        <a:extLst>
                          <a:ext uri="{FF2B5EF4-FFF2-40B4-BE49-F238E27FC236}">
                            <a16:creationId xmlns:a16="http://schemas.microsoft.com/office/drawing/2014/main" id="{9D4E2576-759B-2ECD-7AFA-FDC7A3ACA602}"/>
                          </a:ext>
                        </a:extLst>
                      </p:cNvPr>
                      <p:cNvSpPr/>
                      <p:nvPr/>
                    </p:nvSpPr>
                    <p:spPr bwMode="gray">
                      <a:xfrm>
                        <a:off x="6700841" y="3803986"/>
                        <a:ext cx="160946" cy="528530"/>
                      </a:xfrm>
                      <a:prstGeom prst="rect">
                        <a:avLst/>
                      </a:prstGeom>
                      <a:solidFill>
                        <a:schemeClr val="bg1"/>
                      </a:solidFill>
                      <a:ln>
                        <a:solidFill>
                          <a:schemeClr val="tx1"/>
                        </a:solidFill>
                      </a:ln>
                    </p:spPr>
                    <p:txBody>
                      <a:bodyPr vert="horz" wrap="square" lIns="91429" tIns="45715" rIns="91429" bIns="45715" numCol="1" rtlCol="0" anchor="ctr" anchorCtr="0" compatLnSpc="1">
                        <a:prstTxWarp prst="textNoShape">
                          <a:avLst/>
                        </a:prstTxWarp>
                        <a:noAutofit/>
                      </a:bodyPr>
                      <a:lstStyle/>
                      <a:p>
                        <a:pPr algn="ctr" fontAlgn="base">
                          <a:lnSpc>
                            <a:spcPct val="90000"/>
                          </a:lnSpc>
                          <a:spcAft>
                            <a:spcPct val="0"/>
                          </a:spcAft>
                          <a:buClr>
                            <a:schemeClr val="accent2"/>
                          </a:buClr>
                          <a:buSzPct val="90000"/>
                        </a:pPr>
                        <a:endParaRPr lang="en-GB" b="1">
                          <a:solidFill>
                            <a:schemeClr val="accent1"/>
                          </a:solidFill>
                          <a:latin typeface="+mj-lt"/>
                        </a:endParaRPr>
                      </a:p>
                    </p:txBody>
                  </p:sp>
                  <p:cxnSp>
                    <p:nvCxnSpPr>
                      <p:cNvPr id="1427" name="Straight Connector 1426">
                        <a:extLst>
                          <a:ext uri="{FF2B5EF4-FFF2-40B4-BE49-F238E27FC236}">
                            <a16:creationId xmlns:a16="http://schemas.microsoft.com/office/drawing/2014/main" id="{522D8A38-D664-618A-C64C-AC986714B95F}"/>
                          </a:ext>
                        </a:extLst>
                      </p:cNvPr>
                      <p:cNvCxnSpPr>
                        <a:cxnSpLocks/>
                      </p:cNvCxnSpPr>
                      <p:nvPr/>
                    </p:nvCxnSpPr>
                    <p:spPr bwMode="gray">
                      <a:xfrm>
                        <a:off x="6703914" y="4131599"/>
                        <a:ext cx="154800" cy="0"/>
                      </a:xfrm>
                      <a:prstGeom prst="line">
                        <a:avLst/>
                      </a:prstGeom>
                      <a:noFill/>
                      <a:ln w="12700" cap="sq">
                        <a:solidFill>
                          <a:schemeClr val="tx1"/>
                        </a:solidFill>
                        <a:prstDash val="solid"/>
                        <a:round/>
                        <a:headEnd/>
                        <a:tailEnd/>
                      </a:ln>
                      <a:effectLst/>
                    </p:spPr>
                  </p:cxnSp>
                </p:grpSp>
              </p:grpSp>
              <p:grpSp>
                <p:nvGrpSpPr>
                  <p:cNvPr id="878" name="Group 877">
                    <a:extLst>
                      <a:ext uri="{FF2B5EF4-FFF2-40B4-BE49-F238E27FC236}">
                        <a16:creationId xmlns:a16="http://schemas.microsoft.com/office/drawing/2014/main" id="{9D317652-CB7B-3FF3-AE9E-0878EC5A8143}"/>
                      </a:ext>
                    </a:extLst>
                  </p:cNvPr>
                  <p:cNvGrpSpPr/>
                  <p:nvPr/>
                </p:nvGrpSpPr>
                <p:grpSpPr>
                  <a:xfrm>
                    <a:off x="5922446" y="2116372"/>
                    <a:ext cx="2844787" cy="3066107"/>
                    <a:chOff x="6275388" y="2564840"/>
                    <a:chExt cx="3153769" cy="3066107"/>
                  </a:xfrm>
                </p:grpSpPr>
                <p:cxnSp>
                  <p:nvCxnSpPr>
                    <p:cNvPr id="895" name="Straight Connector 894">
                      <a:extLst>
                        <a:ext uri="{FF2B5EF4-FFF2-40B4-BE49-F238E27FC236}">
                          <a16:creationId xmlns:a16="http://schemas.microsoft.com/office/drawing/2014/main" id="{B0AD3D91-C9B6-E4B1-B860-0C51276AA5CB}"/>
                        </a:ext>
                      </a:extLst>
                    </p:cNvPr>
                    <p:cNvCxnSpPr>
                      <a:cxnSpLocks/>
                    </p:cNvCxnSpPr>
                    <p:nvPr/>
                  </p:nvCxnSpPr>
                  <p:spPr bwMode="gray">
                    <a:xfrm>
                      <a:off x="6275388" y="5441346"/>
                      <a:ext cx="3153769" cy="0"/>
                    </a:xfrm>
                    <a:prstGeom prst="line">
                      <a:avLst/>
                    </a:prstGeom>
                    <a:noFill/>
                    <a:ln w="12700" cap="sq">
                      <a:solidFill>
                        <a:schemeClr val="tx1"/>
                      </a:solidFill>
                      <a:prstDash val="solid"/>
                      <a:miter lim="800000"/>
                      <a:headEnd/>
                      <a:tailEnd/>
                    </a:ln>
                    <a:effectLst/>
                  </p:spPr>
                </p:cxnSp>
                <p:grpSp>
                  <p:nvGrpSpPr>
                    <p:cNvPr id="1408" name="Group 1407">
                      <a:extLst>
                        <a:ext uri="{FF2B5EF4-FFF2-40B4-BE49-F238E27FC236}">
                          <a16:creationId xmlns:a16="http://schemas.microsoft.com/office/drawing/2014/main" id="{0CBEFBB3-7A2F-94CA-9418-AF9F3A95938C}"/>
                        </a:ext>
                      </a:extLst>
                    </p:cNvPr>
                    <p:cNvGrpSpPr/>
                    <p:nvPr/>
                  </p:nvGrpSpPr>
                  <p:grpSpPr>
                    <a:xfrm>
                      <a:off x="6405185" y="5443878"/>
                      <a:ext cx="2905279" cy="187069"/>
                      <a:chOff x="6405185" y="5646008"/>
                      <a:chExt cx="2905279" cy="187069"/>
                    </a:xfrm>
                  </p:grpSpPr>
                  <p:sp>
                    <p:nvSpPr>
                      <p:cNvPr id="1410" name="TextBox 1409">
                        <a:extLst>
                          <a:ext uri="{FF2B5EF4-FFF2-40B4-BE49-F238E27FC236}">
                            <a16:creationId xmlns:a16="http://schemas.microsoft.com/office/drawing/2014/main" id="{5077110E-6C7A-6F15-F37C-F36C527191DD}"/>
                          </a:ext>
                        </a:extLst>
                      </p:cNvPr>
                      <p:cNvSpPr txBox="1"/>
                      <p:nvPr/>
                    </p:nvSpPr>
                    <p:spPr bwMode="gray">
                      <a:xfrm>
                        <a:off x="6405185" y="5717189"/>
                        <a:ext cx="466948" cy="115888"/>
                      </a:xfrm>
                      <a:prstGeom prst="rect">
                        <a:avLst/>
                      </a:prstGeom>
                    </p:spPr>
                    <p:txBody>
                      <a:bodyPr wrap="square" lIns="0" tIns="0" rIns="0" bIns="0" rtlCol="0" anchor="t" anchorCtr="0">
                        <a:noAutofit/>
                      </a:bodyPr>
                      <a:lstStyle/>
                      <a:p>
                        <a:pPr algn="ctr">
                          <a:lnSpc>
                            <a:spcPct val="90000"/>
                          </a:lnSpc>
                        </a:pPr>
                        <a:r>
                          <a:rPr lang="en-GB" sz="1000"/>
                          <a:t>C1D1</a:t>
                        </a:r>
                      </a:p>
                      <a:p>
                        <a:pPr algn="ctr">
                          <a:lnSpc>
                            <a:spcPct val="90000"/>
                          </a:lnSpc>
                        </a:pPr>
                        <a:r>
                          <a:rPr lang="en-GB" sz="1000"/>
                          <a:t>n=33</a:t>
                        </a:r>
                      </a:p>
                    </p:txBody>
                  </p:sp>
                  <p:grpSp>
                    <p:nvGrpSpPr>
                      <p:cNvPr id="1411" name="Group 1410">
                        <a:extLst>
                          <a:ext uri="{FF2B5EF4-FFF2-40B4-BE49-F238E27FC236}">
                            <a16:creationId xmlns:a16="http://schemas.microsoft.com/office/drawing/2014/main" id="{D4E536BA-560A-CBD8-78B8-0DD488768F06}"/>
                          </a:ext>
                        </a:extLst>
                      </p:cNvPr>
                      <p:cNvGrpSpPr/>
                      <p:nvPr/>
                    </p:nvGrpSpPr>
                    <p:grpSpPr>
                      <a:xfrm>
                        <a:off x="6638660" y="5646008"/>
                        <a:ext cx="842766" cy="187069"/>
                        <a:chOff x="5645468" y="5459075"/>
                        <a:chExt cx="842766" cy="187069"/>
                      </a:xfrm>
                    </p:grpSpPr>
                    <p:cxnSp>
                      <p:nvCxnSpPr>
                        <p:cNvPr id="1422" name="Straight Connector 1421">
                          <a:extLst>
                            <a:ext uri="{FF2B5EF4-FFF2-40B4-BE49-F238E27FC236}">
                              <a16:creationId xmlns:a16="http://schemas.microsoft.com/office/drawing/2014/main" id="{087B496B-D291-7569-21E7-39D6CDB9B47E}"/>
                            </a:ext>
                          </a:extLst>
                        </p:cNvPr>
                        <p:cNvCxnSpPr>
                          <a:cxnSpLocks/>
                        </p:cNvCxnSpPr>
                        <p:nvPr/>
                      </p:nvCxnSpPr>
                      <p:spPr bwMode="gray">
                        <a:xfrm rot="10800000">
                          <a:off x="5645468" y="5459075"/>
                          <a:ext cx="0" cy="36000"/>
                        </a:xfrm>
                        <a:prstGeom prst="line">
                          <a:avLst/>
                        </a:prstGeom>
                        <a:noFill/>
                        <a:ln w="12700" cap="sq">
                          <a:solidFill>
                            <a:schemeClr val="tx1"/>
                          </a:solidFill>
                          <a:prstDash val="solid"/>
                          <a:miter lim="800000"/>
                          <a:headEnd/>
                          <a:tailEnd/>
                        </a:ln>
                        <a:effectLst/>
                      </p:spPr>
                    </p:cxnSp>
                    <p:sp>
                      <p:nvSpPr>
                        <p:cNvPr id="1423" name="TextBox 1422">
                          <a:extLst>
                            <a:ext uri="{FF2B5EF4-FFF2-40B4-BE49-F238E27FC236}">
                              <a16:creationId xmlns:a16="http://schemas.microsoft.com/office/drawing/2014/main" id="{8D322CA5-27B5-F454-3984-AD08AEFFA3B8}"/>
                            </a:ext>
                          </a:extLst>
                        </p:cNvPr>
                        <p:cNvSpPr txBox="1"/>
                        <p:nvPr/>
                      </p:nvSpPr>
                      <p:spPr bwMode="gray">
                        <a:xfrm>
                          <a:off x="6021286" y="5530256"/>
                          <a:ext cx="466948" cy="115888"/>
                        </a:xfrm>
                        <a:prstGeom prst="rect">
                          <a:avLst/>
                        </a:prstGeom>
                      </p:spPr>
                      <p:txBody>
                        <a:bodyPr wrap="square" lIns="0" tIns="0" rIns="0" bIns="0" rtlCol="0" anchor="t" anchorCtr="0">
                          <a:noAutofit/>
                        </a:bodyPr>
                        <a:lstStyle/>
                        <a:p>
                          <a:pPr algn="ctr">
                            <a:lnSpc>
                              <a:spcPct val="90000"/>
                            </a:lnSpc>
                          </a:pPr>
                          <a:r>
                            <a:rPr lang="en-GB" sz="1000"/>
                            <a:t>C1D8</a:t>
                          </a:r>
                        </a:p>
                        <a:p>
                          <a:pPr algn="ctr">
                            <a:lnSpc>
                              <a:spcPct val="90000"/>
                            </a:lnSpc>
                          </a:pPr>
                          <a:r>
                            <a:rPr lang="en-GB" sz="1000"/>
                            <a:t>n=30</a:t>
                          </a:r>
                        </a:p>
                      </p:txBody>
                    </p:sp>
                  </p:grpSp>
                  <p:grpSp>
                    <p:nvGrpSpPr>
                      <p:cNvPr id="1412" name="Group 1411">
                        <a:extLst>
                          <a:ext uri="{FF2B5EF4-FFF2-40B4-BE49-F238E27FC236}">
                            <a16:creationId xmlns:a16="http://schemas.microsoft.com/office/drawing/2014/main" id="{456A2BAE-C1B0-48B5-1E28-DE9B88F0B2C3}"/>
                          </a:ext>
                        </a:extLst>
                      </p:cNvPr>
                      <p:cNvGrpSpPr/>
                      <p:nvPr/>
                    </p:nvGrpSpPr>
                    <p:grpSpPr>
                      <a:xfrm>
                        <a:off x="7248242" y="5646008"/>
                        <a:ext cx="843639" cy="187069"/>
                        <a:chOff x="6064841" y="5459075"/>
                        <a:chExt cx="843639" cy="187069"/>
                      </a:xfrm>
                    </p:grpSpPr>
                    <p:cxnSp>
                      <p:nvCxnSpPr>
                        <p:cNvPr id="1419" name="Straight Connector 1418">
                          <a:extLst>
                            <a:ext uri="{FF2B5EF4-FFF2-40B4-BE49-F238E27FC236}">
                              <a16:creationId xmlns:a16="http://schemas.microsoft.com/office/drawing/2014/main" id="{79828A68-5057-D565-5682-551AC5676487}"/>
                            </a:ext>
                          </a:extLst>
                        </p:cNvPr>
                        <p:cNvCxnSpPr>
                          <a:cxnSpLocks/>
                        </p:cNvCxnSpPr>
                        <p:nvPr/>
                      </p:nvCxnSpPr>
                      <p:spPr bwMode="gray">
                        <a:xfrm rot="10800000">
                          <a:off x="6674423" y="5459075"/>
                          <a:ext cx="0" cy="36000"/>
                        </a:xfrm>
                        <a:prstGeom prst="line">
                          <a:avLst/>
                        </a:prstGeom>
                        <a:noFill/>
                        <a:ln w="12700" cap="sq">
                          <a:solidFill>
                            <a:schemeClr val="tx1"/>
                          </a:solidFill>
                          <a:prstDash val="solid"/>
                          <a:miter lim="800000"/>
                          <a:headEnd/>
                          <a:tailEnd/>
                        </a:ln>
                        <a:effectLst/>
                      </p:spPr>
                    </p:cxnSp>
                    <p:sp>
                      <p:nvSpPr>
                        <p:cNvPr id="1420" name="TextBox 1419">
                          <a:extLst>
                            <a:ext uri="{FF2B5EF4-FFF2-40B4-BE49-F238E27FC236}">
                              <a16:creationId xmlns:a16="http://schemas.microsoft.com/office/drawing/2014/main" id="{5414ADE4-F1A0-B34B-DDEC-A81C4410CD1D}"/>
                            </a:ext>
                          </a:extLst>
                        </p:cNvPr>
                        <p:cNvSpPr txBox="1"/>
                        <p:nvPr/>
                      </p:nvSpPr>
                      <p:spPr bwMode="gray">
                        <a:xfrm>
                          <a:off x="6440369" y="5530256"/>
                          <a:ext cx="468111" cy="115888"/>
                        </a:xfrm>
                        <a:prstGeom prst="rect">
                          <a:avLst/>
                        </a:prstGeom>
                      </p:spPr>
                      <p:txBody>
                        <a:bodyPr wrap="square" lIns="0" tIns="0" rIns="0" bIns="0" rtlCol="0" anchor="t" anchorCtr="0">
                          <a:noAutofit/>
                        </a:bodyPr>
                        <a:lstStyle/>
                        <a:p>
                          <a:pPr algn="ctr">
                            <a:lnSpc>
                              <a:spcPct val="90000"/>
                            </a:lnSpc>
                          </a:pPr>
                          <a:r>
                            <a:rPr lang="en-GB" sz="1000"/>
                            <a:t>C1D15</a:t>
                          </a:r>
                        </a:p>
                        <a:p>
                          <a:pPr algn="ctr">
                            <a:lnSpc>
                              <a:spcPct val="90000"/>
                            </a:lnSpc>
                          </a:pPr>
                          <a:r>
                            <a:rPr lang="en-GB" sz="1000"/>
                            <a:t>n=26</a:t>
                          </a:r>
                        </a:p>
                      </p:txBody>
                    </p:sp>
                    <p:cxnSp>
                      <p:nvCxnSpPr>
                        <p:cNvPr id="1421" name="Straight Connector 1420">
                          <a:extLst>
                            <a:ext uri="{FF2B5EF4-FFF2-40B4-BE49-F238E27FC236}">
                              <a16:creationId xmlns:a16="http://schemas.microsoft.com/office/drawing/2014/main" id="{79B978F1-74FF-88CD-3672-742BE027B717}"/>
                            </a:ext>
                          </a:extLst>
                        </p:cNvPr>
                        <p:cNvCxnSpPr>
                          <a:cxnSpLocks/>
                        </p:cNvCxnSpPr>
                        <p:nvPr/>
                      </p:nvCxnSpPr>
                      <p:spPr bwMode="gray">
                        <a:xfrm rot="10800000">
                          <a:off x="6064841" y="5459075"/>
                          <a:ext cx="0" cy="36000"/>
                        </a:xfrm>
                        <a:prstGeom prst="line">
                          <a:avLst/>
                        </a:prstGeom>
                        <a:noFill/>
                        <a:ln w="12700" cap="sq">
                          <a:solidFill>
                            <a:schemeClr val="tx1"/>
                          </a:solidFill>
                          <a:prstDash val="solid"/>
                          <a:miter lim="800000"/>
                          <a:headEnd/>
                          <a:tailEnd/>
                        </a:ln>
                        <a:effectLst/>
                      </p:spPr>
                    </p:cxnSp>
                  </p:grpSp>
                  <p:grpSp>
                    <p:nvGrpSpPr>
                      <p:cNvPr id="1413" name="Group 1412">
                        <a:extLst>
                          <a:ext uri="{FF2B5EF4-FFF2-40B4-BE49-F238E27FC236}">
                            <a16:creationId xmlns:a16="http://schemas.microsoft.com/office/drawing/2014/main" id="{130E9A70-C504-6FDC-E900-5DF11929318A}"/>
                          </a:ext>
                        </a:extLst>
                      </p:cNvPr>
                      <p:cNvGrpSpPr/>
                      <p:nvPr/>
                    </p:nvGrpSpPr>
                    <p:grpSpPr>
                      <a:xfrm>
                        <a:off x="8234227" y="5646008"/>
                        <a:ext cx="466947" cy="187069"/>
                        <a:chOff x="6860617" y="5459075"/>
                        <a:chExt cx="466947" cy="187069"/>
                      </a:xfrm>
                    </p:grpSpPr>
                    <p:cxnSp>
                      <p:nvCxnSpPr>
                        <p:cNvPr id="1417" name="Straight Connector 1416">
                          <a:extLst>
                            <a:ext uri="{FF2B5EF4-FFF2-40B4-BE49-F238E27FC236}">
                              <a16:creationId xmlns:a16="http://schemas.microsoft.com/office/drawing/2014/main" id="{D4381890-8CDE-403A-5BD3-3E41522C0DA4}"/>
                            </a:ext>
                          </a:extLst>
                        </p:cNvPr>
                        <p:cNvCxnSpPr>
                          <a:cxnSpLocks/>
                        </p:cNvCxnSpPr>
                        <p:nvPr/>
                      </p:nvCxnSpPr>
                      <p:spPr bwMode="gray">
                        <a:xfrm rot="10800000">
                          <a:off x="7093797" y="5459075"/>
                          <a:ext cx="0" cy="36000"/>
                        </a:xfrm>
                        <a:prstGeom prst="line">
                          <a:avLst/>
                        </a:prstGeom>
                        <a:noFill/>
                        <a:ln w="12700" cap="sq">
                          <a:solidFill>
                            <a:schemeClr val="tx1"/>
                          </a:solidFill>
                          <a:prstDash val="solid"/>
                          <a:miter lim="800000"/>
                          <a:headEnd/>
                          <a:tailEnd/>
                        </a:ln>
                        <a:effectLst/>
                      </p:spPr>
                    </p:cxnSp>
                    <p:sp>
                      <p:nvSpPr>
                        <p:cNvPr id="1418" name="TextBox 1417">
                          <a:extLst>
                            <a:ext uri="{FF2B5EF4-FFF2-40B4-BE49-F238E27FC236}">
                              <a16:creationId xmlns:a16="http://schemas.microsoft.com/office/drawing/2014/main" id="{503A4804-4C36-0731-B03A-FBF79B807379}"/>
                            </a:ext>
                          </a:extLst>
                        </p:cNvPr>
                        <p:cNvSpPr txBox="1"/>
                        <p:nvPr/>
                      </p:nvSpPr>
                      <p:spPr bwMode="gray">
                        <a:xfrm>
                          <a:off x="6860617" y="5530256"/>
                          <a:ext cx="466947" cy="115888"/>
                        </a:xfrm>
                        <a:prstGeom prst="rect">
                          <a:avLst/>
                        </a:prstGeom>
                      </p:spPr>
                      <p:txBody>
                        <a:bodyPr wrap="square" lIns="0" tIns="0" rIns="0" bIns="0" rtlCol="0" anchor="t" anchorCtr="0">
                          <a:noAutofit/>
                        </a:bodyPr>
                        <a:lstStyle/>
                        <a:p>
                          <a:pPr algn="ctr">
                            <a:lnSpc>
                              <a:spcPct val="90000"/>
                            </a:lnSpc>
                          </a:pPr>
                          <a:r>
                            <a:rPr lang="en-GB" sz="1000"/>
                            <a:t>C2D1</a:t>
                          </a:r>
                        </a:p>
                        <a:p>
                          <a:pPr algn="ctr">
                            <a:lnSpc>
                              <a:spcPct val="90000"/>
                            </a:lnSpc>
                          </a:pPr>
                          <a:r>
                            <a:rPr lang="en-GB" sz="1000"/>
                            <a:t>n=28</a:t>
                          </a:r>
                        </a:p>
                      </p:txBody>
                    </p:sp>
                  </p:grpSp>
                  <p:grpSp>
                    <p:nvGrpSpPr>
                      <p:cNvPr id="1414" name="Group 1413">
                        <a:extLst>
                          <a:ext uri="{FF2B5EF4-FFF2-40B4-BE49-F238E27FC236}">
                            <a16:creationId xmlns:a16="http://schemas.microsoft.com/office/drawing/2014/main" id="{38F68191-704C-871F-0260-47E5C1C29E10}"/>
                          </a:ext>
                        </a:extLst>
                      </p:cNvPr>
                      <p:cNvGrpSpPr/>
                      <p:nvPr/>
                    </p:nvGrpSpPr>
                    <p:grpSpPr>
                      <a:xfrm>
                        <a:off x="8843516" y="5646008"/>
                        <a:ext cx="466948" cy="187069"/>
                        <a:chOff x="7279697" y="5459075"/>
                        <a:chExt cx="466948" cy="187069"/>
                      </a:xfrm>
                    </p:grpSpPr>
                    <p:cxnSp>
                      <p:nvCxnSpPr>
                        <p:cNvPr id="1415" name="Straight Connector 1414">
                          <a:extLst>
                            <a:ext uri="{FF2B5EF4-FFF2-40B4-BE49-F238E27FC236}">
                              <a16:creationId xmlns:a16="http://schemas.microsoft.com/office/drawing/2014/main" id="{1340C619-A670-FADF-EC3E-42FD6FC38F7F}"/>
                            </a:ext>
                          </a:extLst>
                        </p:cNvPr>
                        <p:cNvCxnSpPr>
                          <a:cxnSpLocks/>
                        </p:cNvCxnSpPr>
                        <p:nvPr/>
                      </p:nvCxnSpPr>
                      <p:spPr bwMode="gray">
                        <a:xfrm rot="10800000">
                          <a:off x="7513171" y="5459075"/>
                          <a:ext cx="0" cy="36000"/>
                        </a:xfrm>
                        <a:prstGeom prst="line">
                          <a:avLst/>
                        </a:prstGeom>
                        <a:noFill/>
                        <a:ln w="12700" cap="sq">
                          <a:solidFill>
                            <a:schemeClr val="tx1"/>
                          </a:solidFill>
                          <a:prstDash val="solid"/>
                          <a:miter lim="800000"/>
                          <a:headEnd/>
                          <a:tailEnd/>
                        </a:ln>
                        <a:effectLst/>
                      </p:spPr>
                    </p:cxnSp>
                    <p:sp>
                      <p:nvSpPr>
                        <p:cNvPr id="1416" name="TextBox 1415">
                          <a:extLst>
                            <a:ext uri="{FF2B5EF4-FFF2-40B4-BE49-F238E27FC236}">
                              <a16:creationId xmlns:a16="http://schemas.microsoft.com/office/drawing/2014/main" id="{4AA7A023-CC67-5662-8E47-2104F1A4BC88}"/>
                            </a:ext>
                          </a:extLst>
                        </p:cNvPr>
                        <p:cNvSpPr txBox="1"/>
                        <p:nvPr/>
                      </p:nvSpPr>
                      <p:spPr bwMode="gray">
                        <a:xfrm>
                          <a:off x="7279697" y="5530256"/>
                          <a:ext cx="466948" cy="115888"/>
                        </a:xfrm>
                        <a:prstGeom prst="rect">
                          <a:avLst/>
                        </a:prstGeom>
                      </p:spPr>
                      <p:txBody>
                        <a:bodyPr wrap="square" lIns="0" tIns="0" rIns="0" bIns="0" rtlCol="0" anchor="t" anchorCtr="0">
                          <a:noAutofit/>
                        </a:bodyPr>
                        <a:lstStyle/>
                        <a:p>
                          <a:pPr algn="ctr">
                            <a:lnSpc>
                              <a:spcPct val="90000"/>
                            </a:lnSpc>
                          </a:pPr>
                          <a:r>
                            <a:rPr lang="en-GB" sz="1000"/>
                            <a:t>C3D1</a:t>
                          </a:r>
                        </a:p>
                        <a:p>
                          <a:pPr algn="ctr">
                            <a:lnSpc>
                              <a:spcPct val="90000"/>
                            </a:lnSpc>
                          </a:pPr>
                          <a:r>
                            <a:rPr lang="en-GB" sz="1000"/>
                            <a:t>n=25</a:t>
                          </a:r>
                        </a:p>
                      </p:txBody>
                    </p:sp>
                  </p:grpSp>
                </p:grpSp>
                <p:cxnSp>
                  <p:nvCxnSpPr>
                    <p:cNvPr id="1409" name="Straight Connector 1408">
                      <a:extLst>
                        <a:ext uri="{FF2B5EF4-FFF2-40B4-BE49-F238E27FC236}">
                          <a16:creationId xmlns:a16="http://schemas.microsoft.com/office/drawing/2014/main" id="{B70506F6-4EDF-63FB-BCF0-D654EA424D99}"/>
                        </a:ext>
                      </a:extLst>
                    </p:cNvPr>
                    <p:cNvCxnSpPr>
                      <a:cxnSpLocks/>
                    </p:cNvCxnSpPr>
                    <p:nvPr/>
                  </p:nvCxnSpPr>
                  <p:spPr bwMode="gray">
                    <a:xfrm>
                      <a:off x="6275388" y="2564840"/>
                      <a:ext cx="3153769" cy="0"/>
                    </a:xfrm>
                    <a:prstGeom prst="line">
                      <a:avLst/>
                    </a:prstGeom>
                    <a:noFill/>
                    <a:ln w="12700" cap="sq">
                      <a:solidFill>
                        <a:schemeClr val="tx1"/>
                      </a:solidFill>
                      <a:prstDash val="solid"/>
                      <a:miter lim="800000"/>
                      <a:headEnd/>
                      <a:tailEnd/>
                    </a:ln>
                    <a:effectLst/>
                  </p:spPr>
                </p:cxnSp>
              </p:grpSp>
              <p:cxnSp>
                <p:nvCxnSpPr>
                  <p:cNvPr id="879" name="Straight Connector 878">
                    <a:extLst>
                      <a:ext uri="{FF2B5EF4-FFF2-40B4-BE49-F238E27FC236}">
                        <a16:creationId xmlns:a16="http://schemas.microsoft.com/office/drawing/2014/main" id="{97E5A52C-2769-F532-9061-47D8D99C4DB9}"/>
                      </a:ext>
                    </a:extLst>
                  </p:cNvPr>
                  <p:cNvCxnSpPr>
                    <a:cxnSpLocks/>
                  </p:cNvCxnSpPr>
                  <p:nvPr/>
                </p:nvCxnSpPr>
                <p:spPr bwMode="gray">
                  <a:xfrm>
                    <a:off x="6172726" y="3707583"/>
                    <a:ext cx="154800" cy="0"/>
                  </a:xfrm>
                  <a:prstGeom prst="line">
                    <a:avLst/>
                  </a:prstGeom>
                  <a:noFill/>
                  <a:ln w="12700" cap="sq">
                    <a:solidFill>
                      <a:schemeClr val="tx1"/>
                    </a:solidFill>
                    <a:prstDash val="solid"/>
                    <a:round/>
                    <a:headEnd/>
                    <a:tailEnd/>
                  </a:ln>
                  <a:effectLst/>
                </p:spPr>
              </p:cxnSp>
              <p:grpSp>
                <p:nvGrpSpPr>
                  <p:cNvPr id="880" name="Group 879">
                    <a:extLst>
                      <a:ext uri="{FF2B5EF4-FFF2-40B4-BE49-F238E27FC236}">
                        <a16:creationId xmlns:a16="http://schemas.microsoft.com/office/drawing/2014/main" id="{F8B17C2C-7D37-0F14-AF93-991D97AE1921}"/>
                      </a:ext>
                    </a:extLst>
                  </p:cNvPr>
                  <p:cNvGrpSpPr/>
                  <p:nvPr/>
                </p:nvGrpSpPr>
                <p:grpSpPr>
                  <a:xfrm>
                    <a:off x="7269902" y="3002239"/>
                    <a:ext cx="160946" cy="1658661"/>
                    <a:chOff x="6700841" y="3002239"/>
                    <a:chExt cx="160946" cy="1658661"/>
                  </a:xfrm>
                </p:grpSpPr>
                <p:cxnSp>
                  <p:nvCxnSpPr>
                    <p:cNvPr id="891" name="Straight Connector 890">
                      <a:extLst>
                        <a:ext uri="{FF2B5EF4-FFF2-40B4-BE49-F238E27FC236}">
                          <a16:creationId xmlns:a16="http://schemas.microsoft.com/office/drawing/2014/main" id="{21B8E8F9-DFFB-8C26-0221-E707BDA0F254}"/>
                        </a:ext>
                      </a:extLst>
                    </p:cNvPr>
                    <p:cNvCxnSpPr>
                      <a:cxnSpLocks/>
                    </p:cNvCxnSpPr>
                    <p:nvPr/>
                  </p:nvCxnSpPr>
                  <p:spPr bwMode="gray">
                    <a:xfrm>
                      <a:off x="6780787" y="3002239"/>
                      <a:ext cx="0" cy="1658661"/>
                    </a:xfrm>
                    <a:prstGeom prst="line">
                      <a:avLst/>
                    </a:prstGeom>
                    <a:noFill/>
                    <a:ln w="12700" cap="sq">
                      <a:solidFill>
                        <a:schemeClr val="tx1"/>
                      </a:solidFill>
                      <a:prstDash val="solid"/>
                      <a:miter lim="800000"/>
                      <a:headEnd/>
                      <a:tailEnd/>
                    </a:ln>
                    <a:effectLst/>
                  </p:spPr>
                </p:cxnSp>
                <p:grpSp>
                  <p:nvGrpSpPr>
                    <p:cNvPr id="892" name="Group 891">
                      <a:extLst>
                        <a:ext uri="{FF2B5EF4-FFF2-40B4-BE49-F238E27FC236}">
                          <a16:creationId xmlns:a16="http://schemas.microsoft.com/office/drawing/2014/main" id="{3DE4191D-DEBE-AD98-FCE8-A73BE96F9573}"/>
                        </a:ext>
                      </a:extLst>
                    </p:cNvPr>
                    <p:cNvGrpSpPr/>
                    <p:nvPr/>
                  </p:nvGrpSpPr>
                  <p:grpSpPr>
                    <a:xfrm>
                      <a:off x="6700841" y="3472617"/>
                      <a:ext cx="160946" cy="528530"/>
                      <a:chOff x="6700841" y="3472617"/>
                      <a:chExt cx="160946" cy="528530"/>
                    </a:xfrm>
                  </p:grpSpPr>
                  <p:sp>
                    <p:nvSpPr>
                      <p:cNvPr id="893" name="Rectangle 892">
                        <a:extLst>
                          <a:ext uri="{FF2B5EF4-FFF2-40B4-BE49-F238E27FC236}">
                            <a16:creationId xmlns:a16="http://schemas.microsoft.com/office/drawing/2014/main" id="{942E9C44-CE2C-B40D-2B75-EFF195F1F0F4}"/>
                          </a:ext>
                        </a:extLst>
                      </p:cNvPr>
                      <p:cNvSpPr/>
                      <p:nvPr/>
                    </p:nvSpPr>
                    <p:spPr bwMode="gray">
                      <a:xfrm>
                        <a:off x="6700841" y="3472617"/>
                        <a:ext cx="160946" cy="528530"/>
                      </a:xfrm>
                      <a:prstGeom prst="rect">
                        <a:avLst/>
                      </a:prstGeom>
                      <a:solidFill>
                        <a:schemeClr val="bg1"/>
                      </a:solidFill>
                      <a:ln>
                        <a:solidFill>
                          <a:schemeClr val="tx1"/>
                        </a:solidFill>
                      </a:ln>
                    </p:spPr>
                    <p:txBody>
                      <a:bodyPr vert="horz" wrap="square" lIns="91429" tIns="45715" rIns="91429" bIns="45715" numCol="1" rtlCol="0" anchor="ctr" anchorCtr="0" compatLnSpc="1">
                        <a:prstTxWarp prst="textNoShape">
                          <a:avLst/>
                        </a:prstTxWarp>
                        <a:noAutofit/>
                      </a:bodyPr>
                      <a:lstStyle/>
                      <a:p>
                        <a:pPr algn="ctr" fontAlgn="base">
                          <a:lnSpc>
                            <a:spcPct val="90000"/>
                          </a:lnSpc>
                          <a:spcAft>
                            <a:spcPct val="0"/>
                          </a:spcAft>
                          <a:buClr>
                            <a:schemeClr val="accent2"/>
                          </a:buClr>
                          <a:buSzPct val="90000"/>
                        </a:pPr>
                        <a:endParaRPr lang="en-GB" b="1">
                          <a:solidFill>
                            <a:schemeClr val="accent1"/>
                          </a:solidFill>
                          <a:latin typeface="+mj-lt"/>
                        </a:endParaRPr>
                      </a:p>
                    </p:txBody>
                  </p:sp>
                  <p:cxnSp>
                    <p:nvCxnSpPr>
                      <p:cNvPr id="894" name="Straight Connector 893">
                        <a:extLst>
                          <a:ext uri="{FF2B5EF4-FFF2-40B4-BE49-F238E27FC236}">
                            <a16:creationId xmlns:a16="http://schemas.microsoft.com/office/drawing/2014/main" id="{4C8413D6-700E-A8A8-F63D-F7F7E499A702}"/>
                          </a:ext>
                        </a:extLst>
                      </p:cNvPr>
                      <p:cNvCxnSpPr>
                        <a:cxnSpLocks/>
                      </p:cNvCxnSpPr>
                      <p:nvPr/>
                    </p:nvCxnSpPr>
                    <p:spPr bwMode="gray">
                      <a:xfrm>
                        <a:off x="6703914" y="3763988"/>
                        <a:ext cx="154800" cy="0"/>
                      </a:xfrm>
                      <a:prstGeom prst="line">
                        <a:avLst/>
                      </a:prstGeom>
                      <a:noFill/>
                      <a:ln w="12700" cap="sq">
                        <a:solidFill>
                          <a:schemeClr val="tx1"/>
                        </a:solidFill>
                        <a:prstDash val="solid"/>
                        <a:round/>
                        <a:headEnd/>
                        <a:tailEnd/>
                      </a:ln>
                      <a:effectLst/>
                    </p:spPr>
                  </p:cxnSp>
                </p:grpSp>
              </p:grpSp>
              <p:grpSp>
                <p:nvGrpSpPr>
                  <p:cNvPr id="881" name="Group 880">
                    <a:extLst>
                      <a:ext uri="{FF2B5EF4-FFF2-40B4-BE49-F238E27FC236}">
                        <a16:creationId xmlns:a16="http://schemas.microsoft.com/office/drawing/2014/main" id="{4B11B8B6-4E42-FB4F-3832-B39BAA406FEA}"/>
                      </a:ext>
                    </a:extLst>
                  </p:cNvPr>
                  <p:cNvGrpSpPr/>
                  <p:nvPr/>
                </p:nvGrpSpPr>
                <p:grpSpPr>
                  <a:xfrm>
                    <a:off x="7820025" y="2800350"/>
                    <a:ext cx="160946" cy="1403350"/>
                    <a:chOff x="6700841" y="2743200"/>
                    <a:chExt cx="160946" cy="1403350"/>
                  </a:xfrm>
                </p:grpSpPr>
                <p:cxnSp>
                  <p:nvCxnSpPr>
                    <p:cNvPr id="887" name="Straight Connector 886">
                      <a:extLst>
                        <a:ext uri="{FF2B5EF4-FFF2-40B4-BE49-F238E27FC236}">
                          <a16:creationId xmlns:a16="http://schemas.microsoft.com/office/drawing/2014/main" id="{581B66C3-6855-7CD8-E9B1-D6F0AD2181E5}"/>
                        </a:ext>
                      </a:extLst>
                    </p:cNvPr>
                    <p:cNvCxnSpPr>
                      <a:cxnSpLocks/>
                    </p:cNvCxnSpPr>
                    <p:nvPr/>
                  </p:nvCxnSpPr>
                  <p:spPr bwMode="gray">
                    <a:xfrm>
                      <a:off x="6780787" y="2743200"/>
                      <a:ext cx="0" cy="1403350"/>
                    </a:xfrm>
                    <a:prstGeom prst="line">
                      <a:avLst/>
                    </a:prstGeom>
                    <a:noFill/>
                    <a:ln w="12700" cap="sq">
                      <a:solidFill>
                        <a:schemeClr val="tx1"/>
                      </a:solidFill>
                      <a:prstDash val="solid"/>
                      <a:miter lim="800000"/>
                      <a:headEnd/>
                      <a:tailEnd/>
                    </a:ln>
                    <a:effectLst/>
                  </p:spPr>
                </p:cxnSp>
                <p:grpSp>
                  <p:nvGrpSpPr>
                    <p:cNvPr id="888" name="Group 887">
                      <a:extLst>
                        <a:ext uri="{FF2B5EF4-FFF2-40B4-BE49-F238E27FC236}">
                          <a16:creationId xmlns:a16="http://schemas.microsoft.com/office/drawing/2014/main" id="{756EA7CE-66B8-CC75-568A-938E05066C43}"/>
                        </a:ext>
                      </a:extLst>
                    </p:cNvPr>
                    <p:cNvGrpSpPr/>
                    <p:nvPr/>
                  </p:nvGrpSpPr>
                  <p:grpSpPr>
                    <a:xfrm>
                      <a:off x="6700841" y="3138500"/>
                      <a:ext cx="160946" cy="614222"/>
                      <a:chOff x="6700841" y="3138500"/>
                      <a:chExt cx="160946" cy="614222"/>
                    </a:xfrm>
                  </p:grpSpPr>
                  <p:sp>
                    <p:nvSpPr>
                      <p:cNvPr id="889" name="Rectangle 888">
                        <a:extLst>
                          <a:ext uri="{FF2B5EF4-FFF2-40B4-BE49-F238E27FC236}">
                            <a16:creationId xmlns:a16="http://schemas.microsoft.com/office/drawing/2014/main" id="{7781BF62-61F9-EAF0-8AAA-FB2301250057}"/>
                          </a:ext>
                        </a:extLst>
                      </p:cNvPr>
                      <p:cNvSpPr/>
                      <p:nvPr/>
                    </p:nvSpPr>
                    <p:spPr bwMode="gray">
                      <a:xfrm>
                        <a:off x="6700841" y="3138500"/>
                        <a:ext cx="160946" cy="614222"/>
                      </a:xfrm>
                      <a:prstGeom prst="rect">
                        <a:avLst/>
                      </a:prstGeom>
                      <a:solidFill>
                        <a:schemeClr val="bg1"/>
                      </a:solidFill>
                      <a:ln>
                        <a:solidFill>
                          <a:schemeClr val="tx1"/>
                        </a:solidFill>
                      </a:ln>
                    </p:spPr>
                    <p:txBody>
                      <a:bodyPr vert="horz" wrap="square" lIns="91429" tIns="45715" rIns="91429" bIns="45715" numCol="1" rtlCol="0" anchor="ctr" anchorCtr="0" compatLnSpc="1">
                        <a:prstTxWarp prst="textNoShape">
                          <a:avLst/>
                        </a:prstTxWarp>
                        <a:noAutofit/>
                      </a:bodyPr>
                      <a:lstStyle/>
                      <a:p>
                        <a:pPr algn="ctr" fontAlgn="base">
                          <a:lnSpc>
                            <a:spcPct val="90000"/>
                          </a:lnSpc>
                          <a:spcAft>
                            <a:spcPct val="0"/>
                          </a:spcAft>
                          <a:buClr>
                            <a:schemeClr val="accent2"/>
                          </a:buClr>
                          <a:buSzPct val="90000"/>
                        </a:pPr>
                        <a:endParaRPr lang="en-GB" b="1">
                          <a:solidFill>
                            <a:schemeClr val="accent1"/>
                          </a:solidFill>
                          <a:latin typeface="+mj-lt"/>
                        </a:endParaRPr>
                      </a:p>
                    </p:txBody>
                  </p:sp>
                  <p:cxnSp>
                    <p:nvCxnSpPr>
                      <p:cNvPr id="890" name="Straight Connector 889">
                        <a:extLst>
                          <a:ext uri="{FF2B5EF4-FFF2-40B4-BE49-F238E27FC236}">
                            <a16:creationId xmlns:a16="http://schemas.microsoft.com/office/drawing/2014/main" id="{BEB605C6-CC73-F024-7593-99A04C87324C}"/>
                          </a:ext>
                        </a:extLst>
                      </p:cNvPr>
                      <p:cNvCxnSpPr>
                        <a:cxnSpLocks/>
                      </p:cNvCxnSpPr>
                      <p:nvPr/>
                    </p:nvCxnSpPr>
                    <p:spPr bwMode="gray">
                      <a:xfrm>
                        <a:off x="6703914" y="3433788"/>
                        <a:ext cx="154800" cy="0"/>
                      </a:xfrm>
                      <a:prstGeom prst="line">
                        <a:avLst/>
                      </a:prstGeom>
                      <a:noFill/>
                      <a:ln w="12700" cap="sq">
                        <a:solidFill>
                          <a:schemeClr val="tx1"/>
                        </a:solidFill>
                        <a:prstDash val="solid"/>
                        <a:round/>
                        <a:headEnd/>
                        <a:tailEnd/>
                      </a:ln>
                      <a:effectLst/>
                    </p:spPr>
                  </p:cxnSp>
                </p:grpSp>
              </p:grpSp>
              <p:grpSp>
                <p:nvGrpSpPr>
                  <p:cNvPr id="882" name="Group 881">
                    <a:extLst>
                      <a:ext uri="{FF2B5EF4-FFF2-40B4-BE49-F238E27FC236}">
                        <a16:creationId xmlns:a16="http://schemas.microsoft.com/office/drawing/2014/main" id="{8F41A9AD-7F2F-8A45-9380-215D020D1988}"/>
                      </a:ext>
                    </a:extLst>
                  </p:cNvPr>
                  <p:cNvGrpSpPr/>
                  <p:nvPr/>
                </p:nvGrpSpPr>
                <p:grpSpPr>
                  <a:xfrm>
                    <a:off x="8369622" y="2851150"/>
                    <a:ext cx="160946" cy="1841500"/>
                    <a:chOff x="6700841" y="2497418"/>
                    <a:chExt cx="160946" cy="1841500"/>
                  </a:xfrm>
                </p:grpSpPr>
                <p:cxnSp>
                  <p:nvCxnSpPr>
                    <p:cNvPr id="883" name="Straight Connector 882">
                      <a:extLst>
                        <a:ext uri="{FF2B5EF4-FFF2-40B4-BE49-F238E27FC236}">
                          <a16:creationId xmlns:a16="http://schemas.microsoft.com/office/drawing/2014/main" id="{06F998C4-DEDE-7B2C-BBBD-2DC2DDB30F09}"/>
                        </a:ext>
                      </a:extLst>
                    </p:cNvPr>
                    <p:cNvCxnSpPr>
                      <a:cxnSpLocks/>
                    </p:cNvCxnSpPr>
                    <p:nvPr/>
                  </p:nvCxnSpPr>
                  <p:spPr bwMode="gray">
                    <a:xfrm>
                      <a:off x="6780787" y="2497418"/>
                      <a:ext cx="0" cy="1841500"/>
                    </a:xfrm>
                    <a:prstGeom prst="line">
                      <a:avLst/>
                    </a:prstGeom>
                    <a:noFill/>
                    <a:ln w="12700" cap="sq">
                      <a:solidFill>
                        <a:schemeClr val="tx1"/>
                      </a:solidFill>
                      <a:prstDash val="solid"/>
                      <a:miter lim="800000"/>
                      <a:headEnd/>
                      <a:tailEnd/>
                    </a:ln>
                    <a:effectLst/>
                  </p:spPr>
                </p:cxnSp>
                <p:grpSp>
                  <p:nvGrpSpPr>
                    <p:cNvPr id="884" name="Group 883">
                      <a:extLst>
                        <a:ext uri="{FF2B5EF4-FFF2-40B4-BE49-F238E27FC236}">
                          <a16:creationId xmlns:a16="http://schemas.microsoft.com/office/drawing/2014/main" id="{125B2B7A-A721-D6C0-EFE3-8367ECCAD1DB}"/>
                        </a:ext>
                      </a:extLst>
                    </p:cNvPr>
                    <p:cNvGrpSpPr/>
                    <p:nvPr/>
                  </p:nvGrpSpPr>
                  <p:grpSpPr>
                    <a:xfrm>
                      <a:off x="6700841" y="3098987"/>
                      <a:ext cx="160946" cy="573269"/>
                      <a:chOff x="6700841" y="3098987"/>
                      <a:chExt cx="160946" cy="573269"/>
                    </a:xfrm>
                  </p:grpSpPr>
                  <p:sp>
                    <p:nvSpPr>
                      <p:cNvPr id="885" name="Rectangle 884">
                        <a:extLst>
                          <a:ext uri="{FF2B5EF4-FFF2-40B4-BE49-F238E27FC236}">
                            <a16:creationId xmlns:a16="http://schemas.microsoft.com/office/drawing/2014/main" id="{49ED2EC8-D9B8-E5D3-A45D-69E4CD687942}"/>
                          </a:ext>
                        </a:extLst>
                      </p:cNvPr>
                      <p:cNvSpPr/>
                      <p:nvPr/>
                    </p:nvSpPr>
                    <p:spPr bwMode="gray">
                      <a:xfrm>
                        <a:off x="6700841" y="3098987"/>
                        <a:ext cx="160946" cy="573269"/>
                      </a:xfrm>
                      <a:prstGeom prst="rect">
                        <a:avLst/>
                      </a:prstGeom>
                      <a:solidFill>
                        <a:schemeClr val="bg1"/>
                      </a:solidFill>
                      <a:ln>
                        <a:solidFill>
                          <a:schemeClr val="tx1"/>
                        </a:solidFill>
                      </a:ln>
                    </p:spPr>
                    <p:txBody>
                      <a:bodyPr vert="horz" wrap="square" lIns="91429" tIns="45715" rIns="91429" bIns="45715" numCol="1" rtlCol="0" anchor="ctr" anchorCtr="0" compatLnSpc="1">
                        <a:prstTxWarp prst="textNoShape">
                          <a:avLst/>
                        </a:prstTxWarp>
                        <a:noAutofit/>
                      </a:bodyPr>
                      <a:lstStyle/>
                      <a:p>
                        <a:pPr algn="ctr" fontAlgn="base">
                          <a:lnSpc>
                            <a:spcPct val="90000"/>
                          </a:lnSpc>
                          <a:spcAft>
                            <a:spcPct val="0"/>
                          </a:spcAft>
                          <a:buClr>
                            <a:schemeClr val="accent2"/>
                          </a:buClr>
                          <a:buSzPct val="90000"/>
                        </a:pPr>
                        <a:endParaRPr lang="en-GB" b="1">
                          <a:solidFill>
                            <a:schemeClr val="accent1"/>
                          </a:solidFill>
                          <a:latin typeface="+mj-lt"/>
                        </a:endParaRPr>
                      </a:p>
                    </p:txBody>
                  </p:sp>
                  <p:cxnSp>
                    <p:nvCxnSpPr>
                      <p:cNvPr id="886" name="Straight Connector 885">
                        <a:extLst>
                          <a:ext uri="{FF2B5EF4-FFF2-40B4-BE49-F238E27FC236}">
                            <a16:creationId xmlns:a16="http://schemas.microsoft.com/office/drawing/2014/main" id="{4CAB7151-402B-408B-4D1B-465D230C0675}"/>
                          </a:ext>
                        </a:extLst>
                      </p:cNvPr>
                      <p:cNvCxnSpPr>
                        <a:cxnSpLocks/>
                      </p:cNvCxnSpPr>
                      <p:nvPr/>
                    </p:nvCxnSpPr>
                    <p:spPr bwMode="gray">
                      <a:xfrm>
                        <a:off x="6703914" y="3319488"/>
                        <a:ext cx="154800" cy="0"/>
                      </a:xfrm>
                      <a:prstGeom prst="line">
                        <a:avLst/>
                      </a:prstGeom>
                      <a:noFill/>
                      <a:ln w="12700" cap="sq">
                        <a:solidFill>
                          <a:schemeClr val="tx1"/>
                        </a:solidFill>
                        <a:prstDash val="solid"/>
                        <a:round/>
                        <a:headEnd/>
                        <a:tailEnd/>
                      </a:ln>
                      <a:effectLst/>
                    </p:spPr>
                  </p:cxnSp>
                </p:grpSp>
              </p:grpSp>
            </p:grpSp>
            <p:grpSp>
              <p:nvGrpSpPr>
                <p:cNvPr id="1350" name="Group 1349">
                  <a:extLst>
                    <a:ext uri="{FF2B5EF4-FFF2-40B4-BE49-F238E27FC236}">
                      <a16:creationId xmlns:a16="http://schemas.microsoft.com/office/drawing/2014/main" id="{93B22C56-7F05-7380-12E5-9CF3AA0199EC}"/>
                    </a:ext>
                  </a:extLst>
                </p:cNvPr>
                <p:cNvGrpSpPr/>
                <p:nvPr/>
              </p:nvGrpSpPr>
              <p:grpSpPr>
                <a:xfrm>
                  <a:off x="8899268" y="2116374"/>
                  <a:ext cx="2844787" cy="3066105"/>
                  <a:chOff x="8899268" y="2116374"/>
                  <a:chExt cx="2844787" cy="3066105"/>
                </a:xfrm>
              </p:grpSpPr>
              <p:cxnSp>
                <p:nvCxnSpPr>
                  <p:cNvPr id="1351" name="Straight Connector 1350">
                    <a:extLst>
                      <a:ext uri="{FF2B5EF4-FFF2-40B4-BE49-F238E27FC236}">
                        <a16:creationId xmlns:a16="http://schemas.microsoft.com/office/drawing/2014/main" id="{768EFE8D-7F77-001F-CE59-4B55A79D0661}"/>
                      </a:ext>
                    </a:extLst>
                  </p:cNvPr>
                  <p:cNvCxnSpPr>
                    <a:cxnSpLocks/>
                  </p:cNvCxnSpPr>
                  <p:nvPr/>
                </p:nvCxnSpPr>
                <p:spPr bwMode="gray">
                  <a:xfrm>
                    <a:off x="8899268" y="3700309"/>
                    <a:ext cx="2844787" cy="0"/>
                  </a:xfrm>
                  <a:prstGeom prst="line">
                    <a:avLst/>
                  </a:prstGeom>
                  <a:noFill/>
                  <a:ln w="12700" cap="sq">
                    <a:solidFill>
                      <a:schemeClr val="tx1"/>
                    </a:solidFill>
                    <a:prstDash val="sysDash"/>
                    <a:miter lim="800000"/>
                    <a:headEnd/>
                    <a:tailEnd/>
                  </a:ln>
                  <a:effectLst/>
                </p:spPr>
              </p:cxnSp>
              <p:sp>
                <p:nvSpPr>
                  <p:cNvPr id="1352" name="Freeform: Shape 1351">
                    <a:extLst>
                      <a:ext uri="{FF2B5EF4-FFF2-40B4-BE49-F238E27FC236}">
                        <a16:creationId xmlns:a16="http://schemas.microsoft.com/office/drawing/2014/main" id="{58CEE3C5-4403-BF6F-46D4-B3E98C55A125}"/>
                      </a:ext>
                    </a:extLst>
                  </p:cNvPr>
                  <p:cNvSpPr/>
                  <p:nvPr/>
                </p:nvSpPr>
                <p:spPr bwMode="gray">
                  <a:xfrm>
                    <a:off x="9216757" y="2971800"/>
                    <a:ext cx="2244725" cy="730250"/>
                  </a:xfrm>
                  <a:custGeom>
                    <a:avLst/>
                    <a:gdLst>
                      <a:gd name="connsiteX0" fmla="*/ 0 w 2206625"/>
                      <a:gd name="connsiteY0" fmla="*/ 200025 h 638175"/>
                      <a:gd name="connsiteX1" fmla="*/ 552450 w 2206625"/>
                      <a:gd name="connsiteY1" fmla="*/ 638175 h 638175"/>
                      <a:gd name="connsiteX2" fmla="*/ 1127125 w 2206625"/>
                      <a:gd name="connsiteY2" fmla="*/ 263525 h 638175"/>
                      <a:gd name="connsiteX3" fmla="*/ 1660525 w 2206625"/>
                      <a:gd name="connsiteY3" fmla="*/ 0 h 638175"/>
                      <a:gd name="connsiteX4" fmla="*/ 2206625 w 2206625"/>
                      <a:gd name="connsiteY4" fmla="*/ 177800 h 638175"/>
                      <a:gd name="connsiteX0" fmla="*/ 0 w 2206625"/>
                      <a:gd name="connsiteY0" fmla="*/ 231775 h 295275"/>
                      <a:gd name="connsiteX1" fmla="*/ 581025 w 2206625"/>
                      <a:gd name="connsiteY1" fmla="*/ 0 h 295275"/>
                      <a:gd name="connsiteX2" fmla="*/ 1127125 w 2206625"/>
                      <a:gd name="connsiteY2" fmla="*/ 295275 h 295275"/>
                      <a:gd name="connsiteX3" fmla="*/ 1660525 w 2206625"/>
                      <a:gd name="connsiteY3" fmla="*/ 31750 h 295275"/>
                      <a:gd name="connsiteX4" fmla="*/ 2206625 w 2206625"/>
                      <a:gd name="connsiteY4" fmla="*/ 209550 h 295275"/>
                      <a:gd name="connsiteX0" fmla="*/ 0 w 2203450"/>
                      <a:gd name="connsiteY0" fmla="*/ 241300 h 295275"/>
                      <a:gd name="connsiteX1" fmla="*/ 577850 w 2203450"/>
                      <a:gd name="connsiteY1" fmla="*/ 0 h 295275"/>
                      <a:gd name="connsiteX2" fmla="*/ 1123950 w 2203450"/>
                      <a:gd name="connsiteY2" fmla="*/ 295275 h 295275"/>
                      <a:gd name="connsiteX3" fmla="*/ 1657350 w 2203450"/>
                      <a:gd name="connsiteY3" fmla="*/ 31750 h 295275"/>
                      <a:gd name="connsiteX4" fmla="*/ 2203450 w 2203450"/>
                      <a:gd name="connsiteY4" fmla="*/ 209550 h 295275"/>
                      <a:gd name="connsiteX0" fmla="*/ 0 w 2203450"/>
                      <a:gd name="connsiteY0" fmla="*/ 730250 h 730250"/>
                      <a:gd name="connsiteX1" fmla="*/ 577850 w 2203450"/>
                      <a:gd name="connsiteY1" fmla="*/ 488950 h 730250"/>
                      <a:gd name="connsiteX2" fmla="*/ 1104900 w 2203450"/>
                      <a:gd name="connsiteY2" fmla="*/ 0 h 730250"/>
                      <a:gd name="connsiteX3" fmla="*/ 1657350 w 2203450"/>
                      <a:gd name="connsiteY3" fmla="*/ 520700 h 730250"/>
                      <a:gd name="connsiteX4" fmla="*/ 2203450 w 2203450"/>
                      <a:gd name="connsiteY4" fmla="*/ 698500 h 730250"/>
                      <a:gd name="connsiteX0" fmla="*/ 0 w 2203450"/>
                      <a:gd name="connsiteY0" fmla="*/ 730250 h 730250"/>
                      <a:gd name="connsiteX1" fmla="*/ 577850 w 2203450"/>
                      <a:gd name="connsiteY1" fmla="*/ 488950 h 730250"/>
                      <a:gd name="connsiteX2" fmla="*/ 1104900 w 2203450"/>
                      <a:gd name="connsiteY2" fmla="*/ 0 h 730250"/>
                      <a:gd name="connsiteX3" fmla="*/ 1654175 w 2203450"/>
                      <a:gd name="connsiteY3" fmla="*/ 60325 h 730250"/>
                      <a:gd name="connsiteX4" fmla="*/ 2203450 w 2203450"/>
                      <a:gd name="connsiteY4" fmla="*/ 698500 h 730250"/>
                      <a:gd name="connsiteX0" fmla="*/ 0 w 2244725"/>
                      <a:gd name="connsiteY0" fmla="*/ 730250 h 730250"/>
                      <a:gd name="connsiteX1" fmla="*/ 577850 w 2244725"/>
                      <a:gd name="connsiteY1" fmla="*/ 488950 h 730250"/>
                      <a:gd name="connsiteX2" fmla="*/ 1104900 w 2244725"/>
                      <a:gd name="connsiteY2" fmla="*/ 0 h 730250"/>
                      <a:gd name="connsiteX3" fmla="*/ 1654175 w 2244725"/>
                      <a:gd name="connsiteY3" fmla="*/ 60325 h 730250"/>
                      <a:gd name="connsiteX4" fmla="*/ 2244725 w 2244725"/>
                      <a:gd name="connsiteY4" fmla="*/ 581025 h 7302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44725" h="730250">
                        <a:moveTo>
                          <a:pt x="0" y="730250"/>
                        </a:moveTo>
                        <a:lnTo>
                          <a:pt x="577850" y="488950"/>
                        </a:lnTo>
                        <a:lnTo>
                          <a:pt x="1104900" y="0"/>
                        </a:lnTo>
                        <a:lnTo>
                          <a:pt x="1654175" y="60325"/>
                        </a:lnTo>
                        <a:lnTo>
                          <a:pt x="2244725" y="581025"/>
                        </a:lnTo>
                      </a:path>
                    </a:pathLst>
                  </a:custGeom>
                  <a:ln>
                    <a:solidFill>
                      <a:schemeClr val="accent6"/>
                    </a:solidFill>
                    <a:prstDash val="dash"/>
                  </a:ln>
                </p:spPr>
                <p:txBody>
                  <a:bodyPr rtlCol="0" anchor="ctr"/>
                  <a:lstStyle/>
                  <a:p>
                    <a:pPr algn="ctr"/>
                    <a:endParaRPr lang="en-GB"/>
                  </a:p>
                </p:txBody>
              </p:sp>
              <p:grpSp>
                <p:nvGrpSpPr>
                  <p:cNvPr id="1353" name="Group 1352">
                    <a:extLst>
                      <a:ext uri="{FF2B5EF4-FFF2-40B4-BE49-F238E27FC236}">
                        <a16:creationId xmlns:a16="http://schemas.microsoft.com/office/drawing/2014/main" id="{D180825F-DDE2-60BF-D12D-43F9AEBBDC8E}"/>
                      </a:ext>
                    </a:extLst>
                  </p:cNvPr>
                  <p:cNvGrpSpPr/>
                  <p:nvPr/>
                </p:nvGrpSpPr>
                <p:grpSpPr>
                  <a:xfrm>
                    <a:off x="8899268" y="2116374"/>
                    <a:ext cx="2844787" cy="3066105"/>
                    <a:chOff x="6275388" y="2564842"/>
                    <a:chExt cx="3153769" cy="3066105"/>
                  </a:xfrm>
                </p:grpSpPr>
                <p:cxnSp>
                  <p:nvCxnSpPr>
                    <p:cNvPr id="857" name="Straight Connector 856">
                      <a:extLst>
                        <a:ext uri="{FF2B5EF4-FFF2-40B4-BE49-F238E27FC236}">
                          <a16:creationId xmlns:a16="http://schemas.microsoft.com/office/drawing/2014/main" id="{3CBE7E1E-4C36-86FC-FFB6-C8A86747DE06}"/>
                        </a:ext>
                      </a:extLst>
                    </p:cNvPr>
                    <p:cNvCxnSpPr>
                      <a:cxnSpLocks/>
                    </p:cNvCxnSpPr>
                    <p:nvPr/>
                  </p:nvCxnSpPr>
                  <p:spPr bwMode="gray">
                    <a:xfrm>
                      <a:off x="6275388" y="5441346"/>
                      <a:ext cx="3153769" cy="0"/>
                    </a:xfrm>
                    <a:prstGeom prst="line">
                      <a:avLst/>
                    </a:prstGeom>
                    <a:noFill/>
                    <a:ln w="12700" cap="sq">
                      <a:solidFill>
                        <a:schemeClr val="tx1"/>
                      </a:solidFill>
                      <a:prstDash val="solid"/>
                      <a:miter lim="800000"/>
                      <a:headEnd/>
                      <a:tailEnd/>
                    </a:ln>
                    <a:effectLst/>
                  </p:spPr>
                </p:cxnSp>
                <p:grpSp>
                  <p:nvGrpSpPr>
                    <p:cNvPr id="858" name="Group 857">
                      <a:extLst>
                        <a:ext uri="{FF2B5EF4-FFF2-40B4-BE49-F238E27FC236}">
                          <a16:creationId xmlns:a16="http://schemas.microsoft.com/office/drawing/2014/main" id="{63F77D32-2344-23A3-2132-A9F4AA9552B7}"/>
                        </a:ext>
                      </a:extLst>
                    </p:cNvPr>
                    <p:cNvGrpSpPr/>
                    <p:nvPr/>
                  </p:nvGrpSpPr>
                  <p:grpSpPr>
                    <a:xfrm>
                      <a:off x="6405185" y="5443878"/>
                      <a:ext cx="2905279" cy="187069"/>
                      <a:chOff x="6405185" y="5646008"/>
                      <a:chExt cx="2905279" cy="187069"/>
                    </a:xfrm>
                  </p:grpSpPr>
                  <p:sp>
                    <p:nvSpPr>
                      <p:cNvPr id="860" name="TextBox 859">
                        <a:extLst>
                          <a:ext uri="{FF2B5EF4-FFF2-40B4-BE49-F238E27FC236}">
                            <a16:creationId xmlns:a16="http://schemas.microsoft.com/office/drawing/2014/main" id="{A758A93E-36AB-817C-8063-F485A1E8A073}"/>
                          </a:ext>
                        </a:extLst>
                      </p:cNvPr>
                      <p:cNvSpPr txBox="1"/>
                      <p:nvPr/>
                    </p:nvSpPr>
                    <p:spPr bwMode="gray">
                      <a:xfrm>
                        <a:off x="6405185" y="5717189"/>
                        <a:ext cx="466948" cy="115888"/>
                      </a:xfrm>
                      <a:prstGeom prst="rect">
                        <a:avLst/>
                      </a:prstGeom>
                    </p:spPr>
                    <p:txBody>
                      <a:bodyPr wrap="square" lIns="0" tIns="0" rIns="0" bIns="0" rtlCol="0" anchor="t" anchorCtr="0">
                        <a:noAutofit/>
                      </a:bodyPr>
                      <a:lstStyle/>
                      <a:p>
                        <a:pPr algn="ctr">
                          <a:lnSpc>
                            <a:spcPct val="90000"/>
                          </a:lnSpc>
                        </a:pPr>
                        <a:r>
                          <a:rPr lang="en-GB" sz="1000"/>
                          <a:t>C1D1</a:t>
                        </a:r>
                      </a:p>
                      <a:p>
                        <a:pPr algn="ctr">
                          <a:lnSpc>
                            <a:spcPct val="90000"/>
                          </a:lnSpc>
                        </a:pPr>
                        <a:r>
                          <a:rPr lang="en-GB" sz="1000"/>
                          <a:t>n=32</a:t>
                        </a:r>
                      </a:p>
                    </p:txBody>
                  </p:sp>
                  <p:grpSp>
                    <p:nvGrpSpPr>
                      <p:cNvPr id="861" name="Group 860">
                        <a:extLst>
                          <a:ext uri="{FF2B5EF4-FFF2-40B4-BE49-F238E27FC236}">
                            <a16:creationId xmlns:a16="http://schemas.microsoft.com/office/drawing/2014/main" id="{648185A6-3B41-A13D-9162-109F2E75D660}"/>
                          </a:ext>
                        </a:extLst>
                      </p:cNvPr>
                      <p:cNvGrpSpPr/>
                      <p:nvPr/>
                    </p:nvGrpSpPr>
                    <p:grpSpPr>
                      <a:xfrm>
                        <a:off x="6638660" y="5646008"/>
                        <a:ext cx="842766" cy="187069"/>
                        <a:chOff x="5645468" y="5459075"/>
                        <a:chExt cx="842766" cy="187069"/>
                      </a:xfrm>
                    </p:grpSpPr>
                    <p:cxnSp>
                      <p:nvCxnSpPr>
                        <p:cNvPr id="872" name="Straight Connector 871">
                          <a:extLst>
                            <a:ext uri="{FF2B5EF4-FFF2-40B4-BE49-F238E27FC236}">
                              <a16:creationId xmlns:a16="http://schemas.microsoft.com/office/drawing/2014/main" id="{85BA0728-536D-53B9-EB55-66A08695FC7E}"/>
                            </a:ext>
                          </a:extLst>
                        </p:cNvPr>
                        <p:cNvCxnSpPr>
                          <a:cxnSpLocks/>
                        </p:cNvCxnSpPr>
                        <p:nvPr/>
                      </p:nvCxnSpPr>
                      <p:spPr bwMode="gray">
                        <a:xfrm rot="10800000">
                          <a:off x="5645468" y="5459075"/>
                          <a:ext cx="0" cy="36000"/>
                        </a:xfrm>
                        <a:prstGeom prst="line">
                          <a:avLst/>
                        </a:prstGeom>
                        <a:noFill/>
                        <a:ln w="12700" cap="sq">
                          <a:solidFill>
                            <a:schemeClr val="tx1"/>
                          </a:solidFill>
                          <a:prstDash val="solid"/>
                          <a:miter lim="800000"/>
                          <a:headEnd/>
                          <a:tailEnd/>
                        </a:ln>
                        <a:effectLst/>
                      </p:spPr>
                    </p:cxnSp>
                    <p:sp>
                      <p:nvSpPr>
                        <p:cNvPr id="873" name="TextBox 872">
                          <a:extLst>
                            <a:ext uri="{FF2B5EF4-FFF2-40B4-BE49-F238E27FC236}">
                              <a16:creationId xmlns:a16="http://schemas.microsoft.com/office/drawing/2014/main" id="{4C457FD5-7E4C-D334-2CF4-A3AAE32B9CD8}"/>
                            </a:ext>
                          </a:extLst>
                        </p:cNvPr>
                        <p:cNvSpPr txBox="1"/>
                        <p:nvPr/>
                      </p:nvSpPr>
                      <p:spPr bwMode="gray">
                        <a:xfrm>
                          <a:off x="6021286" y="5530256"/>
                          <a:ext cx="466948" cy="115888"/>
                        </a:xfrm>
                        <a:prstGeom prst="rect">
                          <a:avLst/>
                        </a:prstGeom>
                      </p:spPr>
                      <p:txBody>
                        <a:bodyPr wrap="square" lIns="0" tIns="0" rIns="0" bIns="0" rtlCol="0" anchor="t" anchorCtr="0">
                          <a:noAutofit/>
                        </a:bodyPr>
                        <a:lstStyle/>
                        <a:p>
                          <a:pPr algn="ctr">
                            <a:lnSpc>
                              <a:spcPct val="90000"/>
                            </a:lnSpc>
                          </a:pPr>
                          <a:r>
                            <a:rPr lang="en-GB" sz="1000"/>
                            <a:t>C1D8</a:t>
                          </a:r>
                        </a:p>
                        <a:p>
                          <a:pPr algn="ctr">
                            <a:lnSpc>
                              <a:spcPct val="90000"/>
                            </a:lnSpc>
                          </a:pPr>
                          <a:r>
                            <a:rPr lang="en-GB" sz="1000"/>
                            <a:t>n=28</a:t>
                          </a:r>
                        </a:p>
                      </p:txBody>
                    </p:sp>
                  </p:grpSp>
                  <p:grpSp>
                    <p:nvGrpSpPr>
                      <p:cNvPr id="862" name="Group 861">
                        <a:extLst>
                          <a:ext uri="{FF2B5EF4-FFF2-40B4-BE49-F238E27FC236}">
                            <a16:creationId xmlns:a16="http://schemas.microsoft.com/office/drawing/2014/main" id="{1724EF42-14EB-8029-7705-CB308D6B8CEB}"/>
                          </a:ext>
                        </a:extLst>
                      </p:cNvPr>
                      <p:cNvGrpSpPr/>
                      <p:nvPr/>
                    </p:nvGrpSpPr>
                    <p:grpSpPr>
                      <a:xfrm>
                        <a:off x="7248242" y="5646008"/>
                        <a:ext cx="843639" cy="187069"/>
                        <a:chOff x="6064841" y="5459075"/>
                        <a:chExt cx="843639" cy="187069"/>
                      </a:xfrm>
                    </p:grpSpPr>
                    <p:cxnSp>
                      <p:nvCxnSpPr>
                        <p:cNvPr id="869" name="Straight Connector 868">
                          <a:extLst>
                            <a:ext uri="{FF2B5EF4-FFF2-40B4-BE49-F238E27FC236}">
                              <a16:creationId xmlns:a16="http://schemas.microsoft.com/office/drawing/2014/main" id="{D9E404CF-4D6A-47BC-92B4-33E0DEE73949}"/>
                            </a:ext>
                          </a:extLst>
                        </p:cNvPr>
                        <p:cNvCxnSpPr>
                          <a:cxnSpLocks/>
                        </p:cNvCxnSpPr>
                        <p:nvPr/>
                      </p:nvCxnSpPr>
                      <p:spPr bwMode="gray">
                        <a:xfrm rot="10800000">
                          <a:off x="6674423" y="5459075"/>
                          <a:ext cx="0" cy="36000"/>
                        </a:xfrm>
                        <a:prstGeom prst="line">
                          <a:avLst/>
                        </a:prstGeom>
                        <a:noFill/>
                        <a:ln w="12700" cap="sq">
                          <a:solidFill>
                            <a:schemeClr val="tx1"/>
                          </a:solidFill>
                          <a:prstDash val="solid"/>
                          <a:miter lim="800000"/>
                          <a:headEnd/>
                          <a:tailEnd/>
                        </a:ln>
                        <a:effectLst/>
                      </p:spPr>
                    </p:cxnSp>
                    <p:sp>
                      <p:nvSpPr>
                        <p:cNvPr id="870" name="TextBox 869">
                          <a:extLst>
                            <a:ext uri="{FF2B5EF4-FFF2-40B4-BE49-F238E27FC236}">
                              <a16:creationId xmlns:a16="http://schemas.microsoft.com/office/drawing/2014/main" id="{F0F8BB2F-4B6F-4FB0-C16B-E27EBF3AD8D2}"/>
                            </a:ext>
                          </a:extLst>
                        </p:cNvPr>
                        <p:cNvSpPr txBox="1"/>
                        <p:nvPr/>
                      </p:nvSpPr>
                      <p:spPr bwMode="gray">
                        <a:xfrm>
                          <a:off x="6440369" y="5530256"/>
                          <a:ext cx="468111" cy="115888"/>
                        </a:xfrm>
                        <a:prstGeom prst="rect">
                          <a:avLst/>
                        </a:prstGeom>
                      </p:spPr>
                      <p:txBody>
                        <a:bodyPr wrap="square" lIns="0" tIns="0" rIns="0" bIns="0" rtlCol="0" anchor="t" anchorCtr="0">
                          <a:noAutofit/>
                        </a:bodyPr>
                        <a:lstStyle/>
                        <a:p>
                          <a:pPr algn="ctr">
                            <a:lnSpc>
                              <a:spcPct val="90000"/>
                            </a:lnSpc>
                          </a:pPr>
                          <a:r>
                            <a:rPr lang="en-GB" sz="1000"/>
                            <a:t>C1D15</a:t>
                          </a:r>
                        </a:p>
                        <a:p>
                          <a:pPr algn="ctr">
                            <a:lnSpc>
                              <a:spcPct val="90000"/>
                            </a:lnSpc>
                          </a:pPr>
                          <a:r>
                            <a:rPr lang="en-GB" sz="1000"/>
                            <a:t>n=25</a:t>
                          </a:r>
                        </a:p>
                      </p:txBody>
                    </p:sp>
                    <p:cxnSp>
                      <p:nvCxnSpPr>
                        <p:cNvPr id="871" name="Straight Connector 870">
                          <a:extLst>
                            <a:ext uri="{FF2B5EF4-FFF2-40B4-BE49-F238E27FC236}">
                              <a16:creationId xmlns:a16="http://schemas.microsoft.com/office/drawing/2014/main" id="{BFF53FF9-ED9A-2541-EA35-BDB732D1B43B}"/>
                            </a:ext>
                          </a:extLst>
                        </p:cNvPr>
                        <p:cNvCxnSpPr>
                          <a:cxnSpLocks/>
                        </p:cNvCxnSpPr>
                        <p:nvPr/>
                      </p:nvCxnSpPr>
                      <p:spPr bwMode="gray">
                        <a:xfrm rot="10800000">
                          <a:off x="6064841" y="5459075"/>
                          <a:ext cx="0" cy="36000"/>
                        </a:xfrm>
                        <a:prstGeom prst="line">
                          <a:avLst/>
                        </a:prstGeom>
                        <a:noFill/>
                        <a:ln w="12700" cap="sq">
                          <a:solidFill>
                            <a:schemeClr val="tx1"/>
                          </a:solidFill>
                          <a:prstDash val="solid"/>
                          <a:miter lim="800000"/>
                          <a:headEnd/>
                          <a:tailEnd/>
                        </a:ln>
                        <a:effectLst/>
                      </p:spPr>
                    </p:cxnSp>
                  </p:grpSp>
                  <p:grpSp>
                    <p:nvGrpSpPr>
                      <p:cNvPr id="863" name="Group 862">
                        <a:extLst>
                          <a:ext uri="{FF2B5EF4-FFF2-40B4-BE49-F238E27FC236}">
                            <a16:creationId xmlns:a16="http://schemas.microsoft.com/office/drawing/2014/main" id="{0526CE9F-E357-9766-4A2B-CDCC7B663D84}"/>
                          </a:ext>
                        </a:extLst>
                      </p:cNvPr>
                      <p:cNvGrpSpPr/>
                      <p:nvPr/>
                    </p:nvGrpSpPr>
                    <p:grpSpPr>
                      <a:xfrm>
                        <a:off x="8234227" y="5646008"/>
                        <a:ext cx="466947" cy="187069"/>
                        <a:chOff x="6860617" y="5459075"/>
                        <a:chExt cx="466947" cy="187069"/>
                      </a:xfrm>
                    </p:grpSpPr>
                    <p:cxnSp>
                      <p:nvCxnSpPr>
                        <p:cNvPr id="867" name="Straight Connector 866">
                          <a:extLst>
                            <a:ext uri="{FF2B5EF4-FFF2-40B4-BE49-F238E27FC236}">
                              <a16:creationId xmlns:a16="http://schemas.microsoft.com/office/drawing/2014/main" id="{88F8A877-C921-D423-3B76-3AB829806C14}"/>
                            </a:ext>
                          </a:extLst>
                        </p:cNvPr>
                        <p:cNvCxnSpPr>
                          <a:cxnSpLocks/>
                        </p:cNvCxnSpPr>
                        <p:nvPr/>
                      </p:nvCxnSpPr>
                      <p:spPr bwMode="gray">
                        <a:xfrm rot="10800000">
                          <a:off x="7093797" y="5459075"/>
                          <a:ext cx="0" cy="36000"/>
                        </a:xfrm>
                        <a:prstGeom prst="line">
                          <a:avLst/>
                        </a:prstGeom>
                        <a:noFill/>
                        <a:ln w="12700" cap="sq">
                          <a:solidFill>
                            <a:schemeClr val="tx1"/>
                          </a:solidFill>
                          <a:prstDash val="solid"/>
                          <a:miter lim="800000"/>
                          <a:headEnd/>
                          <a:tailEnd/>
                        </a:ln>
                        <a:effectLst/>
                      </p:spPr>
                    </p:cxnSp>
                    <p:sp>
                      <p:nvSpPr>
                        <p:cNvPr id="868" name="TextBox 867">
                          <a:extLst>
                            <a:ext uri="{FF2B5EF4-FFF2-40B4-BE49-F238E27FC236}">
                              <a16:creationId xmlns:a16="http://schemas.microsoft.com/office/drawing/2014/main" id="{101C6843-60CB-598B-C89D-4EF542785F36}"/>
                            </a:ext>
                          </a:extLst>
                        </p:cNvPr>
                        <p:cNvSpPr txBox="1"/>
                        <p:nvPr/>
                      </p:nvSpPr>
                      <p:spPr bwMode="gray">
                        <a:xfrm>
                          <a:off x="6860617" y="5530256"/>
                          <a:ext cx="466947" cy="115888"/>
                        </a:xfrm>
                        <a:prstGeom prst="rect">
                          <a:avLst/>
                        </a:prstGeom>
                      </p:spPr>
                      <p:txBody>
                        <a:bodyPr wrap="square" lIns="0" tIns="0" rIns="0" bIns="0" rtlCol="0" anchor="t" anchorCtr="0">
                          <a:noAutofit/>
                        </a:bodyPr>
                        <a:lstStyle/>
                        <a:p>
                          <a:pPr algn="ctr">
                            <a:lnSpc>
                              <a:spcPct val="90000"/>
                            </a:lnSpc>
                          </a:pPr>
                          <a:r>
                            <a:rPr lang="en-GB" sz="1000"/>
                            <a:t>C2D1</a:t>
                          </a:r>
                        </a:p>
                        <a:p>
                          <a:pPr algn="ctr">
                            <a:lnSpc>
                              <a:spcPct val="90000"/>
                            </a:lnSpc>
                          </a:pPr>
                          <a:r>
                            <a:rPr lang="en-GB" sz="1000"/>
                            <a:t>n=27</a:t>
                          </a:r>
                        </a:p>
                      </p:txBody>
                    </p:sp>
                  </p:grpSp>
                  <p:grpSp>
                    <p:nvGrpSpPr>
                      <p:cNvPr id="864" name="Group 863">
                        <a:extLst>
                          <a:ext uri="{FF2B5EF4-FFF2-40B4-BE49-F238E27FC236}">
                            <a16:creationId xmlns:a16="http://schemas.microsoft.com/office/drawing/2014/main" id="{10437D49-3049-AA85-3EA4-6B4465F0FE3C}"/>
                          </a:ext>
                        </a:extLst>
                      </p:cNvPr>
                      <p:cNvGrpSpPr/>
                      <p:nvPr/>
                    </p:nvGrpSpPr>
                    <p:grpSpPr>
                      <a:xfrm>
                        <a:off x="8843516" y="5646008"/>
                        <a:ext cx="466948" cy="187069"/>
                        <a:chOff x="7279697" y="5459075"/>
                        <a:chExt cx="466948" cy="187069"/>
                      </a:xfrm>
                    </p:grpSpPr>
                    <p:cxnSp>
                      <p:nvCxnSpPr>
                        <p:cNvPr id="865" name="Straight Connector 864">
                          <a:extLst>
                            <a:ext uri="{FF2B5EF4-FFF2-40B4-BE49-F238E27FC236}">
                              <a16:creationId xmlns:a16="http://schemas.microsoft.com/office/drawing/2014/main" id="{D61AE36E-BE2E-194C-675F-4D8E552EE1A2}"/>
                            </a:ext>
                          </a:extLst>
                        </p:cNvPr>
                        <p:cNvCxnSpPr>
                          <a:cxnSpLocks/>
                        </p:cNvCxnSpPr>
                        <p:nvPr/>
                      </p:nvCxnSpPr>
                      <p:spPr bwMode="gray">
                        <a:xfrm rot="10800000">
                          <a:off x="7513171" y="5459075"/>
                          <a:ext cx="0" cy="36000"/>
                        </a:xfrm>
                        <a:prstGeom prst="line">
                          <a:avLst/>
                        </a:prstGeom>
                        <a:noFill/>
                        <a:ln w="12700" cap="sq">
                          <a:solidFill>
                            <a:schemeClr val="tx1"/>
                          </a:solidFill>
                          <a:prstDash val="solid"/>
                          <a:miter lim="800000"/>
                          <a:headEnd/>
                          <a:tailEnd/>
                        </a:ln>
                        <a:effectLst/>
                      </p:spPr>
                    </p:cxnSp>
                    <p:sp>
                      <p:nvSpPr>
                        <p:cNvPr id="866" name="TextBox 865">
                          <a:extLst>
                            <a:ext uri="{FF2B5EF4-FFF2-40B4-BE49-F238E27FC236}">
                              <a16:creationId xmlns:a16="http://schemas.microsoft.com/office/drawing/2014/main" id="{904C786E-9549-4602-2829-2147282C331D}"/>
                            </a:ext>
                          </a:extLst>
                        </p:cNvPr>
                        <p:cNvSpPr txBox="1"/>
                        <p:nvPr/>
                      </p:nvSpPr>
                      <p:spPr bwMode="gray">
                        <a:xfrm>
                          <a:off x="7279697" y="5530256"/>
                          <a:ext cx="466948" cy="115888"/>
                        </a:xfrm>
                        <a:prstGeom prst="rect">
                          <a:avLst/>
                        </a:prstGeom>
                      </p:spPr>
                      <p:txBody>
                        <a:bodyPr wrap="square" lIns="0" tIns="0" rIns="0" bIns="0" rtlCol="0" anchor="t" anchorCtr="0">
                          <a:noAutofit/>
                        </a:bodyPr>
                        <a:lstStyle/>
                        <a:p>
                          <a:pPr algn="ctr">
                            <a:lnSpc>
                              <a:spcPct val="90000"/>
                            </a:lnSpc>
                          </a:pPr>
                          <a:r>
                            <a:rPr lang="en-GB" sz="1000"/>
                            <a:t>C3D1</a:t>
                          </a:r>
                        </a:p>
                        <a:p>
                          <a:pPr algn="ctr">
                            <a:lnSpc>
                              <a:spcPct val="90000"/>
                            </a:lnSpc>
                          </a:pPr>
                          <a:r>
                            <a:rPr lang="en-GB" sz="1000"/>
                            <a:t>n=24</a:t>
                          </a:r>
                        </a:p>
                      </p:txBody>
                    </p:sp>
                  </p:grpSp>
                </p:grpSp>
                <p:cxnSp>
                  <p:nvCxnSpPr>
                    <p:cNvPr id="859" name="Straight Connector 858">
                      <a:extLst>
                        <a:ext uri="{FF2B5EF4-FFF2-40B4-BE49-F238E27FC236}">
                          <a16:creationId xmlns:a16="http://schemas.microsoft.com/office/drawing/2014/main" id="{71310873-60CB-FEA7-7425-99AAA3008632}"/>
                        </a:ext>
                      </a:extLst>
                    </p:cNvPr>
                    <p:cNvCxnSpPr>
                      <a:cxnSpLocks/>
                    </p:cNvCxnSpPr>
                    <p:nvPr/>
                  </p:nvCxnSpPr>
                  <p:spPr bwMode="gray">
                    <a:xfrm>
                      <a:off x="6275388" y="2564842"/>
                      <a:ext cx="3153769" cy="0"/>
                    </a:xfrm>
                    <a:prstGeom prst="line">
                      <a:avLst/>
                    </a:prstGeom>
                    <a:noFill/>
                    <a:ln w="12700" cap="sq">
                      <a:solidFill>
                        <a:schemeClr val="tx1"/>
                      </a:solidFill>
                      <a:prstDash val="solid"/>
                      <a:miter lim="800000"/>
                      <a:headEnd/>
                      <a:tailEnd/>
                    </a:ln>
                    <a:effectLst/>
                  </p:spPr>
                </p:cxnSp>
              </p:grpSp>
              <p:cxnSp>
                <p:nvCxnSpPr>
                  <p:cNvPr id="1354" name="Straight Connector 1353">
                    <a:extLst>
                      <a:ext uri="{FF2B5EF4-FFF2-40B4-BE49-F238E27FC236}">
                        <a16:creationId xmlns:a16="http://schemas.microsoft.com/office/drawing/2014/main" id="{EB28D1A3-066B-0063-BE57-80DB99024C58}"/>
                      </a:ext>
                    </a:extLst>
                  </p:cNvPr>
                  <p:cNvCxnSpPr>
                    <a:cxnSpLocks/>
                  </p:cNvCxnSpPr>
                  <p:nvPr/>
                </p:nvCxnSpPr>
                <p:spPr bwMode="gray">
                  <a:xfrm>
                    <a:off x="9149548" y="3701231"/>
                    <a:ext cx="154800" cy="0"/>
                  </a:xfrm>
                  <a:prstGeom prst="line">
                    <a:avLst/>
                  </a:prstGeom>
                  <a:noFill/>
                  <a:ln w="12700" cap="sq">
                    <a:solidFill>
                      <a:schemeClr val="tx1"/>
                    </a:solidFill>
                    <a:prstDash val="solid"/>
                    <a:miter lim="800000"/>
                    <a:headEnd/>
                    <a:tailEnd/>
                  </a:ln>
                  <a:effectLst/>
                </p:spPr>
              </p:cxnSp>
              <p:grpSp>
                <p:nvGrpSpPr>
                  <p:cNvPr id="1355" name="Group 1354">
                    <a:extLst>
                      <a:ext uri="{FF2B5EF4-FFF2-40B4-BE49-F238E27FC236}">
                        <a16:creationId xmlns:a16="http://schemas.microsoft.com/office/drawing/2014/main" id="{35F100B6-8076-B527-091D-3E69CC6D55AA}"/>
                      </a:ext>
                    </a:extLst>
                  </p:cNvPr>
                  <p:cNvGrpSpPr/>
                  <p:nvPr/>
                </p:nvGrpSpPr>
                <p:grpSpPr>
                  <a:xfrm>
                    <a:off x="9696601" y="2171660"/>
                    <a:ext cx="160946" cy="2829944"/>
                    <a:chOff x="6700841" y="2171660"/>
                    <a:chExt cx="160946" cy="2829944"/>
                  </a:xfrm>
                </p:grpSpPr>
                <p:cxnSp>
                  <p:nvCxnSpPr>
                    <p:cNvPr id="853" name="Straight Connector 852">
                      <a:extLst>
                        <a:ext uri="{FF2B5EF4-FFF2-40B4-BE49-F238E27FC236}">
                          <a16:creationId xmlns:a16="http://schemas.microsoft.com/office/drawing/2014/main" id="{F443061F-89F6-25C7-8172-EA08A2081C56}"/>
                        </a:ext>
                      </a:extLst>
                    </p:cNvPr>
                    <p:cNvCxnSpPr>
                      <a:cxnSpLocks/>
                    </p:cNvCxnSpPr>
                    <p:nvPr/>
                  </p:nvCxnSpPr>
                  <p:spPr bwMode="gray">
                    <a:xfrm>
                      <a:off x="6780787" y="2171660"/>
                      <a:ext cx="0" cy="2829944"/>
                    </a:xfrm>
                    <a:prstGeom prst="line">
                      <a:avLst/>
                    </a:prstGeom>
                    <a:noFill/>
                    <a:ln w="12700" cap="sq">
                      <a:solidFill>
                        <a:schemeClr val="tx1"/>
                      </a:solidFill>
                      <a:prstDash val="solid"/>
                      <a:miter lim="800000"/>
                      <a:headEnd/>
                      <a:tailEnd/>
                    </a:ln>
                    <a:effectLst/>
                  </p:spPr>
                </p:cxnSp>
                <p:grpSp>
                  <p:nvGrpSpPr>
                    <p:cNvPr id="854" name="Group 853">
                      <a:extLst>
                        <a:ext uri="{FF2B5EF4-FFF2-40B4-BE49-F238E27FC236}">
                          <a16:creationId xmlns:a16="http://schemas.microsoft.com/office/drawing/2014/main" id="{53488838-A517-90A1-407A-4DDCC7B8B7E2}"/>
                        </a:ext>
                      </a:extLst>
                    </p:cNvPr>
                    <p:cNvGrpSpPr/>
                    <p:nvPr/>
                  </p:nvGrpSpPr>
                  <p:grpSpPr>
                    <a:xfrm>
                      <a:off x="6700841" y="3230569"/>
                      <a:ext cx="160946" cy="767308"/>
                      <a:chOff x="6700841" y="3230569"/>
                      <a:chExt cx="160946" cy="767308"/>
                    </a:xfrm>
                  </p:grpSpPr>
                  <p:sp>
                    <p:nvSpPr>
                      <p:cNvPr id="855" name="Rectangle 854">
                        <a:extLst>
                          <a:ext uri="{FF2B5EF4-FFF2-40B4-BE49-F238E27FC236}">
                            <a16:creationId xmlns:a16="http://schemas.microsoft.com/office/drawing/2014/main" id="{D164332C-90F3-585F-AC45-89CF45CF0E88}"/>
                          </a:ext>
                        </a:extLst>
                      </p:cNvPr>
                      <p:cNvSpPr/>
                      <p:nvPr/>
                    </p:nvSpPr>
                    <p:spPr bwMode="gray">
                      <a:xfrm>
                        <a:off x="6700841" y="3230569"/>
                        <a:ext cx="160946" cy="767308"/>
                      </a:xfrm>
                      <a:prstGeom prst="rect">
                        <a:avLst/>
                      </a:prstGeom>
                      <a:solidFill>
                        <a:schemeClr val="bg1"/>
                      </a:solidFill>
                      <a:ln>
                        <a:solidFill>
                          <a:schemeClr val="tx1"/>
                        </a:solidFill>
                      </a:ln>
                    </p:spPr>
                    <p:txBody>
                      <a:bodyPr vert="horz" wrap="square" lIns="91429" tIns="45715" rIns="91429" bIns="45715" numCol="1" rtlCol="0" anchor="ctr" anchorCtr="0" compatLnSpc="1">
                        <a:prstTxWarp prst="textNoShape">
                          <a:avLst/>
                        </a:prstTxWarp>
                        <a:noAutofit/>
                      </a:bodyPr>
                      <a:lstStyle/>
                      <a:p>
                        <a:pPr algn="ctr" fontAlgn="base">
                          <a:lnSpc>
                            <a:spcPct val="90000"/>
                          </a:lnSpc>
                          <a:spcAft>
                            <a:spcPct val="0"/>
                          </a:spcAft>
                          <a:buClr>
                            <a:schemeClr val="accent2"/>
                          </a:buClr>
                          <a:buSzPct val="90000"/>
                        </a:pPr>
                        <a:endParaRPr lang="en-GB" b="1">
                          <a:solidFill>
                            <a:schemeClr val="accent1"/>
                          </a:solidFill>
                          <a:latin typeface="+mj-lt"/>
                        </a:endParaRPr>
                      </a:p>
                    </p:txBody>
                  </p:sp>
                  <p:cxnSp>
                    <p:nvCxnSpPr>
                      <p:cNvPr id="856" name="Straight Connector 855">
                        <a:extLst>
                          <a:ext uri="{FF2B5EF4-FFF2-40B4-BE49-F238E27FC236}">
                            <a16:creationId xmlns:a16="http://schemas.microsoft.com/office/drawing/2014/main" id="{1C26D003-DD35-F91D-5846-D0A17BE6720E}"/>
                          </a:ext>
                        </a:extLst>
                      </p:cNvPr>
                      <p:cNvCxnSpPr>
                        <a:cxnSpLocks/>
                      </p:cNvCxnSpPr>
                      <p:nvPr/>
                    </p:nvCxnSpPr>
                    <p:spPr bwMode="gray">
                      <a:xfrm>
                        <a:off x="6703914" y="3469351"/>
                        <a:ext cx="154800" cy="0"/>
                      </a:xfrm>
                      <a:prstGeom prst="line">
                        <a:avLst/>
                      </a:prstGeom>
                      <a:noFill/>
                      <a:ln w="12700" cap="sq">
                        <a:solidFill>
                          <a:schemeClr val="tx1"/>
                        </a:solidFill>
                        <a:prstDash val="solid"/>
                        <a:miter lim="800000"/>
                        <a:headEnd/>
                        <a:tailEnd/>
                      </a:ln>
                      <a:effectLst/>
                    </p:spPr>
                  </p:cxnSp>
                </p:grpSp>
              </p:grpSp>
              <p:grpSp>
                <p:nvGrpSpPr>
                  <p:cNvPr id="1356" name="Group 1355">
                    <a:extLst>
                      <a:ext uri="{FF2B5EF4-FFF2-40B4-BE49-F238E27FC236}">
                        <a16:creationId xmlns:a16="http://schemas.microsoft.com/office/drawing/2014/main" id="{DA4CBA7C-B909-1D02-BF56-5A72C7F5D34D}"/>
                      </a:ext>
                    </a:extLst>
                  </p:cNvPr>
                  <p:cNvGrpSpPr/>
                  <p:nvPr/>
                </p:nvGrpSpPr>
                <p:grpSpPr>
                  <a:xfrm>
                    <a:off x="10246724" y="2171660"/>
                    <a:ext cx="160946" cy="2443203"/>
                    <a:chOff x="6700841" y="2171660"/>
                    <a:chExt cx="160946" cy="2443203"/>
                  </a:xfrm>
                </p:grpSpPr>
                <p:cxnSp>
                  <p:nvCxnSpPr>
                    <p:cNvPr id="1369" name="Straight Connector 1368">
                      <a:extLst>
                        <a:ext uri="{FF2B5EF4-FFF2-40B4-BE49-F238E27FC236}">
                          <a16:creationId xmlns:a16="http://schemas.microsoft.com/office/drawing/2014/main" id="{F02C63DC-FC1F-7117-0799-7FD1DC3711AD}"/>
                        </a:ext>
                      </a:extLst>
                    </p:cNvPr>
                    <p:cNvCxnSpPr>
                      <a:cxnSpLocks/>
                    </p:cNvCxnSpPr>
                    <p:nvPr/>
                  </p:nvCxnSpPr>
                  <p:spPr bwMode="gray">
                    <a:xfrm>
                      <a:off x="6780787" y="2171660"/>
                      <a:ext cx="0" cy="2443203"/>
                    </a:xfrm>
                    <a:prstGeom prst="line">
                      <a:avLst/>
                    </a:prstGeom>
                    <a:noFill/>
                    <a:ln w="12700" cap="sq">
                      <a:solidFill>
                        <a:schemeClr val="tx1"/>
                      </a:solidFill>
                      <a:prstDash val="solid"/>
                      <a:miter lim="800000"/>
                      <a:headEnd/>
                      <a:tailEnd/>
                    </a:ln>
                    <a:effectLst/>
                  </p:spPr>
                </p:cxnSp>
                <p:grpSp>
                  <p:nvGrpSpPr>
                    <p:cNvPr id="1370" name="Group 1369">
                      <a:extLst>
                        <a:ext uri="{FF2B5EF4-FFF2-40B4-BE49-F238E27FC236}">
                          <a16:creationId xmlns:a16="http://schemas.microsoft.com/office/drawing/2014/main" id="{CFB2B7B8-0941-0BF7-F901-B8CBA18A5544}"/>
                        </a:ext>
                      </a:extLst>
                    </p:cNvPr>
                    <p:cNvGrpSpPr/>
                    <p:nvPr/>
                  </p:nvGrpSpPr>
                  <p:grpSpPr>
                    <a:xfrm>
                      <a:off x="6700841" y="2355776"/>
                      <a:ext cx="160946" cy="1390672"/>
                      <a:chOff x="6700841" y="2355776"/>
                      <a:chExt cx="160946" cy="1390672"/>
                    </a:xfrm>
                  </p:grpSpPr>
                  <p:sp>
                    <p:nvSpPr>
                      <p:cNvPr id="851" name="Rectangle 850">
                        <a:extLst>
                          <a:ext uri="{FF2B5EF4-FFF2-40B4-BE49-F238E27FC236}">
                            <a16:creationId xmlns:a16="http://schemas.microsoft.com/office/drawing/2014/main" id="{2C8F949F-0D4C-AA87-48F6-A9E78291B75B}"/>
                          </a:ext>
                        </a:extLst>
                      </p:cNvPr>
                      <p:cNvSpPr/>
                      <p:nvPr/>
                    </p:nvSpPr>
                    <p:spPr bwMode="gray">
                      <a:xfrm>
                        <a:off x="6700841" y="2355776"/>
                        <a:ext cx="160946" cy="1390672"/>
                      </a:xfrm>
                      <a:prstGeom prst="rect">
                        <a:avLst/>
                      </a:prstGeom>
                      <a:solidFill>
                        <a:schemeClr val="bg1"/>
                      </a:solidFill>
                      <a:ln>
                        <a:solidFill>
                          <a:schemeClr val="tx1"/>
                        </a:solidFill>
                      </a:ln>
                    </p:spPr>
                    <p:txBody>
                      <a:bodyPr vert="horz" wrap="square" lIns="91429" tIns="45715" rIns="91429" bIns="45715" numCol="1" rtlCol="0" anchor="ctr" anchorCtr="0" compatLnSpc="1">
                        <a:prstTxWarp prst="textNoShape">
                          <a:avLst/>
                        </a:prstTxWarp>
                        <a:noAutofit/>
                      </a:bodyPr>
                      <a:lstStyle/>
                      <a:p>
                        <a:pPr algn="ctr" fontAlgn="base">
                          <a:lnSpc>
                            <a:spcPct val="90000"/>
                          </a:lnSpc>
                          <a:spcAft>
                            <a:spcPct val="0"/>
                          </a:spcAft>
                          <a:buClr>
                            <a:schemeClr val="accent2"/>
                          </a:buClr>
                          <a:buSzPct val="90000"/>
                        </a:pPr>
                        <a:endParaRPr lang="en-GB" b="1">
                          <a:solidFill>
                            <a:schemeClr val="accent1"/>
                          </a:solidFill>
                          <a:latin typeface="+mj-lt"/>
                        </a:endParaRPr>
                      </a:p>
                    </p:txBody>
                  </p:sp>
                  <p:cxnSp>
                    <p:nvCxnSpPr>
                      <p:cNvPr id="852" name="Straight Connector 851">
                        <a:extLst>
                          <a:ext uri="{FF2B5EF4-FFF2-40B4-BE49-F238E27FC236}">
                            <a16:creationId xmlns:a16="http://schemas.microsoft.com/office/drawing/2014/main" id="{87E70DA7-81DC-BDF5-F580-32C6794B083D}"/>
                          </a:ext>
                        </a:extLst>
                      </p:cNvPr>
                      <p:cNvCxnSpPr>
                        <a:cxnSpLocks/>
                      </p:cNvCxnSpPr>
                      <p:nvPr/>
                    </p:nvCxnSpPr>
                    <p:spPr bwMode="gray">
                      <a:xfrm>
                        <a:off x="6703914" y="2967062"/>
                        <a:ext cx="154800" cy="0"/>
                      </a:xfrm>
                      <a:prstGeom prst="line">
                        <a:avLst/>
                      </a:prstGeom>
                      <a:noFill/>
                      <a:ln w="12700" cap="sq">
                        <a:solidFill>
                          <a:schemeClr val="tx1"/>
                        </a:solidFill>
                        <a:prstDash val="solid"/>
                        <a:miter lim="800000"/>
                        <a:headEnd/>
                        <a:tailEnd/>
                      </a:ln>
                      <a:effectLst/>
                    </p:spPr>
                  </p:cxnSp>
                </p:grpSp>
              </p:grpSp>
              <p:grpSp>
                <p:nvGrpSpPr>
                  <p:cNvPr id="1357" name="Group 1356">
                    <a:extLst>
                      <a:ext uri="{FF2B5EF4-FFF2-40B4-BE49-F238E27FC236}">
                        <a16:creationId xmlns:a16="http://schemas.microsoft.com/office/drawing/2014/main" id="{4535C236-947C-CD35-D14B-F42A7DD14E72}"/>
                      </a:ext>
                    </a:extLst>
                  </p:cNvPr>
                  <p:cNvGrpSpPr/>
                  <p:nvPr/>
                </p:nvGrpSpPr>
                <p:grpSpPr>
                  <a:xfrm>
                    <a:off x="10796847" y="2171660"/>
                    <a:ext cx="160946" cy="2794040"/>
                    <a:chOff x="6700841" y="2114510"/>
                    <a:chExt cx="160946" cy="2794040"/>
                  </a:xfrm>
                </p:grpSpPr>
                <p:cxnSp>
                  <p:nvCxnSpPr>
                    <p:cNvPr id="1365" name="Straight Connector 1364">
                      <a:extLst>
                        <a:ext uri="{FF2B5EF4-FFF2-40B4-BE49-F238E27FC236}">
                          <a16:creationId xmlns:a16="http://schemas.microsoft.com/office/drawing/2014/main" id="{61F6075E-BE11-E018-4626-FD0C9D33A176}"/>
                        </a:ext>
                      </a:extLst>
                    </p:cNvPr>
                    <p:cNvCxnSpPr>
                      <a:cxnSpLocks/>
                    </p:cNvCxnSpPr>
                    <p:nvPr/>
                  </p:nvCxnSpPr>
                  <p:spPr bwMode="gray">
                    <a:xfrm>
                      <a:off x="6780787" y="2114510"/>
                      <a:ext cx="0" cy="2794040"/>
                    </a:xfrm>
                    <a:prstGeom prst="line">
                      <a:avLst/>
                    </a:prstGeom>
                    <a:noFill/>
                    <a:ln w="12700" cap="sq">
                      <a:solidFill>
                        <a:schemeClr val="tx1"/>
                      </a:solidFill>
                      <a:prstDash val="solid"/>
                      <a:miter lim="800000"/>
                      <a:headEnd/>
                      <a:tailEnd/>
                    </a:ln>
                    <a:effectLst/>
                  </p:spPr>
                </p:cxnSp>
                <p:grpSp>
                  <p:nvGrpSpPr>
                    <p:cNvPr id="1366" name="Group 1365">
                      <a:extLst>
                        <a:ext uri="{FF2B5EF4-FFF2-40B4-BE49-F238E27FC236}">
                          <a16:creationId xmlns:a16="http://schemas.microsoft.com/office/drawing/2014/main" id="{380C46D6-B444-41BB-9C99-0595BC876F94}"/>
                        </a:ext>
                      </a:extLst>
                    </p:cNvPr>
                    <p:cNvGrpSpPr/>
                    <p:nvPr/>
                  </p:nvGrpSpPr>
                  <p:grpSpPr>
                    <a:xfrm>
                      <a:off x="6700841" y="2600159"/>
                      <a:ext cx="160946" cy="1106678"/>
                      <a:chOff x="6700841" y="2600159"/>
                      <a:chExt cx="160946" cy="1106678"/>
                    </a:xfrm>
                  </p:grpSpPr>
                  <p:sp>
                    <p:nvSpPr>
                      <p:cNvPr id="1367" name="Rectangle 1366">
                        <a:extLst>
                          <a:ext uri="{FF2B5EF4-FFF2-40B4-BE49-F238E27FC236}">
                            <a16:creationId xmlns:a16="http://schemas.microsoft.com/office/drawing/2014/main" id="{6C8F9124-C743-A140-A1B5-E3FFACD03714}"/>
                          </a:ext>
                        </a:extLst>
                      </p:cNvPr>
                      <p:cNvSpPr/>
                      <p:nvPr/>
                    </p:nvSpPr>
                    <p:spPr bwMode="gray">
                      <a:xfrm>
                        <a:off x="6700841" y="2600159"/>
                        <a:ext cx="160946" cy="1106678"/>
                      </a:xfrm>
                      <a:prstGeom prst="rect">
                        <a:avLst/>
                      </a:prstGeom>
                      <a:solidFill>
                        <a:schemeClr val="bg1"/>
                      </a:solidFill>
                      <a:ln>
                        <a:solidFill>
                          <a:schemeClr val="tx1"/>
                        </a:solidFill>
                      </a:ln>
                    </p:spPr>
                    <p:txBody>
                      <a:bodyPr vert="horz" wrap="square" lIns="91429" tIns="45715" rIns="91429" bIns="45715" numCol="1" rtlCol="0" anchor="ctr" anchorCtr="0" compatLnSpc="1">
                        <a:prstTxWarp prst="textNoShape">
                          <a:avLst/>
                        </a:prstTxWarp>
                        <a:noAutofit/>
                      </a:bodyPr>
                      <a:lstStyle/>
                      <a:p>
                        <a:pPr algn="ctr" fontAlgn="base">
                          <a:lnSpc>
                            <a:spcPct val="90000"/>
                          </a:lnSpc>
                          <a:spcAft>
                            <a:spcPct val="0"/>
                          </a:spcAft>
                          <a:buClr>
                            <a:schemeClr val="accent2"/>
                          </a:buClr>
                          <a:buSzPct val="90000"/>
                        </a:pPr>
                        <a:endParaRPr lang="en-GB" b="1">
                          <a:solidFill>
                            <a:schemeClr val="accent1"/>
                          </a:solidFill>
                          <a:latin typeface="+mj-lt"/>
                        </a:endParaRPr>
                      </a:p>
                    </p:txBody>
                  </p:sp>
                  <p:cxnSp>
                    <p:nvCxnSpPr>
                      <p:cNvPr id="1368" name="Straight Connector 1367">
                        <a:extLst>
                          <a:ext uri="{FF2B5EF4-FFF2-40B4-BE49-F238E27FC236}">
                            <a16:creationId xmlns:a16="http://schemas.microsoft.com/office/drawing/2014/main" id="{319140E0-17C8-AF3D-F96D-52B776BE3B4B}"/>
                          </a:ext>
                        </a:extLst>
                      </p:cNvPr>
                      <p:cNvCxnSpPr>
                        <a:cxnSpLocks/>
                      </p:cNvCxnSpPr>
                      <p:nvPr/>
                    </p:nvCxnSpPr>
                    <p:spPr bwMode="gray">
                      <a:xfrm>
                        <a:off x="6703914" y="2984525"/>
                        <a:ext cx="154800" cy="0"/>
                      </a:xfrm>
                      <a:prstGeom prst="line">
                        <a:avLst/>
                      </a:prstGeom>
                      <a:noFill/>
                      <a:ln w="12700" cap="sq">
                        <a:solidFill>
                          <a:schemeClr val="tx1"/>
                        </a:solidFill>
                        <a:prstDash val="solid"/>
                        <a:miter lim="800000"/>
                        <a:headEnd/>
                        <a:tailEnd/>
                      </a:ln>
                      <a:effectLst/>
                    </p:spPr>
                  </p:cxnSp>
                </p:grpSp>
              </p:grpSp>
              <p:grpSp>
                <p:nvGrpSpPr>
                  <p:cNvPr id="1358" name="Group 1357">
                    <a:extLst>
                      <a:ext uri="{FF2B5EF4-FFF2-40B4-BE49-F238E27FC236}">
                        <a16:creationId xmlns:a16="http://schemas.microsoft.com/office/drawing/2014/main" id="{32C621EF-3DFB-1828-D2A9-218F2B3955F7}"/>
                      </a:ext>
                    </a:extLst>
                  </p:cNvPr>
                  <p:cNvGrpSpPr/>
                  <p:nvPr/>
                </p:nvGrpSpPr>
                <p:grpSpPr>
                  <a:xfrm>
                    <a:off x="11346444" y="2233613"/>
                    <a:ext cx="160946" cy="2501900"/>
                    <a:chOff x="6700841" y="1879881"/>
                    <a:chExt cx="160946" cy="2501900"/>
                  </a:xfrm>
                </p:grpSpPr>
                <p:cxnSp>
                  <p:nvCxnSpPr>
                    <p:cNvPr id="1361" name="Straight Connector 1360">
                      <a:extLst>
                        <a:ext uri="{FF2B5EF4-FFF2-40B4-BE49-F238E27FC236}">
                          <a16:creationId xmlns:a16="http://schemas.microsoft.com/office/drawing/2014/main" id="{5A298982-BB16-9AA1-C83D-7F9E041F3903}"/>
                        </a:ext>
                      </a:extLst>
                    </p:cNvPr>
                    <p:cNvCxnSpPr>
                      <a:cxnSpLocks/>
                    </p:cNvCxnSpPr>
                    <p:nvPr/>
                  </p:nvCxnSpPr>
                  <p:spPr bwMode="gray">
                    <a:xfrm>
                      <a:off x="6780787" y="1879881"/>
                      <a:ext cx="0" cy="2501900"/>
                    </a:xfrm>
                    <a:prstGeom prst="line">
                      <a:avLst/>
                    </a:prstGeom>
                    <a:noFill/>
                    <a:ln w="12700" cap="sq">
                      <a:solidFill>
                        <a:schemeClr val="tx1"/>
                      </a:solidFill>
                      <a:prstDash val="solid"/>
                      <a:miter lim="800000"/>
                      <a:headEnd/>
                      <a:tailEnd/>
                    </a:ln>
                    <a:effectLst/>
                  </p:spPr>
                </p:cxnSp>
                <p:grpSp>
                  <p:nvGrpSpPr>
                    <p:cNvPr id="1362" name="Group 1361">
                      <a:extLst>
                        <a:ext uri="{FF2B5EF4-FFF2-40B4-BE49-F238E27FC236}">
                          <a16:creationId xmlns:a16="http://schemas.microsoft.com/office/drawing/2014/main" id="{A0A8B2B9-99EC-0D05-9FAB-3695AD523617}"/>
                        </a:ext>
                      </a:extLst>
                    </p:cNvPr>
                    <p:cNvGrpSpPr/>
                    <p:nvPr/>
                  </p:nvGrpSpPr>
                  <p:grpSpPr>
                    <a:xfrm>
                      <a:off x="6700841" y="2757768"/>
                      <a:ext cx="160946" cy="735015"/>
                      <a:chOff x="6700841" y="2757768"/>
                      <a:chExt cx="160946" cy="735015"/>
                    </a:xfrm>
                  </p:grpSpPr>
                  <p:sp>
                    <p:nvSpPr>
                      <p:cNvPr id="1363" name="Rectangle 1362">
                        <a:extLst>
                          <a:ext uri="{FF2B5EF4-FFF2-40B4-BE49-F238E27FC236}">
                            <a16:creationId xmlns:a16="http://schemas.microsoft.com/office/drawing/2014/main" id="{6C606258-6E7A-969F-3ECB-4A73F96877AE}"/>
                          </a:ext>
                        </a:extLst>
                      </p:cNvPr>
                      <p:cNvSpPr/>
                      <p:nvPr/>
                    </p:nvSpPr>
                    <p:spPr bwMode="gray">
                      <a:xfrm>
                        <a:off x="6700841" y="2757768"/>
                        <a:ext cx="160946" cy="735015"/>
                      </a:xfrm>
                      <a:prstGeom prst="rect">
                        <a:avLst/>
                      </a:prstGeom>
                      <a:solidFill>
                        <a:schemeClr val="bg1"/>
                      </a:solidFill>
                      <a:ln>
                        <a:solidFill>
                          <a:schemeClr val="tx1"/>
                        </a:solidFill>
                      </a:ln>
                    </p:spPr>
                    <p:txBody>
                      <a:bodyPr vert="horz" wrap="square" lIns="91429" tIns="45715" rIns="91429" bIns="45715" numCol="1" rtlCol="0" anchor="ctr" anchorCtr="0" compatLnSpc="1">
                        <a:prstTxWarp prst="textNoShape">
                          <a:avLst/>
                        </a:prstTxWarp>
                        <a:noAutofit/>
                      </a:bodyPr>
                      <a:lstStyle/>
                      <a:p>
                        <a:pPr algn="ctr" fontAlgn="base">
                          <a:lnSpc>
                            <a:spcPct val="90000"/>
                          </a:lnSpc>
                          <a:spcAft>
                            <a:spcPct val="0"/>
                          </a:spcAft>
                          <a:buClr>
                            <a:schemeClr val="accent2"/>
                          </a:buClr>
                          <a:buSzPct val="90000"/>
                        </a:pPr>
                        <a:endParaRPr lang="en-GB" b="1">
                          <a:solidFill>
                            <a:schemeClr val="accent1"/>
                          </a:solidFill>
                          <a:latin typeface="+mj-lt"/>
                        </a:endParaRPr>
                      </a:p>
                    </p:txBody>
                  </p:sp>
                  <p:cxnSp>
                    <p:nvCxnSpPr>
                      <p:cNvPr id="1364" name="Straight Connector 1363">
                        <a:extLst>
                          <a:ext uri="{FF2B5EF4-FFF2-40B4-BE49-F238E27FC236}">
                            <a16:creationId xmlns:a16="http://schemas.microsoft.com/office/drawing/2014/main" id="{CD1E7EC0-F6FA-1E20-34EF-938C8E984012}"/>
                          </a:ext>
                        </a:extLst>
                      </p:cNvPr>
                      <p:cNvCxnSpPr>
                        <a:cxnSpLocks/>
                      </p:cNvCxnSpPr>
                      <p:nvPr/>
                    </p:nvCxnSpPr>
                    <p:spPr bwMode="gray">
                      <a:xfrm>
                        <a:off x="6703914" y="3165500"/>
                        <a:ext cx="154800" cy="0"/>
                      </a:xfrm>
                      <a:prstGeom prst="line">
                        <a:avLst/>
                      </a:prstGeom>
                      <a:noFill/>
                      <a:ln w="12700" cap="sq">
                        <a:solidFill>
                          <a:schemeClr val="tx1"/>
                        </a:solidFill>
                        <a:prstDash val="solid"/>
                        <a:miter lim="800000"/>
                        <a:headEnd/>
                        <a:tailEnd/>
                      </a:ln>
                      <a:effectLst/>
                    </p:spPr>
                  </p:cxnSp>
                </p:grpSp>
              </p:grpSp>
              <p:cxnSp>
                <p:nvCxnSpPr>
                  <p:cNvPr id="1359" name="Straight Connector 1358">
                    <a:extLst>
                      <a:ext uri="{FF2B5EF4-FFF2-40B4-BE49-F238E27FC236}">
                        <a16:creationId xmlns:a16="http://schemas.microsoft.com/office/drawing/2014/main" id="{CABEED09-DBB6-F12B-CE2D-D5C1E7772A83}"/>
                      </a:ext>
                    </a:extLst>
                  </p:cNvPr>
                  <p:cNvCxnSpPr>
                    <a:cxnSpLocks/>
                  </p:cNvCxnSpPr>
                  <p:nvPr/>
                </p:nvCxnSpPr>
                <p:spPr bwMode="gray">
                  <a:xfrm>
                    <a:off x="8899269" y="2165127"/>
                    <a:ext cx="0" cy="2927521"/>
                  </a:xfrm>
                  <a:prstGeom prst="line">
                    <a:avLst/>
                  </a:prstGeom>
                  <a:noFill/>
                  <a:ln w="12700" cap="sq">
                    <a:solidFill>
                      <a:schemeClr val="tx1"/>
                    </a:solidFill>
                    <a:prstDash val="solid"/>
                    <a:miter lim="800000"/>
                    <a:headEnd/>
                    <a:tailEnd/>
                  </a:ln>
                  <a:effectLst/>
                </p:spPr>
              </p:cxnSp>
              <p:cxnSp>
                <p:nvCxnSpPr>
                  <p:cNvPr id="1360" name="Straight Connector 1359">
                    <a:extLst>
                      <a:ext uri="{FF2B5EF4-FFF2-40B4-BE49-F238E27FC236}">
                        <a16:creationId xmlns:a16="http://schemas.microsoft.com/office/drawing/2014/main" id="{5C8D1B34-C601-6C18-7E10-E4D907FCC5D9}"/>
                      </a:ext>
                    </a:extLst>
                  </p:cNvPr>
                  <p:cNvCxnSpPr>
                    <a:cxnSpLocks/>
                  </p:cNvCxnSpPr>
                  <p:nvPr/>
                </p:nvCxnSpPr>
                <p:spPr bwMode="gray">
                  <a:xfrm>
                    <a:off x="11744055" y="2165127"/>
                    <a:ext cx="0" cy="2927521"/>
                  </a:xfrm>
                  <a:prstGeom prst="line">
                    <a:avLst/>
                  </a:prstGeom>
                  <a:noFill/>
                  <a:ln w="12700" cap="sq">
                    <a:solidFill>
                      <a:schemeClr val="tx1"/>
                    </a:solidFill>
                    <a:prstDash val="solid"/>
                    <a:miter lim="800000"/>
                    <a:headEnd/>
                    <a:tailEnd/>
                  </a:ln>
                  <a:effectLst/>
                </p:spPr>
              </p:cxnSp>
            </p:grpSp>
          </p:grpSp>
        </p:grpSp>
        <p:sp>
          <p:nvSpPr>
            <p:cNvPr id="1345" name="TextBox 1344">
              <a:extLst>
                <a:ext uri="{FF2B5EF4-FFF2-40B4-BE49-F238E27FC236}">
                  <a16:creationId xmlns:a16="http://schemas.microsoft.com/office/drawing/2014/main" id="{4F56F853-0D1B-2A0D-AF7C-6DD1719DB8C4}"/>
                </a:ext>
              </a:extLst>
            </p:cNvPr>
            <p:cNvSpPr txBox="1"/>
            <p:nvPr/>
          </p:nvSpPr>
          <p:spPr bwMode="gray">
            <a:xfrm>
              <a:off x="6541162" y="1822869"/>
              <a:ext cx="1876858" cy="311576"/>
            </a:xfrm>
            <a:prstGeom prst="rect">
              <a:avLst/>
            </a:prstGeom>
          </p:spPr>
          <p:txBody>
            <a:bodyPr wrap="square" lIns="0" tIns="0" rIns="0" bIns="0" rtlCol="0" anchor="ctr" anchorCtr="0">
              <a:noAutofit/>
            </a:bodyPr>
            <a:lstStyle/>
            <a:p>
              <a:pPr algn="ctr"/>
              <a:r>
                <a:rPr lang="en-US" sz="1050" b="1"/>
                <a:t>Tregs </a:t>
              </a:r>
            </a:p>
            <a:p>
              <a:pPr algn="ctr"/>
              <a:r>
                <a:rPr lang="en-US" sz="1050" b="1"/>
                <a:t>(CD4</a:t>
              </a:r>
              <a:r>
                <a:rPr lang="en-US" sz="1050" b="1" baseline="30000"/>
                <a:t>+ </a:t>
              </a:r>
              <a:r>
                <a:rPr lang="en-US" sz="1050" b="1"/>
                <a:t>CD25</a:t>
              </a:r>
              <a:r>
                <a:rPr lang="en-US" sz="1050" b="1" baseline="30000"/>
                <a:t>+ </a:t>
              </a:r>
              <a:r>
                <a:rPr lang="en-US" sz="1050" b="1"/>
                <a:t>CD127</a:t>
              </a:r>
              <a:r>
                <a:rPr lang="en-US" sz="1050" b="1" baseline="30000"/>
                <a:t>low/-</a:t>
              </a:r>
              <a:r>
                <a:rPr lang="en-US" sz="1050" b="1"/>
                <a:t>)</a:t>
              </a:r>
              <a:endParaRPr lang="en-GB" sz="1050" b="1"/>
            </a:p>
          </p:txBody>
        </p:sp>
        <p:sp>
          <p:nvSpPr>
            <p:cNvPr id="1346" name="TextBox 1345">
              <a:extLst>
                <a:ext uri="{FF2B5EF4-FFF2-40B4-BE49-F238E27FC236}">
                  <a16:creationId xmlns:a16="http://schemas.microsoft.com/office/drawing/2014/main" id="{A9E230F0-75A3-112A-E6A4-F05C61D34454}"/>
                </a:ext>
              </a:extLst>
            </p:cNvPr>
            <p:cNvSpPr txBox="1"/>
            <p:nvPr/>
          </p:nvSpPr>
          <p:spPr bwMode="gray">
            <a:xfrm>
              <a:off x="9392857" y="1822869"/>
              <a:ext cx="1876858" cy="311576"/>
            </a:xfrm>
            <a:prstGeom prst="rect">
              <a:avLst/>
            </a:prstGeom>
          </p:spPr>
          <p:txBody>
            <a:bodyPr wrap="square" lIns="0" tIns="0" rIns="0" bIns="0" rtlCol="0" anchor="ctr" anchorCtr="0">
              <a:noAutofit/>
            </a:bodyPr>
            <a:lstStyle/>
            <a:p>
              <a:pPr algn="ctr"/>
              <a:r>
                <a:rPr lang="en-US" sz="1050" b="1"/>
                <a:t>Proliferating CD8 T cells </a:t>
              </a:r>
            </a:p>
            <a:p>
              <a:pPr algn="ctr"/>
              <a:r>
                <a:rPr lang="en-US" sz="1050" b="1"/>
                <a:t>(CD3</a:t>
              </a:r>
              <a:r>
                <a:rPr lang="en-US" sz="1050" b="1" baseline="30000"/>
                <a:t>+ </a:t>
              </a:r>
              <a:r>
                <a:rPr lang="en-US" sz="1050" b="1"/>
                <a:t>CD8</a:t>
              </a:r>
              <a:r>
                <a:rPr lang="en-US" sz="1050" b="1" baseline="30000"/>
                <a:t>+ </a:t>
              </a:r>
              <a:r>
                <a:rPr lang="en-US" sz="1050" b="1"/>
                <a:t>Ki67</a:t>
              </a:r>
              <a:r>
                <a:rPr lang="en-US" sz="1050" b="1" baseline="30000"/>
                <a:t>+</a:t>
              </a:r>
              <a:r>
                <a:rPr lang="en-US" sz="1050" b="1"/>
                <a:t>)</a:t>
              </a:r>
              <a:endParaRPr lang="en-GB" sz="1050" b="1"/>
            </a:p>
          </p:txBody>
        </p:sp>
      </p:grpSp>
    </p:spTree>
    <p:extLst>
      <p:ext uri="{BB962C8B-B14F-4D97-AF65-F5344CB8AC3E}">
        <p14:creationId xmlns:p14="http://schemas.microsoft.com/office/powerpoint/2010/main" val="30875227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BBE79B9F-3BF8-BDD1-16FC-A45405CFDB37}"/>
              </a:ext>
            </a:extLst>
          </p:cNvPr>
          <p:cNvSpPr>
            <a:spLocks noGrp="1"/>
          </p:cNvSpPr>
          <p:nvPr>
            <p:ph type="title"/>
          </p:nvPr>
        </p:nvSpPr>
        <p:spPr>
          <a:xfrm>
            <a:off x="613953" y="286743"/>
            <a:ext cx="10972800" cy="822960"/>
          </a:xfrm>
        </p:spPr>
        <p:txBody>
          <a:bodyPr/>
          <a:lstStyle/>
          <a:p>
            <a:r>
              <a:rPr lang="en-US" dirty="0"/>
              <a:t>Conclusions</a:t>
            </a:r>
          </a:p>
        </p:txBody>
      </p:sp>
      <p:sp>
        <p:nvSpPr>
          <p:cNvPr id="18" name="Content Placeholder 1">
            <a:extLst>
              <a:ext uri="{FF2B5EF4-FFF2-40B4-BE49-F238E27FC236}">
                <a16:creationId xmlns:a16="http://schemas.microsoft.com/office/drawing/2014/main" id="{F1D974D4-B57B-2FAC-BBD2-53D144D7507A}"/>
              </a:ext>
            </a:extLst>
          </p:cNvPr>
          <p:cNvSpPr>
            <a:spLocks noGrp="1"/>
          </p:cNvSpPr>
          <p:nvPr>
            <p:ph sz="quarter" idx="13"/>
          </p:nvPr>
        </p:nvSpPr>
        <p:spPr>
          <a:xfrm>
            <a:off x="613952" y="1495694"/>
            <a:ext cx="10972800" cy="4251959"/>
          </a:xfrm>
        </p:spPr>
        <p:txBody>
          <a:bodyPr vert="horz" lIns="45720" tIns="45720" rIns="45720" bIns="45720" rtlCol="0" anchor="t">
            <a:normAutofit/>
          </a:bodyPr>
          <a:lstStyle/>
          <a:p>
            <a:r>
              <a:rPr lang="en-US" sz="2000" dirty="0"/>
              <a:t>In this phase 2 study, BV + pembro demonstrated promising clinical efficacy with a safety profile consistent with that of each individual agent in patients with treatment-naive metastatic HNSCC with PD-L1 CPS ≥1</a:t>
            </a:r>
          </a:p>
          <a:p>
            <a:pPr lvl="1"/>
            <a:r>
              <a:rPr lang="en-US" sz="2000" dirty="0"/>
              <a:t>Responses were observed across PD-L1 expression levels </a:t>
            </a:r>
          </a:p>
          <a:p>
            <a:r>
              <a:rPr lang="en-US" sz="2000" dirty="0"/>
              <a:t>Biomarker analyses support the hypothetical immunomodulatory mechanism of action of </a:t>
            </a:r>
            <a:br>
              <a:rPr lang="en-US" sz="2000" dirty="0"/>
            </a:br>
            <a:r>
              <a:rPr lang="en-US" sz="2000" dirty="0"/>
              <a:t>BV + pembro </a:t>
            </a:r>
          </a:p>
          <a:p>
            <a:r>
              <a:rPr lang="en-US" sz="2000" dirty="0"/>
              <a:t>Immune-related adverse events observed were consistent with the safety profile of </a:t>
            </a:r>
            <a:br>
              <a:rPr lang="en-US" sz="2000" dirty="0"/>
            </a:br>
            <a:r>
              <a:rPr lang="en-US" sz="2000" dirty="0"/>
              <a:t>pembro monotherapy</a:t>
            </a:r>
          </a:p>
          <a:p>
            <a:r>
              <a:rPr lang="en-US" sz="2000" dirty="0"/>
              <a:t>These data, together with previously published results with other vedotin combinations,</a:t>
            </a:r>
            <a:r>
              <a:rPr lang="en-US" sz="2000" baseline="30000" dirty="0"/>
              <a:t>1-3</a:t>
            </a:r>
            <a:r>
              <a:rPr lang="en-US" sz="2000" dirty="0"/>
              <a:t> show that combining MMAE-vedotin antibody-drug conjugates and checkpoint inhibitors is an effective therapy for patients in solid tumors, including HNSCC</a:t>
            </a:r>
          </a:p>
        </p:txBody>
      </p:sp>
      <p:sp>
        <p:nvSpPr>
          <p:cNvPr id="2" name="Text Placeholder 6">
            <a:extLst>
              <a:ext uri="{FF2B5EF4-FFF2-40B4-BE49-F238E27FC236}">
                <a16:creationId xmlns:a16="http://schemas.microsoft.com/office/drawing/2014/main" id="{7CEFDA79-C18C-B057-E77E-5A42C4BE9C53}"/>
              </a:ext>
            </a:extLst>
          </p:cNvPr>
          <p:cNvSpPr txBox="1">
            <a:spLocks/>
          </p:cNvSpPr>
          <p:nvPr/>
        </p:nvSpPr>
        <p:spPr>
          <a:xfrm>
            <a:off x="548007" y="5806440"/>
            <a:ext cx="11287678" cy="347472"/>
          </a:xfrm>
          <a:prstGeom prst="rect">
            <a:avLst/>
          </a:prstGeom>
        </p:spPr>
        <p:txBody>
          <a:bodyPr anchor="b"/>
          <a:lstStyle>
            <a:lvl1pPr marL="342900" indent="-342900" algn="l" defTabSz="914400" rtl="0" eaLnBrk="1" latinLnBrk="0" hangingPunct="1">
              <a:lnSpc>
                <a:spcPct val="100000"/>
              </a:lnSpc>
              <a:spcBef>
                <a:spcPts val="1000"/>
              </a:spcBef>
              <a:buClr>
                <a:srgbClr val="008764"/>
              </a:buClr>
              <a:buFont typeface="Arial" panose="020B0604020202020204" pitchFamily="34" charset="0"/>
              <a:buChar char="•"/>
              <a:defRPr lang="en-US" sz="2400" kern="1200" dirty="0">
                <a:solidFill>
                  <a:srgbClr val="002557"/>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0000"/>
              </a:lnSpc>
              <a:spcBef>
                <a:spcPts val="500"/>
              </a:spcBef>
              <a:buClr>
                <a:srgbClr val="008764"/>
              </a:buClr>
              <a:buFont typeface="Wingdings" panose="05000000000000000000" pitchFamily="2" charset="2"/>
              <a:buChar char="§"/>
              <a:defRPr lang="en-US" sz="2400" kern="1200" dirty="0">
                <a:solidFill>
                  <a:srgbClr val="002557"/>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0000"/>
              </a:lnSpc>
              <a:spcBef>
                <a:spcPts val="500"/>
              </a:spcBef>
              <a:buClr>
                <a:srgbClr val="008764"/>
              </a:buClr>
              <a:buFont typeface="Courier New" panose="02070309020205020404" pitchFamily="49" charset="0"/>
              <a:buChar char="o"/>
              <a:defRPr lang="en-US" sz="1800" kern="1200" dirty="0">
                <a:solidFill>
                  <a:srgbClr val="002557"/>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0000"/>
              </a:lnSpc>
              <a:spcBef>
                <a:spcPts val="500"/>
              </a:spcBef>
              <a:buClr>
                <a:srgbClr val="008764"/>
              </a:buClr>
              <a:buFont typeface="Arial" panose="020B0604020202020204" pitchFamily="34" charset="0"/>
              <a:buChar char="•"/>
              <a:defRPr lang="en-US" sz="1800" kern="1200" dirty="0">
                <a:solidFill>
                  <a:srgbClr val="002557"/>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0000"/>
              </a:lnSpc>
              <a:spcBef>
                <a:spcPts val="500"/>
              </a:spcBef>
              <a:buClr>
                <a:srgbClr val="008764"/>
              </a:buClr>
              <a:buFont typeface="Arial" panose="020B0604020202020204" pitchFamily="34" charset="0"/>
              <a:buChar char="•"/>
              <a:defRPr lang="en-US" sz="1800" kern="1200" dirty="0">
                <a:solidFill>
                  <a:srgbClr val="002557"/>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buNone/>
              <a:tabLst>
                <a:tab pos="173038" algn="r"/>
              </a:tabLst>
            </a:pPr>
            <a:endParaRPr lang="en-US" sz="800" dirty="0"/>
          </a:p>
          <a:p>
            <a:pPr marL="0" indent="0">
              <a:spcBef>
                <a:spcPts val="0"/>
              </a:spcBef>
              <a:buNone/>
              <a:tabLst>
                <a:tab pos="173038" algn="r"/>
              </a:tabLst>
            </a:pPr>
            <a:r>
              <a:rPr lang="en-US" sz="800" dirty="0"/>
              <a:t>BV, brentuximab vedotin; CPS, combined positive score; HNSCC, head and neck squamous cell carcinoma; MMAE, monomethyl auristatin E; PD-L1, programmed death ligand 1; pembro, pembrolizumab. </a:t>
            </a:r>
            <a:br>
              <a:rPr lang="en-US" sz="800" dirty="0"/>
            </a:br>
            <a:r>
              <a:rPr lang="en-US" sz="800" dirty="0"/>
              <a:t>1. Lee SM, et al. </a:t>
            </a:r>
            <a:r>
              <a:rPr lang="en-US" sz="800" i="1" dirty="0"/>
              <a:t>Clin Cancer Res. </a:t>
            </a:r>
            <a:r>
              <a:rPr lang="en-US" sz="800" dirty="0"/>
              <a:t>2025;31(5):848-859. 2. Vergote I, et al. </a:t>
            </a:r>
            <a:r>
              <a:rPr lang="en-US" sz="800" i="1" dirty="0"/>
              <a:t>J Clin Oncol. </a:t>
            </a:r>
            <a:r>
              <a:rPr lang="en-US" sz="800" dirty="0"/>
              <a:t>2024;41(36):5536-5549. 3. Powles T, et al. </a:t>
            </a:r>
            <a:r>
              <a:rPr lang="en-US" sz="800" i="1" dirty="0"/>
              <a:t>N Engl J Med. </a:t>
            </a:r>
            <a:r>
              <a:rPr lang="en-US" sz="800" dirty="0"/>
              <a:t>2023;390(10):875-888.  </a:t>
            </a:r>
          </a:p>
        </p:txBody>
      </p:sp>
      <p:sp>
        <p:nvSpPr>
          <p:cNvPr id="3" name="Text Placeholder 4">
            <a:extLst>
              <a:ext uri="{FF2B5EF4-FFF2-40B4-BE49-F238E27FC236}">
                <a16:creationId xmlns:a16="http://schemas.microsoft.com/office/drawing/2014/main" id="{67145C1D-5486-0731-A55F-449E9CCD5730}"/>
              </a:ext>
            </a:extLst>
          </p:cNvPr>
          <p:cNvSpPr>
            <a:spLocks noGrp="1"/>
          </p:cNvSpPr>
          <p:nvPr>
            <p:ph type="body" sz="quarter" idx="15"/>
          </p:nvPr>
        </p:nvSpPr>
        <p:spPr>
          <a:xfrm>
            <a:off x="3324404" y="6271847"/>
            <a:ext cx="5852160" cy="281354"/>
          </a:xfrm>
        </p:spPr>
        <p:txBody>
          <a:bodyPr/>
          <a:lstStyle/>
          <a:p>
            <a:r>
              <a:rPr lang="en-US" dirty="0"/>
              <a:t>Dr. Cristina Rodriguez, MD, </a:t>
            </a:r>
            <a:r>
              <a:rPr lang="en-US" dirty="0">
                <a:hlinkClick r:id="rId3"/>
              </a:rPr>
              <a:t>rodrigcr@uw.edu</a:t>
            </a:r>
            <a:endParaRPr lang="en-US" dirty="0"/>
          </a:p>
        </p:txBody>
      </p:sp>
    </p:spTree>
    <p:extLst>
      <p:ext uri="{BB962C8B-B14F-4D97-AF65-F5344CB8AC3E}">
        <p14:creationId xmlns:p14="http://schemas.microsoft.com/office/powerpoint/2010/main" val="5018167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1689722F-B1DE-7A4B-2C66-0411B2DA4B7D}"/>
              </a:ext>
            </a:extLst>
          </p:cNvPr>
          <p:cNvSpPr>
            <a:spLocks noGrp="1"/>
          </p:cNvSpPr>
          <p:nvPr>
            <p:ph type="sldNum" sz="quarter" idx="12"/>
          </p:nvPr>
        </p:nvSpPr>
        <p:spPr/>
        <p:txBody>
          <a:bodyPr/>
          <a:lstStyle/>
          <a:p>
            <a:fld id="{BE33F7A0-71F0-446B-9DE8-6D75BE64EE0F}" type="slidenum">
              <a:rPr lang="en-US" smtClean="0"/>
              <a:pPr/>
              <a:t>14</a:t>
            </a:fld>
            <a:endParaRPr lang="en-US"/>
          </a:p>
        </p:txBody>
      </p:sp>
      <p:sp>
        <p:nvSpPr>
          <p:cNvPr id="5" name="Text Placeholder 4">
            <a:extLst>
              <a:ext uri="{FF2B5EF4-FFF2-40B4-BE49-F238E27FC236}">
                <a16:creationId xmlns:a16="http://schemas.microsoft.com/office/drawing/2014/main" id="{78CF629A-5E28-6350-3E4C-FC2345EF8E57}"/>
              </a:ext>
            </a:extLst>
          </p:cNvPr>
          <p:cNvSpPr>
            <a:spLocks noGrp="1"/>
          </p:cNvSpPr>
          <p:nvPr>
            <p:ph type="body" sz="quarter" idx="15"/>
          </p:nvPr>
        </p:nvSpPr>
        <p:spPr/>
        <p:txBody>
          <a:bodyPr/>
          <a:lstStyle/>
          <a:p>
            <a:r>
              <a:rPr lang="en-US" dirty="0"/>
              <a:t>Dr. Cristina Rodriguez, MD, </a:t>
            </a:r>
            <a:r>
              <a:rPr lang="en-US" dirty="0">
                <a:hlinkClick r:id="rId2"/>
              </a:rPr>
              <a:t>rodrigcr@uw.edu</a:t>
            </a:r>
            <a:endParaRPr lang="en-US" dirty="0"/>
          </a:p>
        </p:txBody>
      </p:sp>
      <p:sp>
        <p:nvSpPr>
          <p:cNvPr id="8" name="Content Placeholder 17">
            <a:extLst>
              <a:ext uri="{FF2B5EF4-FFF2-40B4-BE49-F238E27FC236}">
                <a16:creationId xmlns:a16="http://schemas.microsoft.com/office/drawing/2014/main" id="{CB148F18-198C-A7C0-8A0D-F68334497CE8}"/>
              </a:ext>
            </a:extLst>
          </p:cNvPr>
          <p:cNvSpPr txBox="1">
            <a:spLocks/>
          </p:cNvSpPr>
          <p:nvPr/>
        </p:nvSpPr>
        <p:spPr>
          <a:xfrm>
            <a:off x="1981200" y="792029"/>
            <a:ext cx="9762753" cy="3586788"/>
          </a:xfrm>
          <a:prstGeom prst="rect">
            <a:avLst/>
          </a:prstGeom>
        </p:spPr>
        <p:txBody>
          <a:bodyPr/>
          <a:lstStyle>
            <a:lvl1pPr marL="342900" indent="-342900" algn="l" defTabSz="914400" rtl="0" eaLnBrk="1" latinLnBrk="0" hangingPunct="1">
              <a:lnSpc>
                <a:spcPct val="100000"/>
              </a:lnSpc>
              <a:spcBef>
                <a:spcPts val="1000"/>
              </a:spcBef>
              <a:buClr>
                <a:srgbClr val="008764"/>
              </a:buClr>
              <a:buFont typeface="Arial" panose="020B0604020202020204" pitchFamily="34" charset="0"/>
              <a:buChar char="•"/>
              <a:defRPr lang="en-US" sz="2400" kern="1200" dirty="0">
                <a:solidFill>
                  <a:srgbClr val="002557"/>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0000"/>
              </a:lnSpc>
              <a:spcBef>
                <a:spcPts val="500"/>
              </a:spcBef>
              <a:buClr>
                <a:srgbClr val="008764"/>
              </a:buClr>
              <a:buFont typeface="Wingdings" panose="05000000000000000000" pitchFamily="2" charset="2"/>
              <a:buChar char="§"/>
              <a:defRPr lang="en-US" sz="2400" kern="1200" dirty="0">
                <a:solidFill>
                  <a:srgbClr val="002557"/>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0000"/>
              </a:lnSpc>
              <a:spcBef>
                <a:spcPts val="500"/>
              </a:spcBef>
              <a:buClr>
                <a:srgbClr val="008764"/>
              </a:buClr>
              <a:buFont typeface="Courier New" panose="02070309020205020404" pitchFamily="49" charset="0"/>
              <a:buChar char="o"/>
              <a:defRPr lang="en-US" sz="1800" kern="1200" dirty="0">
                <a:solidFill>
                  <a:srgbClr val="002557"/>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0000"/>
              </a:lnSpc>
              <a:spcBef>
                <a:spcPts val="500"/>
              </a:spcBef>
              <a:buClr>
                <a:srgbClr val="008764"/>
              </a:buClr>
              <a:buFont typeface="Arial" panose="020B0604020202020204" pitchFamily="34" charset="0"/>
              <a:buChar char="•"/>
              <a:defRPr lang="en-US" sz="1800" kern="1200" dirty="0">
                <a:solidFill>
                  <a:srgbClr val="002557"/>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0000"/>
              </a:lnSpc>
              <a:spcBef>
                <a:spcPts val="500"/>
              </a:spcBef>
              <a:buClr>
                <a:srgbClr val="008764"/>
              </a:buClr>
              <a:buFont typeface="Arial" panose="020B0604020202020204" pitchFamily="34" charset="0"/>
              <a:buChar char="•"/>
              <a:defRPr lang="en-US" sz="1800" kern="1200" dirty="0">
                <a:solidFill>
                  <a:srgbClr val="002557"/>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600"/>
              </a:spcBef>
              <a:buFont typeface="Arial" panose="020B0604020202020204" pitchFamily="34" charset="0"/>
              <a:buNone/>
            </a:pPr>
            <a:r>
              <a:rPr lang="en-US" sz="2000" b="1" dirty="0"/>
              <a:t>Electronic Presentation</a:t>
            </a:r>
          </a:p>
          <a:p>
            <a:pPr marL="0" indent="0">
              <a:spcBef>
                <a:spcPts val="600"/>
              </a:spcBef>
              <a:buFont typeface="Arial" panose="020B0604020202020204" pitchFamily="34" charset="0"/>
              <a:buNone/>
            </a:pPr>
            <a:r>
              <a:rPr lang="en-US" sz="1800" dirty="0"/>
              <a:t>Copies of this presentation obtained through Quick Response (QR) Code are for personal use only and may not be reproduced without permission from ASCO</a:t>
            </a:r>
            <a:r>
              <a:rPr lang="en-US" sz="1800" baseline="30000" dirty="0"/>
              <a:t>®</a:t>
            </a:r>
            <a:r>
              <a:rPr lang="en-US" sz="1800" dirty="0"/>
              <a:t> or the author of this presentation. If you don’t have a smartphone, access the presentation via the internet at: </a:t>
            </a:r>
            <a:r>
              <a:rPr lang="en-US" sz="1800" u="sng" dirty="0">
                <a:solidFill>
                  <a:srgbClr val="467886"/>
                </a:solidFill>
                <a:ea typeface="Aptos" panose="020B0004020202020204" pitchFamily="34" charset="0"/>
                <a:cs typeface="Times New Roman" panose="02020603050405020304" pitchFamily="18" charset="0"/>
                <a:hlinkClick r:id="rId3"/>
              </a:rPr>
              <a:t>https://scientificpubs.congressposter.com/p/8a6rmt76xagztbn8</a:t>
            </a:r>
            <a:br>
              <a:rPr lang="en-US" sz="2000" b="1" dirty="0"/>
            </a:br>
            <a:br>
              <a:rPr lang="en-US" sz="2000" b="1" dirty="0"/>
            </a:br>
            <a:endParaRPr lang="en-US" sz="2000" b="1" dirty="0"/>
          </a:p>
          <a:p>
            <a:pPr marL="0" indent="0">
              <a:spcBef>
                <a:spcPts val="600"/>
              </a:spcBef>
              <a:buFont typeface="Arial" panose="020B0604020202020204" pitchFamily="34" charset="0"/>
              <a:buNone/>
            </a:pPr>
            <a:r>
              <a:rPr lang="en-US" sz="2000" b="1" dirty="0"/>
              <a:t>Abstract Plain Language Summary</a:t>
            </a:r>
          </a:p>
          <a:p>
            <a:pPr marL="0" indent="0">
              <a:spcBef>
                <a:spcPts val="600"/>
              </a:spcBef>
              <a:buFont typeface="Arial" panose="020B0604020202020204" pitchFamily="34" charset="0"/>
              <a:buNone/>
            </a:pPr>
            <a:r>
              <a:rPr lang="en-US" sz="1800" dirty="0"/>
              <a:t>Please scan this QR code with your smartphone to view a plain language summary of the abstract. If you do not have a smartphone, access the summary via the internet at: </a:t>
            </a:r>
            <a:r>
              <a:rPr lang="en-US" sz="1800" u="sng" dirty="0">
                <a:solidFill>
                  <a:srgbClr val="467886"/>
                </a:solidFill>
                <a:latin typeface="Aptos" panose="020B0004020202020204" pitchFamily="34" charset="0"/>
                <a:ea typeface="Aptos" panose="020B0004020202020204" pitchFamily="34" charset="0"/>
                <a:cs typeface="Times New Roman" panose="02020603050405020304" pitchFamily="18" charset="0"/>
                <a:hlinkClick r:id="rId4"/>
              </a:rPr>
              <a:t>https://scientificpubs.congressposter.com/pls/8a6rmt76xagztbn8</a:t>
            </a:r>
            <a:endParaRPr lang="en-US" sz="1800" u="sng" dirty="0">
              <a:solidFill>
                <a:srgbClr val="467886"/>
              </a:solidFill>
              <a:latin typeface="Aptos" panose="020B0004020202020204" pitchFamily="34" charset="0"/>
              <a:ea typeface="Aptos" panose="020B0004020202020204" pitchFamily="34" charset="0"/>
              <a:cs typeface="Times New Roman" panose="02020603050405020304" pitchFamily="18" charset="0"/>
            </a:endParaRPr>
          </a:p>
        </p:txBody>
      </p:sp>
      <p:pic>
        <p:nvPicPr>
          <p:cNvPr id="9" name="Picture 8" descr="A qr code with black squares&#10;&#10;AI-generated content may be incorrect.">
            <a:extLst>
              <a:ext uri="{FF2B5EF4-FFF2-40B4-BE49-F238E27FC236}">
                <a16:creationId xmlns:a16="http://schemas.microsoft.com/office/drawing/2014/main" id="{0A6E8926-3DB1-E8D9-D21D-8B9EF9C7D317}"/>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48174" y="798824"/>
            <a:ext cx="1380626" cy="1380626"/>
          </a:xfrm>
          <a:prstGeom prst="rect">
            <a:avLst/>
          </a:prstGeom>
        </p:spPr>
      </p:pic>
      <p:pic>
        <p:nvPicPr>
          <p:cNvPr id="10" name="Picture 9" descr="A qr code with black squares&#10;&#10;AI-generated content may be incorrect.">
            <a:extLst>
              <a:ext uri="{FF2B5EF4-FFF2-40B4-BE49-F238E27FC236}">
                <a16:creationId xmlns:a16="http://schemas.microsoft.com/office/drawing/2014/main" id="{CE0AE1FD-5DC1-A0CD-709F-AD2192F9D56D}"/>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48174" y="2957397"/>
            <a:ext cx="1371600" cy="1371600"/>
          </a:xfrm>
          <a:prstGeom prst="rect">
            <a:avLst/>
          </a:prstGeom>
        </p:spPr>
      </p:pic>
      <p:sp>
        <p:nvSpPr>
          <p:cNvPr id="12" name="TextBox 11">
            <a:extLst>
              <a:ext uri="{FF2B5EF4-FFF2-40B4-BE49-F238E27FC236}">
                <a16:creationId xmlns:a16="http://schemas.microsoft.com/office/drawing/2014/main" id="{2792765D-B257-571F-130D-14B396A6591B}"/>
              </a:ext>
            </a:extLst>
          </p:cNvPr>
          <p:cNvSpPr txBox="1"/>
          <p:nvPr/>
        </p:nvSpPr>
        <p:spPr>
          <a:xfrm>
            <a:off x="275330" y="5002166"/>
            <a:ext cx="11468623" cy="646331"/>
          </a:xfrm>
          <a:prstGeom prst="rect">
            <a:avLst/>
          </a:prstGeom>
          <a:noFill/>
        </p:spPr>
        <p:txBody>
          <a:bodyPr wrap="square">
            <a:spAutoFit/>
          </a:bodyPr>
          <a:lstStyle/>
          <a:p>
            <a:pPr marL="0" indent="0">
              <a:spcBef>
                <a:spcPts val="600"/>
              </a:spcBef>
              <a:buFont typeface="Arial" panose="020B0604020202020204" pitchFamily="34" charset="0"/>
              <a:buNone/>
            </a:pPr>
            <a:r>
              <a:rPr lang="en-US" sz="1200">
                <a:solidFill>
                  <a:srgbClr val="00004E"/>
                </a:solidFill>
              </a:rPr>
              <a:t>Thank you to the patients and their families for their participation in the study and to all research personnel for their support of this important trial. This study was sponsored by Seagen, Inc, which was acquired by Pfizer in December 2023. This study is in collaboration with Merck Sharp &amp; Dohme LLC, a subsidiary of Merck &amp; Co., Inc., Rahway, NJ, USA. Editorial support was provided by Kakoli Parai, PhD, of Nucleus Global, and was funded by Pfizer.</a:t>
            </a:r>
          </a:p>
        </p:txBody>
      </p:sp>
    </p:spTree>
    <p:extLst>
      <p:ext uri="{BB962C8B-B14F-4D97-AF65-F5344CB8AC3E}">
        <p14:creationId xmlns:p14="http://schemas.microsoft.com/office/powerpoint/2010/main" val="37923904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1A52A0-4D5B-ACEC-F3FD-7D21290D6F0E}"/>
              </a:ext>
            </a:extLst>
          </p:cNvPr>
          <p:cNvSpPr>
            <a:spLocks noGrp="1"/>
          </p:cNvSpPr>
          <p:nvPr>
            <p:ph type="title"/>
          </p:nvPr>
        </p:nvSpPr>
        <p:spPr>
          <a:xfrm>
            <a:off x="608968" y="281537"/>
            <a:ext cx="10972800" cy="822960"/>
          </a:xfrm>
        </p:spPr>
        <p:txBody>
          <a:bodyPr/>
          <a:lstStyle/>
          <a:p>
            <a:r>
              <a:rPr lang="en-US" dirty="0"/>
              <a:t>Key Takeaway Points</a:t>
            </a:r>
          </a:p>
        </p:txBody>
      </p:sp>
      <p:sp>
        <p:nvSpPr>
          <p:cNvPr id="3" name="Slide Number Placeholder 2">
            <a:extLst>
              <a:ext uri="{FF2B5EF4-FFF2-40B4-BE49-F238E27FC236}">
                <a16:creationId xmlns:a16="http://schemas.microsoft.com/office/drawing/2014/main" id="{82072196-AA65-5060-7905-911F5E719C67}"/>
              </a:ext>
            </a:extLst>
          </p:cNvPr>
          <p:cNvSpPr>
            <a:spLocks noGrp="1"/>
          </p:cNvSpPr>
          <p:nvPr>
            <p:ph type="sldNum" sz="quarter" idx="12"/>
          </p:nvPr>
        </p:nvSpPr>
        <p:spPr/>
        <p:txBody>
          <a:bodyPr/>
          <a:lstStyle/>
          <a:p>
            <a:fld id="{BE33F7A0-71F0-446B-9DE8-6D75BE64EE0F}" type="slidenum">
              <a:rPr lang="en-US" smtClean="0"/>
              <a:pPr/>
              <a:t>2</a:t>
            </a:fld>
            <a:endParaRPr lang="en-US"/>
          </a:p>
        </p:txBody>
      </p:sp>
      <p:sp>
        <p:nvSpPr>
          <p:cNvPr id="4" name="Content Placeholder 3">
            <a:extLst>
              <a:ext uri="{FF2B5EF4-FFF2-40B4-BE49-F238E27FC236}">
                <a16:creationId xmlns:a16="http://schemas.microsoft.com/office/drawing/2014/main" id="{A3BFB1F9-5C76-AAAA-9157-75976757BA7E}"/>
              </a:ext>
            </a:extLst>
          </p:cNvPr>
          <p:cNvSpPr>
            <a:spLocks noGrp="1"/>
          </p:cNvSpPr>
          <p:nvPr>
            <p:ph sz="quarter" idx="13"/>
          </p:nvPr>
        </p:nvSpPr>
        <p:spPr>
          <a:xfrm>
            <a:off x="609600" y="1501422"/>
            <a:ext cx="10972800" cy="4387390"/>
          </a:xfrm>
        </p:spPr>
        <p:txBody>
          <a:bodyPr>
            <a:normAutofit lnSpcReduction="10000"/>
          </a:bodyPr>
          <a:lstStyle/>
          <a:p>
            <a:pPr>
              <a:spcBef>
                <a:spcPts val="1200"/>
              </a:spcBef>
              <a:spcAft>
                <a:spcPts val="600"/>
              </a:spcAft>
            </a:pPr>
            <a:r>
              <a:rPr lang="en-US" dirty="0"/>
              <a:t>SGN35-033 is an ongoing multi-cohort study evaluating the efficacy and safety of brentuximab vedotin (BV) plus pembrolizumab (pembro) in patients with solid tumors, including recurrent/metastatic HNSCC</a:t>
            </a:r>
          </a:p>
          <a:p>
            <a:pPr>
              <a:spcBef>
                <a:spcPts val="1200"/>
              </a:spcBef>
              <a:spcAft>
                <a:spcPts val="600"/>
              </a:spcAft>
            </a:pPr>
            <a:r>
              <a:rPr lang="en-US" dirty="0">
                <a:ea typeface="Aptos" panose="020B0004020202020204" pitchFamily="34" charset="0"/>
              </a:rPr>
              <a:t>BV + pembro demonstrated promising clinical efficacy and a safety profile consistent with each individual agent in </a:t>
            </a:r>
            <a:r>
              <a:rPr lang="en-US" dirty="0"/>
              <a:t>patients with treatment-naive recurrent/metastatic HNSCC with a PD-L1 CPS of ≥1</a:t>
            </a:r>
          </a:p>
          <a:p>
            <a:pPr lvl="1">
              <a:spcBef>
                <a:spcPts val="1200"/>
              </a:spcBef>
              <a:spcAft>
                <a:spcPts val="600"/>
              </a:spcAft>
            </a:pPr>
            <a:r>
              <a:rPr lang="en-US" dirty="0">
                <a:latin typeface="+mn-lt"/>
                <a:ea typeface="Aptos" panose="020B0004020202020204" pitchFamily="34" charset="0"/>
              </a:rPr>
              <a:t>Responses were observed across PD-L1 expression levels</a:t>
            </a:r>
            <a:r>
              <a:rPr lang="en-US" dirty="0">
                <a:effectLst/>
                <a:latin typeface="+mn-lt"/>
                <a:ea typeface="Aptos" panose="020B0004020202020204" pitchFamily="34" charset="0"/>
              </a:rPr>
              <a:t> </a:t>
            </a:r>
            <a:endParaRPr lang="en-US" dirty="0">
              <a:latin typeface="+mn-lt"/>
              <a:ea typeface="Aptos" panose="020B0004020202020204" pitchFamily="34" charset="0"/>
              <a:cs typeface="Arial"/>
            </a:endParaRPr>
          </a:p>
          <a:p>
            <a:pPr>
              <a:spcBef>
                <a:spcPts val="1200"/>
              </a:spcBef>
              <a:spcAft>
                <a:spcPts val="600"/>
              </a:spcAft>
            </a:pPr>
            <a:r>
              <a:rPr lang="en-US" dirty="0">
                <a:effectLst/>
                <a:latin typeface="+mn-lt"/>
                <a:ea typeface="Aptos" panose="020B0004020202020204" pitchFamily="34" charset="0"/>
              </a:rPr>
              <a:t>These data suggest that combining MMAE-vedotin antibody-drug conjugates and checkpoint inhibitors is an effective therapy for patients in solid tumors</a:t>
            </a:r>
            <a:r>
              <a:rPr lang="en-US" dirty="0">
                <a:ea typeface="Aptos" panose="020B0004020202020204" pitchFamily="34" charset="0"/>
              </a:rPr>
              <a:t>, including HNSCC</a:t>
            </a:r>
          </a:p>
          <a:p>
            <a:pPr marL="0" indent="0">
              <a:spcBef>
                <a:spcPts val="1200"/>
              </a:spcBef>
              <a:spcAft>
                <a:spcPts val="600"/>
              </a:spcAft>
              <a:buNone/>
            </a:pPr>
            <a:endParaRPr lang="en-US" dirty="0"/>
          </a:p>
        </p:txBody>
      </p:sp>
      <p:sp>
        <p:nvSpPr>
          <p:cNvPr id="5" name="Text Placeholder 4">
            <a:extLst>
              <a:ext uri="{FF2B5EF4-FFF2-40B4-BE49-F238E27FC236}">
                <a16:creationId xmlns:a16="http://schemas.microsoft.com/office/drawing/2014/main" id="{DEA73B19-D7A1-5BB8-808A-A908EC822EE2}"/>
              </a:ext>
            </a:extLst>
          </p:cNvPr>
          <p:cNvSpPr>
            <a:spLocks noGrp="1"/>
          </p:cNvSpPr>
          <p:nvPr>
            <p:ph type="body" sz="quarter" idx="15"/>
          </p:nvPr>
        </p:nvSpPr>
        <p:spPr/>
        <p:txBody>
          <a:bodyPr/>
          <a:lstStyle/>
          <a:p>
            <a:r>
              <a:rPr lang="en-US"/>
              <a:t>Dr. Cristina Rodriguez, MD, </a:t>
            </a:r>
            <a:r>
              <a:rPr lang="en-US">
                <a:hlinkClick r:id="rId3"/>
              </a:rPr>
              <a:t>rodrigcr@uw.edu</a:t>
            </a:r>
            <a:r>
              <a:rPr lang="en-US"/>
              <a:t>  </a:t>
            </a:r>
          </a:p>
        </p:txBody>
      </p:sp>
      <p:sp>
        <p:nvSpPr>
          <p:cNvPr id="6" name="Text Placeholder 6">
            <a:extLst>
              <a:ext uri="{FF2B5EF4-FFF2-40B4-BE49-F238E27FC236}">
                <a16:creationId xmlns:a16="http://schemas.microsoft.com/office/drawing/2014/main" id="{511D22E4-F88B-E395-E2A9-7D3AC37BDDFE}"/>
              </a:ext>
            </a:extLst>
          </p:cNvPr>
          <p:cNvSpPr txBox="1">
            <a:spLocks/>
          </p:cNvSpPr>
          <p:nvPr/>
        </p:nvSpPr>
        <p:spPr>
          <a:xfrm>
            <a:off x="548007" y="5806440"/>
            <a:ext cx="11195948" cy="347472"/>
          </a:xfrm>
          <a:prstGeom prst="rect">
            <a:avLst/>
          </a:prstGeom>
        </p:spPr>
        <p:txBody>
          <a:bodyPr anchor="b"/>
          <a:lstStyle>
            <a:lvl1pPr marL="342900" indent="-342900" algn="l" defTabSz="914400" rtl="0" eaLnBrk="1" latinLnBrk="0" hangingPunct="1">
              <a:lnSpc>
                <a:spcPct val="100000"/>
              </a:lnSpc>
              <a:spcBef>
                <a:spcPts val="1000"/>
              </a:spcBef>
              <a:buClr>
                <a:srgbClr val="008764"/>
              </a:buClr>
              <a:buFont typeface="Arial" panose="020B0604020202020204" pitchFamily="34" charset="0"/>
              <a:buChar char="•"/>
              <a:defRPr lang="en-US" sz="2400" kern="1200" dirty="0">
                <a:solidFill>
                  <a:srgbClr val="002557"/>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0000"/>
              </a:lnSpc>
              <a:spcBef>
                <a:spcPts val="500"/>
              </a:spcBef>
              <a:buClr>
                <a:srgbClr val="008764"/>
              </a:buClr>
              <a:buFont typeface="Wingdings" panose="05000000000000000000" pitchFamily="2" charset="2"/>
              <a:buChar char="§"/>
              <a:defRPr lang="en-US" sz="2400" kern="1200" dirty="0">
                <a:solidFill>
                  <a:srgbClr val="002557"/>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0000"/>
              </a:lnSpc>
              <a:spcBef>
                <a:spcPts val="500"/>
              </a:spcBef>
              <a:buClr>
                <a:srgbClr val="008764"/>
              </a:buClr>
              <a:buFont typeface="Courier New" panose="02070309020205020404" pitchFamily="49" charset="0"/>
              <a:buChar char="o"/>
              <a:defRPr lang="en-US" sz="1800" kern="1200" dirty="0">
                <a:solidFill>
                  <a:srgbClr val="002557"/>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0000"/>
              </a:lnSpc>
              <a:spcBef>
                <a:spcPts val="500"/>
              </a:spcBef>
              <a:buClr>
                <a:srgbClr val="008764"/>
              </a:buClr>
              <a:buFont typeface="Arial" panose="020B0604020202020204" pitchFamily="34" charset="0"/>
              <a:buChar char="•"/>
              <a:defRPr lang="en-US" sz="1800" kern="1200" dirty="0">
                <a:solidFill>
                  <a:srgbClr val="002557"/>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0000"/>
              </a:lnSpc>
              <a:spcBef>
                <a:spcPts val="500"/>
              </a:spcBef>
              <a:buClr>
                <a:srgbClr val="008764"/>
              </a:buClr>
              <a:buFont typeface="Arial" panose="020B0604020202020204" pitchFamily="34" charset="0"/>
              <a:buChar char="•"/>
              <a:defRPr lang="en-US" sz="1800" kern="1200" dirty="0">
                <a:solidFill>
                  <a:srgbClr val="002557"/>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800" dirty="0"/>
              <a:t>CPS; combined positive score; HNSCC, head and neck squamous cell carcinoma; MMAE, monomethyl auristatin E; PD-L1, programmed death ligand 1.</a:t>
            </a:r>
            <a:endParaRPr lang="en-US" dirty="0"/>
          </a:p>
        </p:txBody>
      </p:sp>
    </p:spTree>
    <p:extLst>
      <p:ext uri="{BB962C8B-B14F-4D97-AF65-F5344CB8AC3E}">
        <p14:creationId xmlns:p14="http://schemas.microsoft.com/office/powerpoint/2010/main" val="23178833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2A78EF-DCA6-1E1C-A1B2-02E62AD4BCF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1CBD5C0-7DBF-4E53-FCC7-3D5990DB3C44}"/>
              </a:ext>
            </a:extLst>
          </p:cNvPr>
          <p:cNvSpPr>
            <a:spLocks noGrp="1"/>
          </p:cNvSpPr>
          <p:nvPr>
            <p:ph type="title"/>
          </p:nvPr>
        </p:nvSpPr>
        <p:spPr>
          <a:xfrm>
            <a:off x="613953" y="286743"/>
            <a:ext cx="10972800" cy="822960"/>
          </a:xfrm>
        </p:spPr>
        <p:txBody>
          <a:bodyPr/>
          <a:lstStyle/>
          <a:p>
            <a:r>
              <a:rPr lang="en-US" dirty="0"/>
              <a:t>Background</a:t>
            </a:r>
          </a:p>
        </p:txBody>
      </p:sp>
      <p:sp>
        <p:nvSpPr>
          <p:cNvPr id="3" name="Slide Number Placeholder 2">
            <a:extLst>
              <a:ext uri="{FF2B5EF4-FFF2-40B4-BE49-F238E27FC236}">
                <a16:creationId xmlns:a16="http://schemas.microsoft.com/office/drawing/2014/main" id="{48E2C7E6-21FC-26DA-3514-07FD8901E3FA}"/>
              </a:ext>
            </a:extLst>
          </p:cNvPr>
          <p:cNvSpPr>
            <a:spLocks noGrp="1"/>
          </p:cNvSpPr>
          <p:nvPr>
            <p:ph type="sldNum" sz="quarter" idx="12"/>
          </p:nvPr>
        </p:nvSpPr>
        <p:spPr/>
        <p:txBody>
          <a:bodyPr/>
          <a:lstStyle/>
          <a:p>
            <a:fld id="{BE33F7A0-71F0-446B-9DE8-6D75BE64EE0F}" type="slidenum">
              <a:rPr lang="en-US" smtClean="0"/>
              <a:pPr/>
              <a:t>3</a:t>
            </a:fld>
            <a:endParaRPr lang="en-US"/>
          </a:p>
        </p:txBody>
      </p:sp>
      <p:sp>
        <p:nvSpPr>
          <p:cNvPr id="4" name="Content Placeholder 3">
            <a:extLst>
              <a:ext uri="{FF2B5EF4-FFF2-40B4-BE49-F238E27FC236}">
                <a16:creationId xmlns:a16="http://schemas.microsoft.com/office/drawing/2014/main" id="{DBF498E5-3EB6-2E9D-D298-869E5A331B88}"/>
              </a:ext>
            </a:extLst>
          </p:cNvPr>
          <p:cNvSpPr>
            <a:spLocks noGrp="1"/>
          </p:cNvSpPr>
          <p:nvPr>
            <p:ph sz="quarter" idx="13"/>
          </p:nvPr>
        </p:nvSpPr>
        <p:spPr>
          <a:xfrm>
            <a:off x="613952" y="1498599"/>
            <a:ext cx="10972800" cy="4064001"/>
          </a:xfrm>
        </p:spPr>
        <p:txBody>
          <a:bodyPr>
            <a:normAutofit/>
          </a:bodyPr>
          <a:lstStyle/>
          <a:p>
            <a:pPr>
              <a:spcBef>
                <a:spcPts val="900"/>
              </a:spcBef>
            </a:pPr>
            <a:r>
              <a:rPr lang="en-US" sz="2000" dirty="0"/>
              <a:t>BV is a CD30-directed antibody-drug conjugate </a:t>
            </a:r>
            <a:br>
              <a:rPr lang="en-US" sz="2000" dirty="0"/>
            </a:br>
            <a:r>
              <a:rPr lang="en-US" sz="2000" dirty="0"/>
              <a:t>indicated for treatment of certain lymphomas.</a:t>
            </a:r>
            <a:r>
              <a:rPr lang="en-US" sz="2000" baseline="30000" dirty="0"/>
              <a:t>1</a:t>
            </a:r>
            <a:r>
              <a:rPr lang="en-US" sz="2000" dirty="0"/>
              <a:t> </a:t>
            </a:r>
            <a:br>
              <a:rPr lang="en-US" sz="2000" dirty="0"/>
            </a:br>
            <a:r>
              <a:rPr lang="en-US" sz="2000" dirty="0"/>
              <a:t>BV may selectively deplete regulatory T cells </a:t>
            </a:r>
            <a:br>
              <a:rPr lang="en-US" sz="2000" dirty="0"/>
            </a:br>
            <a:r>
              <a:rPr lang="en-US" sz="2000" dirty="0"/>
              <a:t>that express CD30 and resensitize tumors to </a:t>
            </a:r>
            <a:br>
              <a:rPr lang="en-US" sz="2000" dirty="0"/>
            </a:br>
            <a:r>
              <a:rPr lang="en-US" sz="2000" dirty="0"/>
              <a:t>anti–PD-1 therapy</a:t>
            </a:r>
            <a:r>
              <a:rPr lang="en-US" sz="2000" baseline="30000" dirty="0"/>
              <a:t>2,3</a:t>
            </a:r>
          </a:p>
          <a:p>
            <a:pPr>
              <a:spcBef>
                <a:spcPts val="900"/>
              </a:spcBef>
            </a:pPr>
            <a:r>
              <a:rPr lang="en-US" sz="2000" dirty="0"/>
              <a:t>SGN35-033 (NCT04609566) is an ongoing multicohort study evaluating the efficacy and safety of BV + pembro in patients with solid tumors</a:t>
            </a:r>
          </a:p>
          <a:p>
            <a:pPr lvl="1">
              <a:spcBef>
                <a:spcPts val="900"/>
              </a:spcBef>
            </a:pPr>
            <a:r>
              <a:rPr lang="en-US" sz="2000" dirty="0"/>
              <a:t>In patients with metastatic NSCLC and metastatic cutaneous melanoma that relapsed/progressed on anti-PD-1 therapy, BV + pembro showed an ORR of 13% and 21%, median OS of 12.7 and 12.9 months, and median PFS of 4.2 and 4.1 months, respectively</a:t>
            </a:r>
            <a:r>
              <a:rPr lang="en-US" sz="2000" baseline="30000" dirty="0"/>
              <a:t>4</a:t>
            </a:r>
          </a:p>
        </p:txBody>
      </p:sp>
      <p:sp>
        <p:nvSpPr>
          <p:cNvPr id="5" name="Text Placeholder 4">
            <a:extLst>
              <a:ext uri="{FF2B5EF4-FFF2-40B4-BE49-F238E27FC236}">
                <a16:creationId xmlns:a16="http://schemas.microsoft.com/office/drawing/2014/main" id="{C9A6E3D2-982B-665B-B3B0-F5CBA4BB791F}"/>
              </a:ext>
            </a:extLst>
          </p:cNvPr>
          <p:cNvSpPr>
            <a:spLocks noGrp="1"/>
          </p:cNvSpPr>
          <p:nvPr>
            <p:ph type="body" sz="quarter" idx="15"/>
          </p:nvPr>
        </p:nvSpPr>
        <p:spPr/>
        <p:txBody>
          <a:bodyPr/>
          <a:lstStyle/>
          <a:p>
            <a:r>
              <a:rPr lang="en-US"/>
              <a:t>Dr. Cristina Rodriguez, MD, </a:t>
            </a:r>
            <a:r>
              <a:rPr lang="en-US">
                <a:hlinkClick r:id="rId3"/>
              </a:rPr>
              <a:t>rodrigcr@uw.edu</a:t>
            </a:r>
            <a:r>
              <a:rPr lang="en-US"/>
              <a:t>  </a:t>
            </a:r>
          </a:p>
        </p:txBody>
      </p:sp>
      <p:grpSp>
        <p:nvGrpSpPr>
          <p:cNvPr id="14" name="Group 13">
            <a:extLst>
              <a:ext uri="{FF2B5EF4-FFF2-40B4-BE49-F238E27FC236}">
                <a16:creationId xmlns:a16="http://schemas.microsoft.com/office/drawing/2014/main" id="{C895B6F6-CD56-9A33-74F1-98CA7AD969FA}"/>
              </a:ext>
            </a:extLst>
          </p:cNvPr>
          <p:cNvGrpSpPr/>
          <p:nvPr/>
        </p:nvGrpSpPr>
        <p:grpSpPr>
          <a:xfrm>
            <a:off x="7202836" y="1109358"/>
            <a:ext cx="3697088" cy="1982036"/>
            <a:chOff x="4560446" y="3277925"/>
            <a:chExt cx="3697088" cy="1982036"/>
          </a:xfrm>
        </p:grpSpPr>
        <p:sp>
          <p:nvSpPr>
            <p:cNvPr id="6" name="Text Placeholder 39">
              <a:extLst>
                <a:ext uri="{FF2B5EF4-FFF2-40B4-BE49-F238E27FC236}">
                  <a16:creationId xmlns:a16="http://schemas.microsoft.com/office/drawing/2014/main" id="{FC69BB5C-A8BD-500D-86BB-96D291F03B7C}"/>
                </a:ext>
              </a:extLst>
            </p:cNvPr>
            <p:cNvSpPr txBox="1">
              <a:spLocks/>
            </p:cNvSpPr>
            <p:nvPr/>
          </p:nvSpPr>
          <p:spPr>
            <a:xfrm>
              <a:off x="4560446" y="3277925"/>
              <a:ext cx="3697088" cy="521208"/>
            </a:xfrm>
            <a:prstGeom prst="rect">
              <a:avLst/>
            </a:prstGeom>
            <a:noFill/>
            <a:ln>
              <a:noFill/>
            </a:ln>
            <a:effectLst/>
          </p:spPr>
          <p:txBody>
            <a:bodyPr/>
            <a:lstStyle>
              <a:lvl1pPr marL="342900" indent="-342900" algn="l" defTabSz="914400" rtl="0" eaLnBrk="1" latinLnBrk="0" hangingPunct="1">
                <a:lnSpc>
                  <a:spcPct val="100000"/>
                </a:lnSpc>
                <a:spcBef>
                  <a:spcPts val="1000"/>
                </a:spcBef>
                <a:buClr>
                  <a:srgbClr val="008764"/>
                </a:buClr>
                <a:buFont typeface="Arial" panose="020B0604020202020204" pitchFamily="34" charset="0"/>
                <a:buChar char="•"/>
                <a:defRPr lang="en-US" sz="2400" kern="1200" dirty="0">
                  <a:solidFill>
                    <a:srgbClr val="002557"/>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0000"/>
                </a:lnSpc>
                <a:spcBef>
                  <a:spcPts val="500"/>
                </a:spcBef>
                <a:buClr>
                  <a:srgbClr val="008764"/>
                </a:buClr>
                <a:buFont typeface="Wingdings" panose="05000000000000000000" pitchFamily="2" charset="2"/>
                <a:buChar char="§"/>
                <a:defRPr lang="en-US" sz="2400" kern="1200" dirty="0">
                  <a:solidFill>
                    <a:srgbClr val="002557"/>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0000"/>
                </a:lnSpc>
                <a:spcBef>
                  <a:spcPts val="500"/>
                </a:spcBef>
                <a:buClr>
                  <a:srgbClr val="008764"/>
                </a:buClr>
                <a:buFont typeface="Courier New" panose="02070309020205020404" pitchFamily="49" charset="0"/>
                <a:buChar char="o"/>
                <a:defRPr lang="en-US" sz="1800" kern="1200" dirty="0">
                  <a:solidFill>
                    <a:srgbClr val="002557"/>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0000"/>
                </a:lnSpc>
                <a:spcBef>
                  <a:spcPts val="500"/>
                </a:spcBef>
                <a:buClr>
                  <a:srgbClr val="008764"/>
                </a:buClr>
                <a:buFont typeface="Arial" panose="020B0604020202020204" pitchFamily="34" charset="0"/>
                <a:buChar char="•"/>
                <a:defRPr lang="en-US" sz="1800" kern="1200" dirty="0">
                  <a:solidFill>
                    <a:srgbClr val="002557"/>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0000"/>
                </a:lnSpc>
                <a:spcBef>
                  <a:spcPts val="500"/>
                </a:spcBef>
                <a:buClr>
                  <a:srgbClr val="008764"/>
                </a:buClr>
                <a:buFont typeface="Arial" panose="020B0604020202020204" pitchFamily="34" charset="0"/>
                <a:buChar char="•"/>
                <a:defRPr lang="en-US" sz="1800" kern="1200" dirty="0">
                  <a:solidFill>
                    <a:srgbClr val="002557"/>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2000" b="1"/>
                <a:t>BV mechanism of action</a:t>
              </a:r>
            </a:p>
          </p:txBody>
        </p:sp>
        <p:grpSp>
          <p:nvGrpSpPr>
            <p:cNvPr id="7" name="Group 6">
              <a:extLst>
                <a:ext uri="{FF2B5EF4-FFF2-40B4-BE49-F238E27FC236}">
                  <a16:creationId xmlns:a16="http://schemas.microsoft.com/office/drawing/2014/main" id="{6FC6FC1E-3E3D-352E-E76D-5ABFD2752668}"/>
                </a:ext>
              </a:extLst>
            </p:cNvPr>
            <p:cNvGrpSpPr/>
            <p:nvPr/>
          </p:nvGrpSpPr>
          <p:grpSpPr>
            <a:xfrm>
              <a:off x="4560446" y="3799133"/>
              <a:ext cx="3697088" cy="1460828"/>
              <a:chOff x="7732342" y="2182348"/>
              <a:chExt cx="3697088" cy="1460828"/>
            </a:xfrm>
          </p:grpSpPr>
          <p:pic>
            <p:nvPicPr>
              <p:cNvPr id="8" name="Picture 7">
                <a:extLst>
                  <a:ext uri="{FF2B5EF4-FFF2-40B4-BE49-F238E27FC236}">
                    <a16:creationId xmlns:a16="http://schemas.microsoft.com/office/drawing/2014/main" id="{F476BB39-6D52-5A7F-C4D0-74A1D2B10D0A}"/>
                  </a:ext>
                </a:extLst>
              </p:cNvPr>
              <p:cNvPicPr>
                <a:picLocks noChangeAspect="1"/>
              </p:cNvPicPr>
              <p:nvPr/>
            </p:nvPicPr>
            <p:blipFill>
              <a:blip r:embed="rId4">
                <a:clrChange>
                  <a:clrFrom>
                    <a:srgbClr val="FFFFFF"/>
                  </a:clrFrom>
                  <a:clrTo>
                    <a:srgbClr val="FFFFFF">
                      <a:alpha val="0"/>
                    </a:srgbClr>
                  </a:clrTo>
                </a:clrChange>
              </a:blip>
              <a:srcRect l="3039" t="13805" r="34871" b="1491"/>
              <a:stretch/>
            </p:blipFill>
            <p:spPr>
              <a:xfrm>
                <a:off x="7732342" y="2182348"/>
                <a:ext cx="1636025" cy="1460828"/>
              </a:xfrm>
              <a:custGeom>
                <a:avLst/>
                <a:gdLst>
                  <a:gd name="connsiteX0" fmla="*/ 0 w 1636025"/>
                  <a:gd name="connsiteY0" fmla="*/ 0 h 1460828"/>
                  <a:gd name="connsiteX1" fmla="*/ 1636025 w 1636025"/>
                  <a:gd name="connsiteY1" fmla="*/ 0 h 1460828"/>
                  <a:gd name="connsiteX2" fmla="*/ 1636025 w 1636025"/>
                  <a:gd name="connsiteY2" fmla="*/ 521208 h 1460828"/>
                  <a:gd name="connsiteX3" fmla="*/ 1380650 w 1636025"/>
                  <a:gd name="connsiteY3" fmla="*/ 521208 h 1460828"/>
                  <a:gd name="connsiteX4" fmla="*/ 1380650 w 1636025"/>
                  <a:gd name="connsiteY4" fmla="*/ 1168633 h 1460828"/>
                  <a:gd name="connsiteX5" fmla="*/ 1398298 w 1636025"/>
                  <a:gd name="connsiteY5" fmla="*/ 1168633 h 1460828"/>
                  <a:gd name="connsiteX6" fmla="*/ 1398298 w 1636025"/>
                  <a:gd name="connsiteY6" fmla="*/ 1204509 h 1460828"/>
                  <a:gd name="connsiteX7" fmla="*/ 943506 w 1636025"/>
                  <a:gd name="connsiteY7" fmla="*/ 1204509 h 1460828"/>
                  <a:gd name="connsiteX8" fmla="*/ 943506 w 1636025"/>
                  <a:gd name="connsiteY8" fmla="*/ 1460828 h 1460828"/>
                  <a:gd name="connsiteX9" fmla="*/ 0 w 1636025"/>
                  <a:gd name="connsiteY9" fmla="*/ 1460828 h 14608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636025" h="1460828">
                    <a:moveTo>
                      <a:pt x="0" y="0"/>
                    </a:moveTo>
                    <a:lnTo>
                      <a:pt x="1636025" y="0"/>
                    </a:lnTo>
                    <a:lnTo>
                      <a:pt x="1636025" y="521208"/>
                    </a:lnTo>
                    <a:lnTo>
                      <a:pt x="1380650" y="521208"/>
                    </a:lnTo>
                    <a:lnTo>
                      <a:pt x="1380650" y="1168633"/>
                    </a:lnTo>
                    <a:lnTo>
                      <a:pt x="1398298" y="1168633"/>
                    </a:lnTo>
                    <a:lnTo>
                      <a:pt x="1398298" y="1204509"/>
                    </a:lnTo>
                    <a:lnTo>
                      <a:pt x="943506" y="1204509"/>
                    </a:lnTo>
                    <a:lnTo>
                      <a:pt x="943506" y="1460828"/>
                    </a:lnTo>
                    <a:lnTo>
                      <a:pt x="0" y="1460828"/>
                    </a:lnTo>
                    <a:close/>
                  </a:path>
                </a:pathLst>
              </a:custGeom>
            </p:spPr>
          </p:pic>
          <p:sp>
            <p:nvSpPr>
              <p:cNvPr id="9" name="TextBox 8">
                <a:extLst>
                  <a:ext uri="{FF2B5EF4-FFF2-40B4-BE49-F238E27FC236}">
                    <a16:creationId xmlns:a16="http://schemas.microsoft.com/office/drawing/2014/main" id="{CA9092A4-24EC-E2F0-D229-86E11B701D69}"/>
                  </a:ext>
                </a:extLst>
              </p:cNvPr>
              <p:cNvSpPr txBox="1"/>
              <p:nvPr/>
            </p:nvSpPr>
            <p:spPr bwMode="gray">
              <a:xfrm>
                <a:off x="9368367" y="2195772"/>
                <a:ext cx="2061063" cy="169534"/>
              </a:xfrm>
              <a:prstGeom prst="rect">
                <a:avLst/>
              </a:prstGeom>
            </p:spPr>
            <p:txBody>
              <a:bodyPr wrap="square" lIns="45720" tIns="45720" rIns="45720" bIns="45720" rtlCol="0" anchor="ctr">
                <a:noAutofit/>
              </a:bodyPr>
              <a:lstStyle/>
              <a:p>
                <a:pPr algn="l">
                  <a:lnSpc>
                    <a:spcPct val="90000"/>
                  </a:lnSpc>
                  <a:spcBef>
                    <a:spcPts val="1000"/>
                  </a:spcBef>
                </a:pPr>
                <a:r>
                  <a:rPr lang="en-GB" sz="1100"/>
                  <a:t>Anti-CD30 monoclonal antibody</a:t>
                </a:r>
              </a:p>
            </p:txBody>
          </p:sp>
          <p:sp>
            <p:nvSpPr>
              <p:cNvPr id="10" name="TextBox 9">
                <a:extLst>
                  <a:ext uri="{FF2B5EF4-FFF2-40B4-BE49-F238E27FC236}">
                    <a16:creationId xmlns:a16="http://schemas.microsoft.com/office/drawing/2014/main" id="{7285F4D9-DE4C-3D62-9CCB-C0463F4EC10B}"/>
                  </a:ext>
                </a:extLst>
              </p:cNvPr>
              <p:cNvSpPr txBox="1"/>
              <p:nvPr/>
            </p:nvSpPr>
            <p:spPr bwMode="gray">
              <a:xfrm>
                <a:off x="9110134" y="2749418"/>
                <a:ext cx="1667934" cy="169534"/>
              </a:xfrm>
              <a:prstGeom prst="rect">
                <a:avLst/>
              </a:prstGeom>
            </p:spPr>
            <p:txBody>
              <a:bodyPr wrap="square" lIns="45720" tIns="45720" rIns="45720" bIns="45720" rtlCol="0" anchor="ctr">
                <a:noAutofit/>
              </a:bodyPr>
              <a:lstStyle/>
              <a:p>
                <a:pPr algn="l">
                  <a:lnSpc>
                    <a:spcPct val="90000"/>
                  </a:lnSpc>
                  <a:spcBef>
                    <a:spcPts val="1000"/>
                  </a:spcBef>
                </a:pPr>
                <a:r>
                  <a:rPr lang="en-GB" sz="1100"/>
                  <a:t>Protease-cleavable linker</a:t>
                </a:r>
              </a:p>
            </p:txBody>
          </p:sp>
          <p:sp>
            <p:nvSpPr>
              <p:cNvPr id="11" name="TextBox 10">
                <a:extLst>
                  <a:ext uri="{FF2B5EF4-FFF2-40B4-BE49-F238E27FC236}">
                    <a16:creationId xmlns:a16="http://schemas.microsoft.com/office/drawing/2014/main" id="{155869F4-13C2-60A3-9D39-76DEDD6004C5}"/>
                  </a:ext>
                </a:extLst>
              </p:cNvPr>
              <p:cNvSpPr txBox="1"/>
              <p:nvPr/>
            </p:nvSpPr>
            <p:spPr bwMode="gray">
              <a:xfrm>
                <a:off x="9110133" y="3019325"/>
                <a:ext cx="2163234" cy="169534"/>
              </a:xfrm>
              <a:prstGeom prst="rect">
                <a:avLst/>
              </a:prstGeom>
            </p:spPr>
            <p:txBody>
              <a:bodyPr wrap="square" lIns="45720" tIns="45720" rIns="45720" bIns="45720" rtlCol="0" anchor="ctr">
                <a:noAutofit/>
              </a:bodyPr>
              <a:lstStyle/>
              <a:p>
                <a:pPr algn="l">
                  <a:lnSpc>
                    <a:spcPct val="90000"/>
                  </a:lnSpc>
                  <a:spcBef>
                    <a:spcPts val="1000"/>
                  </a:spcBef>
                </a:pPr>
                <a:r>
                  <a:rPr lang="en-GB" sz="1100"/>
                  <a:t>Monomethyl auristatin E (MMAE)</a:t>
                </a:r>
              </a:p>
            </p:txBody>
          </p:sp>
        </p:grpSp>
      </p:grpSp>
      <p:sp>
        <p:nvSpPr>
          <p:cNvPr id="13" name="Text Placeholder 6">
            <a:extLst>
              <a:ext uri="{FF2B5EF4-FFF2-40B4-BE49-F238E27FC236}">
                <a16:creationId xmlns:a16="http://schemas.microsoft.com/office/drawing/2014/main" id="{ECEBB7AE-6384-EF87-0D4F-89A30F57D26F}"/>
              </a:ext>
            </a:extLst>
          </p:cNvPr>
          <p:cNvSpPr txBox="1">
            <a:spLocks/>
          </p:cNvSpPr>
          <p:nvPr/>
        </p:nvSpPr>
        <p:spPr>
          <a:xfrm>
            <a:off x="558281" y="5806440"/>
            <a:ext cx="11195948" cy="347472"/>
          </a:xfrm>
          <a:prstGeom prst="rect">
            <a:avLst/>
          </a:prstGeom>
        </p:spPr>
        <p:txBody>
          <a:bodyPr anchor="b"/>
          <a:lstStyle>
            <a:lvl1pPr marL="342900" indent="-342900" algn="l" defTabSz="914400" rtl="0" eaLnBrk="1" latinLnBrk="0" hangingPunct="1">
              <a:lnSpc>
                <a:spcPct val="100000"/>
              </a:lnSpc>
              <a:spcBef>
                <a:spcPts val="1000"/>
              </a:spcBef>
              <a:buClr>
                <a:srgbClr val="008764"/>
              </a:buClr>
              <a:buFont typeface="Arial" panose="020B0604020202020204" pitchFamily="34" charset="0"/>
              <a:buChar char="•"/>
              <a:defRPr lang="en-US" sz="2400" kern="1200" dirty="0">
                <a:solidFill>
                  <a:srgbClr val="002557"/>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0000"/>
              </a:lnSpc>
              <a:spcBef>
                <a:spcPts val="500"/>
              </a:spcBef>
              <a:buClr>
                <a:srgbClr val="008764"/>
              </a:buClr>
              <a:buFont typeface="Wingdings" panose="05000000000000000000" pitchFamily="2" charset="2"/>
              <a:buChar char="§"/>
              <a:defRPr lang="en-US" sz="2400" kern="1200" dirty="0">
                <a:solidFill>
                  <a:srgbClr val="002557"/>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0000"/>
              </a:lnSpc>
              <a:spcBef>
                <a:spcPts val="500"/>
              </a:spcBef>
              <a:buClr>
                <a:srgbClr val="008764"/>
              </a:buClr>
              <a:buFont typeface="Courier New" panose="02070309020205020404" pitchFamily="49" charset="0"/>
              <a:buChar char="o"/>
              <a:defRPr lang="en-US" sz="1800" kern="1200" dirty="0">
                <a:solidFill>
                  <a:srgbClr val="002557"/>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0000"/>
              </a:lnSpc>
              <a:spcBef>
                <a:spcPts val="500"/>
              </a:spcBef>
              <a:buClr>
                <a:srgbClr val="008764"/>
              </a:buClr>
              <a:buFont typeface="Arial" panose="020B0604020202020204" pitchFamily="34" charset="0"/>
              <a:buChar char="•"/>
              <a:defRPr lang="en-US" sz="1800" kern="1200" dirty="0">
                <a:solidFill>
                  <a:srgbClr val="002557"/>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0000"/>
              </a:lnSpc>
              <a:spcBef>
                <a:spcPts val="500"/>
              </a:spcBef>
              <a:buClr>
                <a:srgbClr val="008764"/>
              </a:buClr>
              <a:buFont typeface="Arial" panose="020B0604020202020204" pitchFamily="34" charset="0"/>
              <a:buChar char="•"/>
              <a:defRPr lang="en-US" sz="1800" kern="1200" dirty="0">
                <a:solidFill>
                  <a:srgbClr val="002557"/>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buNone/>
            </a:pPr>
            <a:r>
              <a:rPr lang="en-US" sz="800" dirty="0"/>
              <a:t>BV, brentuximab vedotin; NSCLC, non-small cell lung cancer; ORR, overall response rate; OS, overall survival; PD-1, programmed death 1; pembro, pembrolizumab; PFS, progression-free survival.</a:t>
            </a:r>
          </a:p>
          <a:p>
            <a:pPr marL="0" indent="0">
              <a:spcBef>
                <a:spcPts val="0"/>
              </a:spcBef>
              <a:buNone/>
            </a:pPr>
            <a:r>
              <a:rPr lang="en-US" sz="800" dirty="0"/>
              <a:t>1. </a:t>
            </a:r>
            <a:r>
              <a:rPr lang="en-US" sz="800" dirty="0" err="1"/>
              <a:t>Adcetris</a:t>
            </a:r>
            <a:r>
              <a:rPr lang="en-US" sz="800" dirty="0"/>
              <a:t> (brentuximab vedotin) Prescribing information. Seagen; 2025. 2. Grogan B, et al. SITC 2020. Abstract 696. 3. Lee S, et al. SITC 2023. Abstract 699. 4. Zakharia Y, et al. ASCO 2024. Abstract 2617.</a:t>
            </a:r>
          </a:p>
        </p:txBody>
      </p:sp>
    </p:spTree>
    <p:extLst>
      <p:ext uri="{BB962C8B-B14F-4D97-AF65-F5344CB8AC3E}">
        <p14:creationId xmlns:p14="http://schemas.microsoft.com/office/powerpoint/2010/main" val="14266803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26279B-947F-3326-815F-32F8DCECDD55}"/>
              </a:ext>
            </a:extLst>
          </p:cNvPr>
          <p:cNvSpPr>
            <a:spLocks noGrp="1"/>
          </p:cNvSpPr>
          <p:nvPr>
            <p:ph type="title"/>
          </p:nvPr>
        </p:nvSpPr>
        <p:spPr>
          <a:xfrm>
            <a:off x="613953" y="286744"/>
            <a:ext cx="10972800" cy="822960"/>
          </a:xfrm>
        </p:spPr>
        <p:txBody>
          <a:bodyPr/>
          <a:lstStyle/>
          <a:p>
            <a:r>
              <a:rPr lang="en-US" dirty="0"/>
              <a:t>Study design</a:t>
            </a:r>
          </a:p>
        </p:txBody>
      </p:sp>
      <p:sp>
        <p:nvSpPr>
          <p:cNvPr id="3" name="Slide Number Placeholder 2">
            <a:extLst>
              <a:ext uri="{FF2B5EF4-FFF2-40B4-BE49-F238E27FC236}">
                <a16:creationId xmlns:a16="http://schemas.microsoft.com/office/drawing/2014/main" id="{1689722F-B1DE-7A4B-2C66-0411B2DA4B7D}"/>
              </a:ext>
            </a:extLst>
          </p:cNvPr>
          <p:cNvSpPr>
            <a:spLocks noGrp="1"/>
          </p:cNvSpPr>
          <p:nvPr>
            <p:ph type="sldNum" sz="quarter" idx="12"/>
          </p:nvPr>
        </p:nvSpPr>
        <p:spPr/>
        <p:txBody>
          <a:bodyPr/>
          <a:lstStyle/>
          <a:p>
            <a:fld id="{BE33F7A0-71F0-446B-9DE8-6D75BE64EE0F}" type="slidenum">
              <a:rPr lang="en-US" smtClean="0"/>
              <a:pPr/>
              <a:t>4</a:t>
            </a:fld>
            <a:endParaRPr lang="en-US"/>
          </a:p>
        </p:txBody>
      </p:sp>
      <p:sp>
        <p:nvSpPr>
          <p:cNvPr id="4" name="Content Placeholder 3">
            <a:extLst>
              <a:ext uri="{FF2B5EF4-FFF2-40B4-BE49-F238E27FC236}">
                <a16:creationId xmlns:a16="http://schemas.microsoft.com/office/drawing/2014/main" id="{B90A8422-2824-6848-4CE5-8CE388E4DFEF}"/>
              </a:ext>
            </a:extLst>
          </p:cNvPr>
          <p:cNvSpPr>
            <a:spLocks noGrp="1"/>
          </p:cNvSpPr>
          <p:nvPr>
            <p:ph sz="quarter" idx="13"/>
          </p:nvPr>
        </p:nvSpPr>
        <p:spPr>
          <a:xfrm>
            <a:off x="613953" y="1494639"/>
            <a:ext cx="10972800" cy="4435901"/>
          </a:xfrm>
        </p:spPr>
        <p:txBody>
          <a:bodyPr>
            <a:normAutofit/>
          </a:bodyPr>
          <a:lstStyle/>
          <a:p>
            <a:pPr>
              <a:spcBef>
                <a:spcPts val="900"/>
              </a:spcBef>
            </a:pPr>
            <a:r>
              <a:rPr lang="en-US" sz="2000" dirty="0"/>
              <a:t>Cohort 6 included patients with treatment-naive recurrent/metastatic head and neck squamous cell carcinoma (HNSCC) with a PD-L1 combined positive score (CPS) of ≥1</a:t>
            </a:r>
          </a:p>
        </p:txBody>
      </p:sp>
      <p:sp>
        <p:nvSpPr>
          <p:cNvPr id="5" name="Text Placeholder 4">
            <a:extLst>
              <a:ext uri="{FF2B5EF4-FFF2-40B4-BE49-F238E27FC236}">
                <a16:creationId xmlns:a16="http://schemas.microsoft.com/office/drawing/2014/main" id="{78CF629A-5E28-6350-3E4C-FC2345EF8E57}"/>
              </a:ext>
            </a:extLst>
          </p:cNvPr>
          <p:cNvSpPr>
            <a:spLocks noGrp="1"/>
          </p:cNvSpPr>
          <p:nvPr>
            <p:ph type="body" sz="quarter" idx="15"/>
          </p:nvPr>
        </p:nvSpPr>
        <p:spPr/>
        <p:txBody>
          <a:bodyPr/>
          <a:lstStyle/>
          <a:p>
            <a:r>
              <a:rPr lang="en-US" dirty="0"/>
              <a:t>Dr. Cristina Rodriguez, MD, </a:t>
            </a:r>
            <a:r>
              <a:rPr lang="en-US" dirty="0">
                <a:hlinkClick r:id="rId3"/>
              </a:rPr>
              <a:t>rodrigcr@uw.edu</a:t>
            </a:r>
            <a:r>
              <a:rPr lang="en-US" dirty="0"/>
              <a:t>  </a:t>
            </a:r>
          </a:p>
        </p:txBody>
      </p:sp>
      <p:sp>
        <p:nvSpPr>
          <p:cNvPr id="11" name="Text Placeholder 6">
            <a:extLst>
              <a:ext uri="{FF2B5EF4-FFF2-40B4-BE49-F238E27FC236}">
                <a16:creationId xmlns:a16="http://schemas.microsoft.com/office/drawing/2014/main" id="{E7C916DB-516B-DD1B-D9BB-6CB26C7402FD}"/>
              </a:ext>
            </a:extLst>
          </p:cNvPr>
          <p:cNvSpPr txBox="1">
            <a:spLocks/>
          </p:cNvSpPr>
          <p:nvPr/>
        </p:nvSpPr>
        <p:spPr>
          <a:xfrm>
            <a:off x="548007" y="5806440"/>
            <a:ext cx="11195948" cy="347472"/>
          </a:xfrm>
          <a:prstGeom prst="rect">
            <a:avLst/>
          </a:prstGeom>
        </p:spPr>
        <p:txBody>
          <a:bodyPr anchor="b"/>
          <a:lstStyle>
            <a:lvl1pPr marL="342900" indent="-342900" algn="l" defTabSz="914400" rtl="0" eaLnBrk="1" latinLnBrk="0" hangingPunct="1">
              <a:lnSpc>
                <a:spcPct val="100000"/>
              </a:lnSpc>
              <a:spcBef>
                <a:spcPts val="1000"/>
              </a:spcBef>
              <a:buClr>
                <a:srgbClr val="008764"/>
              </a:buClr>
              <a:buFont typeface="Arial" panose="020B0604020202020204" pitchFamily="34" charset="0"/>
              <a:buChar char="•"/>
              <a:defRPr lang="en-US" sz="2400" kern="1200" dirty="0">
                <a:solidFill>
                  <a:srgbClr val="002557"/>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0000"/>
              </a:lnSpc>
              <a:spcBef>
                <a:spcPts val="500"/>
              </a:spcBef>
              <a:buClr>
                <a:srgbClr val="008764"/>
              </a:buClr>
              <a:buFont typeface="Wingdings" panose="05000000000000000000" pitchFamily="2" charset="2"/>
              <a:buChar char="§"/>
              <a:defRPr lang="en-US" sz="2400" kern="1200" dirty="0">
                <a:solidFill>
                  <a:srgbClr val="002557"/>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0000"/>
              </a:lnSpc>
              <a:spcBef>
                <a:spcPts val="500"/>
              </a:spcBef>
              <a:buClr>
                <a:srgbClr val="008764"/>
              </a:buClr>
              <a:buFont typeface="Courier New" panose="02070309020205020404" pitchFamily="49" charset="0"/>
              <a:buChar char="o"/>
              <a:defRPr lang="en-US" sz="1800" kern="1200" dirty="0">
                <a:solidFill>
                  <a:srgbClr val="002557"/>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0000"/>
              </a:lnSpc>
              <a:spcBef>
                <a:spcPts val="500"/>
              </a:spcBef>
              <a:buClr>
                <a:srgbClr val="008764"/>
              </a:buClr>
              <a:buFont typeface="Arial" panose="020B0604020202020204" pitchFamily="34" charset="0"/>
              <a:buChar char="•"/>
              <a:defRPr lang="en-US" sz="1800" kern="1200" dirty="0">
                <a:solidFill>
                  <a:srgbClr val="002557"/>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0000"/>
              </a:lnSpc>
              <a:spcBef>
                <a:spcPts val="500"/>
              </a:spcBef>
              <a:buClr>
                <a:srgbClr val="008764"/>
              </a:buClr>
              <a:buFont typeface="Arial" panose="020B0604020202020204" pitchFamily="34" charset="0"/>
              <a:buChar char="•"/>
              <a:defRPr lang="en-US" sz="1800" kern="1200" dirty="0">
                <a:solidFill>
                  <a:srgbClr val="002557"/>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buNone/>
            </a:pPr>
            <a:r>
              <a:rPr lang="en-US" sz="800" dirty="0"/>
              <a:t>BV, brentuximab vedotin; CTCAE, Common Terminology Criteria for Adverse Events; DOR, duration of response; NCI, National Cancer Institute; ORR, overall response rate; OS, overall survival; PD-1, programmed death 1; PD-L1, programmed death ligand 1; PFS, progression-free survival; Q3W, every 3 weeks; RECIST, Response Evaluation Criteria in Solid Tumors.</a:t>
            </a:r>
          </a:p>
        </p:txBody>
      </p:sp>
      <p:grpSp>
        <p:nvGrpSpPr>
          <p:cNvPr id="18" name="Group 17">
            <a:extLst>
              <a:ext uri="{FF2B5EF4-FFF2-40B4-BE49-F238E27FC236}">
                <a16:creationId xmlns:a16="http://schemas.microsoft.com/office/drawing/2014/main" id="{AD292079-9F09-DED9-21F9-ACB97AF3AC17}"/>
              </a:ext>
            </a:extLst>
          </p:cNvPr>
          <p:cNvGrpSpPr/>
          <p:nvPr/>
        </p:nvGrpSpPr>
        <p:grpSpPr>
          <a:xfrm>
            <a:off x="2315146" y="3012201"/>
            <a:ext cx="7561709" cy="2304878"/>
            <a:chOff x="2660256" y="3295539"/>
            <a:chExt cx="7561709" cy="2304878"/>
          </a:xfrm>
        </p:grpSpPr>
        <p:sp>
          <p:nvSpPr>
            <p:cNvPr id="13" name="TextBox 12">
              <a:extLst>
                <a:ext uri="{FF2B5EF4-FFF2-40B4-BE49-F238E27FC236}">
                  <a16:creationId xmlns:a16="http://schemas.microsoft.com/office/drawing/2014/main" id="{776D897F-A691-4848-0A8C-BBDB836E56C1}"/>
                </a:ext>
              </a:extLst>
            </p:cNvPr>
            <p:cNvSpPr txBox="1"/>
            <p:nvPr/>
          </p:nvSpPr>
          <p:spPr bwMode="gray">
            <a:xfrm>
              <a:off x="2660256" y="3295539"/>
              <a:ext cx="2133599" cy="2079021"/>
            </a:xfrm>
            <a:prstGeom prst="rect">
              <a:avLst/>
            </a:prstGeom>
            <a:solidFill>
              <a:srgbClr val="0095FF"/>
            </a:solidFill>
            <a:ln>
              <a:noFill/>
            </a:ln>
          </p:spPr>
          <p:txBody>
            <a:bodyPr wrap="square" lIns="45720" tIns="45720" rIns="45720" bIns="45720" rtlCol="0" anchor="t" anchorCtr="0">
              <a:noAutofit/>
            </a:bodyPr>
            <a:lstStyle>
              <a:defPPr marR="0" lvl="0" algn="l" rtl="0">
                <a:lnSpc>
                  <a:spcPct val="100000"/>
                </a:lnSpc>
                <a:spcBef>
                  <a:spcPts val="0"/>
                </a:spcBef>
                <a:spcAft>
                  <a:spcPts val="0"/>
                </a:spcAft>
                <a:defRPr/>
              </a:defPPr>
              <a:lvl1pPr algn="ctr">
                <a:defRPr sz="1000" baseline="0">
                  <a:solidFill>
                    <a:schemeClr val="bg1"/>
                  </a:solidFill>
                  <a:latin typeface="+mn-lt"/>
                  <a:ea typeface="Lato" panose="020F0502020204030203" pitchFamily="34" charset="0"/>
                  <a:cs typeface="Lato" panose="020F0502020204030203" pitchFamily="34" charset="0"/>
                </a:defRPr>
              </a:lvl1pPr>
            </a:lstStyle>
            <a:p>
              <a:pPr marL="0" marR="0" lvl="0" indent="0" algn="ctr" defTabSz="914400" eaLnBrk="1" fontAlgn="auto" latinLnBrk="0" hangingPunct="1">
                <a:lnSpc>
                  <a:spcPct val="100000"/>
                </a:lnSpc>
                <a:spcBef>
                  <a:spcPts val="0"/>
                </a:spcBef>
                <a:spcAft>
                  <a:spcPts val="600"/>
                </a:spcAft>
                <a:buClrTx/>
                <a:buSzTx/>
                <a:buFontTx/>
                <a:buNone/>
                <a:tabLst/>
                <a:defRPr/>
              </a:pPr>
              <a:r>
                <a:rPr kumimoji="0" lang="en-US" sz="1400" b="1" i="0" u="none" strike="noStrike" kern="0" cap="none" spc="0" normalizeH="0" baseline="0" noProof="0">
                  <a:ln>
                    <a:noFill/>
                  </a:ln>
                  <a:solidFill>
                    <a:srgbClr val="FFFFFF"/>
                  </a:solidFill>
                  <a:effectLst/>
                  <a:uLnTx/>
                  <a:uFillTx/>
                  <a:latin typeface="Arial" panose="020B0604020202020204"/>
                  <a:ea typeface="Lato" panose="020F0502020204030203" pitchFamily="34" charset="0"/>
                  <a:cs typeface="Lato" panose="020F0502020204030203" pitchFamily="34" charset="0"/>
                </a:rPr>
                <a:t>Patient population</a:t>
              </a:r>
            </a:p>
            <a:p>
              <a:pPr marL="0" marR="0" lvl="0" indent="0" algn="ctr" defTabSz="914400" eaLnBrk="1" fontAlgn="auto" latinLnBrk="0" hangingPunct="1">
                <a:lnSpc>
                  <a:spcPct val="100000"/>
                </a:lnSpc>
                <a:spcBef>
                  <a:spcPts val="0"/>
                </a:spcBef>
                <a:spcAft>
                  <a:spcPts val="600"/>
                </a:spcAft>
                <a:buClrTx/>
                <a:buSzTx/>
                <a:buFontTx/>
                <a:buNone/>
                <a:tabLst/>
                <a:defRPr/>
              </a:pPr>
              <a:r>
                <a:rPr kumimoji="0" lang="en-US" sz="1400" b="0" i="0" u="none" strike="noStrike" kern="0" cap="none" spc="0" normalizeH="0" baseline="0" noProof="0">
                  <a:ln>
                    <a:noFill/>
                  </a:ln>
                  <a:solidFill>
                    <a:srgbClr val="FFFFFF"/>
                  </a:solidFill>
                  <a:effectLst/>
                  <a:uLnTx/>
                  <a:uFillTx/>
                  <a:latin typeface="Arial" panose="020B0604020202020204"/>
                  <a:ea typeface="Lato" panose="020F0502020204030203" pitchFamily="34" charset="0"/>
                  <a:cs typeface="Arial" panose="020B0604020202020204" pitchFamily="34" charset="0"/>
                </a:rPr>
                <a:t>Cohort 6</a:t>
              </a:r>
            </a:p>
            <a:p>
              <a:pPr marL="171450" marR="0" lvl="0" indent="-171450" algn="l" defTabSz="91440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en-US" sz="1100" b="0" i="0" u="none" strike="noStrike" kern="0" cap="none" spc="0" normalizeH="0" baseline="0" noProof="0">
                  <a:ln>
                    <a:noFill/>
                  </a:ln>
                  <a:solidFill>
                    <a:srgbClr val="FFFFFF"/>
                  </a:solidFill>
                  <a:effectLst/>
                  <a:uLnTx/>
                  <a:uFillTx/>
                  <a:latin typeface="Arial" panose="020B0604020202020204"/>
                  <a:ea typeface="Lato" panose="020F0502020204030203" pitchFamily="34" charset="0"/>
                  <a:cs typeface="Arial" panose="020B0604020202020204" pitchFamily="34" charset="0"/>
                </a:rPr>
                <a:t>Metastatic HNSCC with CPS ≥1 by local testing</a:t>
              </a:r>
            </a:p>
            <a:p>
              <a:pPr marL="171450" marR="0" lvl="0" indent="-171450" algn="l" defTabSz="91440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en-US" sz="1100" b="0" i="0" u="none" strike="noStrike" kern="0" cap="none" spc="0" normalizeH="0" baseline="0" noProof="0">
                  <a:ln>
                    <a:noFill/>
                  </a:ln>
                  <a:solidFill>
                    <a:srgbClr val="FFFFFF"/>
                  </a:solidFill>
                  <a:effectLst/>
                  <a:uLnTx/>
                  <a:uFillTx/>
                  <a:latin typeface="Arial" panose="020B0604020202020204"/>
                  <a:ea typeface="Lato" panose="020F0502020204030203" pitchFamily="34" charset="0"/>
                  <a:cs typeface="Arial" panose="020B0604020202020204" pitchFamily="34" charset="0"/>
                </a:rPr>
                <a:t>No prior therapy for metastatic disease or exposure to a PD-1/PD-L1 inhibitor</a:t>
              </a:r>
            </a:p>
          </p:txBody>
        </p:sp>
        <p:sp>
          <p:nvSpPr>
            <p:cNvPr id="14" name="TextBox 13">
              <a:extLst>
                <a:ext uri="{FF2B5EF4-FFF2-40B4-BE49-F238E27FC236}">
                  <a16:creationId xmlns:a16="http://schemas.microsoft.com/office/drawing/2014/main" id="{384739D3-C0D7-3890-02F2-F7D4C7D0B036}"/>
                </a:ext>
              </a:extLst>
            </p:cNvPr>
            <p:cNvSpPr txBox="1"/>
            <p:nvPr/>
          </p:nvSpPr>
          <p:spPr bwMode="gray">
            <a:xfrm>
              <a:off x="5037810" y="3314187"/>
              <a:ext cx="1320800" cy="2049723"/>
            </a:xfrm>
            <a:prstGeom prst="rect">
              <a:avLst/>
            </a:prstGeom>
            <a:solidFill>
              <a:srgbClr val="0DBDBA"/>
            </a:solidFill>
            <a:ln>
              <a:noFill/>
            </a:ln>
          </p:spPr>
          <p:txBody>
            <a:bodyPr wrap="square" lIns="45720" tIns="45720" rIns="45720" bIns="45720" rtlCol="0" anchor="t" anchorCtr="0">
              <a:noAutofit/>
            </a:bodyPr>
            <a:lstStyle>
              <a:defPPr marR="0" lvl="0" algn="l" rtl="0">
                <a:lnSpc>
                  <a:spcPct val="100000"/>
                </a:lnSpc>
                <a:spcBef>
                  <a:spcPts val="0"/>
                </a:spcBef>
                <a:spcAft>
                  <a:spcPts val="0"/>
                </a:spcAft>
                <a:defRPr/>
              </a:defPPr>
              <a:lvl1pPr algn="ctr">
                <a:defRPr sz="1000" baseline="0">
                  <a:solidFill>
                    <a:schemeClr val="bg1"/>
                  </a:solidFill>
                  <a:latin typeface="+mn-lt"/>
                  <a:ea typeface="Lato" panose="020F0502020204030203" pitchFamily="34" charset="0"/>
                  <a:cs typeface="Lato" panose="020F0502020204030203" pitchFamily="34" charset="0"/>
                </a:defRPr>
              </a:lvl1pPr>
            </a:lstStyle>
            <a:p>
              <a:pPr marL="0" marR="0" lvl="0" indent="0" algn="ctr" defTabSz="914400" eaLnBrk="1" fontAlgn="auto" latinLnBrk="0" hangingPunct="1">
                <a:lnSpc>
                  <a:spcPct val="100000"/>
                </a:lnSpc>
                <a:spcBef>
                  <a:spcPts val="0"/>
                </a:spcBef>
                <a:spcAft>
                  <a:spcPts val="600"/>
                </a:spcAft>
                <a:buClrTx/>
                <a:buSzTx/>
                <a:buFontTx/>
                <a:buNone/>
                <a:tabLst/>
                <a:defRPr/>
              </a:pPr>
              <a:r>
                <a:rPr kumimoji="0" lang="en-US" sz="1400" b="1" i="0" u="none" strike="noStrike" kern="0" cap="none" spc="0" normalizeH="0" baseline="0" noProof="0" dirty="0">
                  <a:ln>
                    <a:noFill/>
                  </a:ln>
                  <a:solidFill>
                    <a:srgbClr val="FFFFFF"/>
                  </a:solidFill>
                  <a:effectLst/>
                  <a:uLnTx/>
                  <a:uFillTx/>
                  <a:latin typeface="Arial" panose="020B0604020202020204"/>
                  <a:ea typeface="Lato" panose="020F0502020204030203" pitchFamily="34" charset="0"/>
                  <a:cs typeface="Lato" panose="020F0502020204030203" pitchFamily="34" charset="0"/>
                </a:rPr>
                <a:t>Dose</a:t>
              </a:r>
              <a:endParaRPr kumimoji="0" lang="en-US" sz="1100" b="1" i="0" u="none" strike="noStrike" kern="0" cap="none" spc="0" normalizeH="0" baseline="0" noProof="0" dirty="0">
                <a:ln>
                  <a:noFill/>
                </a:ln>
                <a:solidFill>
                  <a:srgbClr val="FFFFFF"/>
                </a:solidFill>
                <a:effectLst/>
                <a:uLnTx/>
                <a:uFillTx/>
                <a:latin typeface="Arial" panose="020B0604020202020204"/>
                <a:ea typeface="Lato" panose="020F0502020204030203" pitchFamily="34" charset="0"/>
                <a:cs typeface="Lato" panose="020F0502020204030203" pitchFamily="34" charset="0"/>
              </a:endParaRPr>
            </a:p>
            <a:p>
              <a:pPr marL="0" marR="0" lvl="0" indent="0" algn="ctr" defTabSz="914400" eaLnBrk="1" fontAlgn="auto" latinLnBrk="0" hangingPunct="1">
                <a:lnSpc>
                  <a:spcPct val="100000"/>
                </a:lnSpc>
                <a:spcBef>
                  <a:spcPts val="0"/>
                </a:spcBef>
                <a:spcAft>
                  <a:spcPts val="600"/>
                </a:spcAft>
                <a:buClrTx/>
                <a:buSzTx/>
                <a:buFontTx/>
                <a:buNone/>
                <a:tabLst/>
                <a:defRPr/>
              </a:pPr>
              <a:r>
                <a:rPr kumimoji="0" lang="en-US" sz="1100" b="0" i="0" u="none" strike="noStrike" kern="0" cap="none" spc="0" normalizeH="0" baseline="0" noProof="0" dirty="0">
                  <a:ln>
                    <a:noFill/>
                  </a:ln>
                  <a:solidFill>
                    <a:srgbClr val="FFFFFF"/>
                  </a:solidFill>
                  <a:effectLst/>
                  <a:uLnTx/>
                  <a:uFillTx/>
                  <a:latin typeface="Arial" panose="020B0604020202020204"/>
                  <a:ea typeface="Lato" panose="020F0502020204030203" pitchFamily="34" charset="0"/>
                  <a:cs typeface="Arial" panose="020B0604020202020204" pitchFamily="34" charset="0"/>
                </a:rPr>
                <a:t>BV </a:t>
              </a:r>
              <a:br>
                <a:rPr kumimoji="0" lang="en-US" sz="1100" b="0" i="0" u="none" strike="noStrike" kern="0" cap="none" spc="0" normalizeH="0" baseline="0" noProof="0" dirty="0">
                  <a:ln>
                    <a:noFill/>
                  </a:ln>
                  <a:solidFill>
                    <a:srgbClr val="FFFFFF"/>
                  </a:solidFill>
                  <a:effectLst/>
                  <a:uLnTx/>
                  <a:uFillTx/>
                  <a:latin typeface="Arial" panose="020B0604020202020204"/>
                  <a:ea typeface="Lato" panose="020F0502020204030203" pitchFamily="34" charset="0"/>
                  <a:cs typeface="Arial" panose="020B0604020202020204" pitchFamily="34" charset="0"/>
                </a:rPr>
              </a:br>
              <a:r>
                <a:rPr kumimoji="0" lang="en-US" sz="1100" b="0" i="0" u="none" strike="noStrike" kern="0" cap="none" spc="0" normalizeH="0" baseline="0" noProof="0" dirty="0">
                  <a:ln>
                    <a:noFill/>
                  </a:ln>
                  <a:solidFill>
                    <a:srgbClr val="FFFFFF"/>
                  </a:solidFill>
                  <a:effectLst/>
                  <a:uLnTx/>
                  <a:uFillTx/>
                  <a:latin typeface="Arial" panose="020B0604020202020204"/>
                  <a:ea typeface="Lato" panose="020F0502020204030203" pitchFamily="34" charset="0"/>
                  <a:cs typeface="Arial" panose="020B0604020202020204" pitchFamily="34" charset="0"/>
                </a:rPr>
                <a:t>1.8 mg/kg Q3W</a:t>
              </a:r>
            </a:p>
            <a:p>
              <a:pPr marL="0" marR="0" lvl="0" indent="0" algn="ctr" defTabSz="914400" eaLnBrk="1" fontAlgn="auto" latinLnBrk="0" hangingPunct="1">
                <a:lnSpc>
                  <a:spcPct val="100000"/>
                </a:lnSpc>
                <a:spcBef>
                  <a:spcPts val="0"/>
                </a:spcBef>
                <a:spcAft>
                  <a:spcPts val="600"/>
                </a:spcAft>
                <a:buClrTx/>
                <a:buSzTx/>
                <a:buFontTx/>
                <a:buNone/>
                <a:tabLst/>
                <a:defRPr/>
              </a:pPr>
              <a:r>
                <a:rPr kumimoji="0" lang="en-US" sz="1100" b="0" i="0" u="none" strike="noStrike" kern="0" cap="none" spc="0" normalizeH="0" baseline="0" noProof="0" dirty="0">
                  <a:ln>
                    <a:noFill/>
                  </a:ln>
                  <a:solidFill>
                    <a:srgbClr val="FFFFFF"/>
                  </a:solidFill>
                  <a:effectLst/>
                  <a:uLnTx/>
                  <a:uFillTx/>
                  <a:latin typeface="Arial" panose="020B0604020202020204"/>
                  <a:ea typeface="Lato" panose="020F0502020204030203" pitchFamily="34" charset="0"/>
                  <a:cs typeface="Arial" panose="020B0604020202020204" pitchFamily="34" charset="0"/>
                </a:rPr>
                <a:t>+</a:t>
              </a:r>
            </a:p>
            <a:p>
              <a:pPr marL="0" marR="0" lvl="0" indent="0" algn="ctr" defTabSz="914400" eaLnBrk="1" fontAlgn="auto" latinLnBrk="0" hangingPunct="1">
                <a:lnSpc>
                  <a:spcPct val="100000"/>
                </a:lnSpc>
                <a:spcBef>
                  <a:spcPts val="0"/>
                </a:spcBef>
                <a:spcAft>
                  <a:spcPts val="600"/>
                </a:spcAft>
                <a:buClrTx/>
                <a:buSzTx/>
                <a:buFontTx/>
                <a:buNone/>
                <a:tabLst/>
                <a:defRPr/>
              </a:pPr>
              <a:r>
                <a:rPr kumimoji="0" lang="en-US" sz="1100" b="0" i="0" u="none" strike="noStrike" kern="0" cap="none" spc="0" normalizeH="0" baseline="0" noProof="0" dirty="0">
                  <a:ln>
                    <a:noFill/>
                  </a:ln>
                  <a:solidFill>
                    <a:srgbClr val="FFFFFF"/>
                  </a:solidFill>
                  <a:effectLst/>
                  <a:uLnTx/>
                  <a:uFillTx/>
                  <a:latin typeface="Arial" panose="020B0604020202020204"/>
                  <a:ea typeface="Lato" panose="020F0502020204030203" pitchFamily="34" charset="0"/>
                  <a:cs typeface="Arial" panose="020B0604020202020204" pitchFamily="34" charset="0"/>
                </a:rPr>
                <a:t>pembrolizumab </a:t>
              </a:r>
              <a:br>
                <a:rPr kumimoji="0" lang="en-US" sz="1100" b="0" i="0" u="none" strike="noStrike" kern="0" cap="none" spc="0" normalizeH="0" baseline="0" noProof="0" dirty="0">
                  <a:ln>
                    <a:noFill/>
                  </a:ln>
                  <a:solidFill>
                    <a:srgbClr val="FFFFFF"/>
                  </a:solidFill>
                  <a:effectLst/>
                  <a:uLnTx/>
                  <a:uFillTx/>
                  <a:latin typeface="Arial" panose="020B0604020202020204"/>
                  <a:ea typeface="Lato" panose="020F0502020204030203" pitchFamily="34" charset="0"/>
                  <a:cs typeface="Arial" panose="020B0604020202020204" pitchFamily="34" charset="0"/>
                </a:rPr>
              </a:br>
              <a:r>
                <a:rPr kumimoji="0" lang="en-US" sz="1100" b="0" i="0" u="none" strike="noStrike" kern="0" cap="none" spc="0" normalizeH="0" baseline="0" noProof="0" dirty="0">
                  <a:ln>
                    <a:noFill/>
                  </a:ln>
                  <a:solidFill>
                    <a:srgbClr val="FFFFFF"/>
                  </a:solidFill>
                  <a:effectLst/>
                  <a:uLnTx/>
                  <a:uFillTx/>
                  <a:latin typeface="Arial" panose="020B0604020202020204"/>
                  <a:ea typeface="Lato" panose="020F0502020204030203" pitchFamily="34" charset="0"/>
                  <a:cs typeface="Arial" panose="020B0604020202020204" pitchFamily="34" charset="0"/>
                </a:rPr>
                <a:t>200 mg Q3W</a:t>
              </a:r>
            </a:p>
          </p:txBody>
        </p:sp>
        <p:sp>
          <p:nvSpPr>
            <p:cNvPr id="15" name="TextBox 14">
              <a:extLst>
                <a:ext uri="{FF2B5EF4-FFF2-40B4-BE49-F238E27FC236}">
                  <a16:creationId xmlns:a16="http://schemas.microsoft.com/office/drawing/2014/main" id="{38621150-960A-D8BC-FABB-C320EBA4077C}"/>
                </a:ext>
              </a:extLst>
            </p:cNvPr>
            <p:cNvSpPr txBox="1"/>
            <p:nvPr/>
          </p:nvSpPr>
          <p:spPr bwMode="gray">
            <a:xfrm>
              <a:off x="6602565" y="3314188"/>
              <a:ext cx="3619400" cy="2060372"/>
            </a:xfrm>
            <a:prstGeom prst="rect">
              <a:avLst/>
            </a:prstGeom>
            <a:solidFill>
              <a:srgbClr val="D95776"/>
            </a:solidFill>
            <a:ln>
              <a:noFill/>
            </a:ln>
          </p:spPr>
          <p:txBody>
            <a:bodyPr wrap="square" lIns="45720" tIns="45720" rIns="45720" bIns="45720" rtlCol="0" anchor="t" anchorCtr="0">
              <a:noAutofit/>
            </a:bodyPr>
            <a:lstStyle>
              <a:defPPr marR="0" lvl="0" algn="l" rtl="0">
                <a:lnSpc>
                  <a:spcPct val="100000"/>
                </a:lnSpc>
                <a:spcBef>
                  <a:spcPts val="0"/>
                </a:spcBef>
                <a:spcAft>
                  <a:spcPts val="0"/>
                </a:spcAft>
                <a:defRPr/>
              </a:defPPr>
              <a:lvl1pPr algn="ctr">
                <a:defRPr sz="1000" baseline="0">
                  <a:solidFill>
                    <a:schemeClr val="bg1"/>
                  </a:solidFill>
                  <a:latin typeface="+mn-lt"/>
                  <a:ea typeface="Lato" panose="020F0502020204030203" pitchFamily="34" charset="0"/>
                  <a:cs typeface="Lato" panose="020F0502020204030203" pitchFamily="34" charset="0"/>
                </a:defRPr>
              </a:lvl1pPr>
            </a:lstStyle>
            <a:p>
              <a:pPr marL="0" marR="0" lvl="0" indent="0" algn="l" defTabSz="914400" eaLnBrk="1" fontAlgn="auto" latinLnBrk="0" hangingPunct="1">
                <a:lnSpc>
                  <a:spcPct val="100000"/>
                </a:lnSpc>
                <a:spcBef>
                  <a:spcPts val="0"/>
                </a:spcBef>
                <a:spcAft>
                  <a:spcPts val="0"/>
                </a:spcAft>
                <a:buClr>
                  <a:srgbClr val="FFFFFF"/>
                </a:buClr>
                <a:buSzTx/>
                <a:buFontTx/>
                <a:buNone/>
                <a:tabLst/>
                <a:defRPr/>
              </a:pPr>
              <a:r>
                <a:rPr kumimoji="0" lang="en-US" sz="1400" b="1" i="0" u="none" strike="noStrike" kern="0" cap="none" spc="0" normalizeH="0" baseline="0" noProof="0">
                  <a:ln>
                    <a:noFill/>
                  </a:ln>
                  <a:solidFill>
                    <a:srgbClr val="FFFFFF"/>
                  </a:solidFill>
                  <a:effectLst/>
                  <a:uLnTx/>
                  <a:uFillTx/>
                  <a:latin typeface="Arial" panose="020B0604020202020204"/>
                  <a:ea typeface="Lato" panose="020F0502020204030203" pitchFamily="34" charset="0"/>
                  <a:cs typeface="Lato" panose="020F0502020204030203" pitchFamily="34" charset="0"/>
                </a:rPr>
                <a:t>Endpoints</a:t>
              </a:r>
            </a:p>
            <a:p>
              <a:pPr marL="0" marR="0" lvl="0" indent="0" algn="l" defTabSz="914400" eaLnBrk="1" fontAlgn="auto" latinLnBrk="0" hangingPunct="1">
                <a:lnSpc>
                  <a:spcPct val="100000"/>
                </a:lnSpc>
                <a:spcBef>
                  <a:spcPts val="600"/>
                </a:spcBef>
                <a:spcAft>
                  <a:spcPts val="0"/>
                </a:spcAft>
                <a:buClr>
                  <a:srgbClr val="FFFFFF"/>
                </a:buClr>
                <a:buSzTx/>
                <a:buFontTx/>
                <a:buNone/>
                <a:tabLst/>
                <a:defRPr/>
              </a:pPr>
              <a:r>
                <a:rPr kumimoji="0" lang="en-US" sz="1100" b="1" i="0" u="none" strike="noStrike" kern="0" cap="none" spc="0" normalizeH="0" baseline="0" noProof="0">
                  <a:ln>
                    <a:noFill/>
                  </a:ln>
                  <a:solidFill>
                    <a:srgbClr val="FFFFFF"/>
                  </a:solidFill>
                  <a:effectLst/>
                  <a:uLnTx/>
                  <a:uFillTx/>
                  <a:latin typeface="Arial" panose="020B0604020202020204"/>
                  <a:ea typeface="Lato" panose="020F0502020204030203" pitchFamily="34" charset="0"/>
                  <a:cs typeface="Arial" panose="020B0604020202020204" pitchFamily="34" charset="0"/>
                </a:rPr>
                <a:t>Primary endpoint</a:t>
              </a:r>
            </a:p>
            <a:p>
              <a:pPr marL="171450" marR="0" lvl="0" indent="-171450" algn="l" defTabSz="914400" eaLnBrk="1" fontAlgn="auto" latinLnBrk="0" hangingPunct="1">
                <a:lnSpc>
                  <a:spcPct val="100000"/>
                </a:lnSpc>
                <a:spcBef>
                  <a:spcPts val="0"/>
                </a:spcBef>
                <a:spcAft>
                  <a:spcPts val="0"/>
                </a:spcAft>
                <a:buClr>
                  <a:srgbClr val="FFFFFF"/>
                </a:buClr>
                <a:buSzTx/>
                <a:buFont typeface="Arial" panose="020B0604020202020204" pitchFamily="34" charset="0"/>
                <a:buChar char="•"/>
                <a:tabLst/>
                <a:defRPr/>
              </a:pPr>
              <a:r>
                <a:rPr kumimoji="0" lang="en-US" sz="1100" b="0" i="0" u="none" strike="noStrike" kern="0" cap="none" spc="0" normalizeH="0" baseline="0" noProof="0">
                  <a:ln>
                    <a:noFill/>
                  </a:ln>
                  <a:solidFill>
                    <a:srgbClr val="FFFFFF"/>
                  </a:solidFill>
                  <a:effectLst/>
                  <a:uLnTx/>
                  <a:uFillTx/>
                  <a:latin typeface="Arial" panose="020B0604020202020204"/>
                  <a:ea typeface="Lato" panose="020F0502020204030203" pitchFamily="34" charset="0"/>
                  <a:cs typeface="Arial" panose="020B0604020202020204" pitchFamily="34" charset="0"/>
                </a:rPr>
                <a:t>Confirmed ORR per RECIST 1.1 by investigator</a:t>
              </a:r>
            </a:p>
            <a:p>
              <a:pPr marL="0" marR="0" lvl="0" indent="0" algn="l" defTabSz="914400" eaLnBrk="1" fontAlgn="auto" latinLnBrk="0" hangingPunct="1">
                <a:lnSpc>
                  <a:spcPct val="100000"/>
                </a:lnSpc>
                <a:spcBef>
                  <a:spcPts val="600"/>
                </a:spcBef>
                <a:spcAft>
                  <a:spcPts val="0"/>
                </a:spcAft>
                <a:buClr>
                  <a:srgbClr val="FFFFFF"/>
                </a:buClr>
                <a:buSzTx/>
                <a:buFontTx/>
                <a:buNone/>
                <a:tabLst/>
                <a:defRPr/>
              </a:pPr>
              <a:r>
                <a:rPr kumimoji="0" lang="en-US" sz="1100" b="1" i="0" u="none" strike="noStrike" kern="0" cap="none" spc="0" normalizeH="0" baseline="0" noProof="0">
                  <a:ln>
                    <a:noFill/>
                  </a:ln>
                  <a:solidFill>
                    <a:srgbClr val="FFFFFF"/>
                  </a:solidFill>
                  <a:effectLst/>
                  <a:uLnTx/>
                  <a:uFillTx/>
                  <a:latin typeface="Arial" panose="020B0604020202020204"/>
                  <a:ea typeface="Lato" panose="020F0502020204030203" pitchFamily="34" charset="0"/>
                  <a:cs typeface="Arial" panose="020B0604020202020204" pitchFamily="34" charset="0"/>
                </a:rPr>
                <a:t>Secondary endpoints </a:t>
              </a:r>
            </a:p>
            <a:p>
              <a:pPr marL="171450" marR="0" lvl="0" indent="-171450" algn="l" defTabSz="914400" eaLnBrk="1" fontAlgn="auto" latinLnBrk="0" hangingPunct="1">
                <a:lnSpc>
                  <a:spcPct val="100000"/>
                </a:lnSpc>
                <a:spcBef>
                  <a:spcPts val="0"/>
                </a:spcBef>
                <a:spcAft>
                  <a:spcPts val="0"/>
                </a:spcAft>
                <a:buClr>
                  <a:srgbClr val="FFFFFF"/>
                </a:buClr>
                <a:buSzTx/>
                <a:buFont typeface="Arial" panose="020B0604020202020204" pitchFamily="34" charset="0"/>
                <a:buChar char="•"/>
                <a:tabLst/>
                <a:defRPr/>
              </a:pPr>
              <a:r>
                <a:rPr kumimoji="0" lang="en-US" sz="1100" b="0" i="0" u="none" strike="noStrike" kern="0" cap="none" spc="0" normalizeH="0" baseline="0" noProof="0">
                  <a:ln>
                    <a:noFill/>
                  </a:ln>
                  <a:solidFill>
                    <a:srgbClr val="FFFFFF"/>
                  </a:solidFill>
                  <a:effectLst/>
                  <a:uLnTx/>
                  <a:uFillTx/>
                  <a:latin typeface="Arial" panose="020B0604020202020204"/>
                  <a:ea typeface="Lato" panose="020F0502020204030203" pitchFamily="34" charset="0"/>
                  <a:cs typeface="Arial" panose="020B0604020202020204" pitchFamily="34" charset="0"/>
                </a:rPr>
                <a:t>DOR</a:t>
              </a:r>
            </a:p>
            <a:p>
              <a:pPr marL="171450" marR="0" lvl="0" indent="-171450" algn="l" defTabSz="914400" eaLnBrk="1" fontAlgn="auto" latinLnBrk="0" hangingPunct="1">
                <a:lnSpc>
                  <a:spcPct val="100000"/>
                </a:lnSpc>
                <a:spcBef>
                  <a:spcPts val="0"/>
                </a:spcBef>
                <a:spcAft>
                  <a:spcPts val="0"/>
                </a:spcAft>
                <a:buClr>
                  <a:srgbClr val="FFFFFF"/>
                </a:buClr>
                <a:buSzTx/>
                <a:buFont typeface="Arial" panose="020B0604020202020204" pitchFamily="34" charset="0"/>
                <a:buChar char="•"/>
                <a:tabLst/>
                <a:defRPr/>
              </a:pPr>
              <a:r>
                <a:rPr kumimoji="0" lang="en-US" sz="1100" b="0" i="0" u="none" strike="noStrike" kern="0" cap="none" spc="0" normalizeH="0" baseline="0" noProof="0">
                  <a:ln>
                    <a:noFill/>
                  </a:ln>
                  <a:solidFill>
                    <a:srgbClr val="FFFFFF"/>
                  </a:solidFill>
                  <a:effectLst/>
                  <a:uLnTx/>
                  <a:uFillTx/>
                  <a:latin typeface="Arial" panose="020B0604020202020204"/>
                  <a:ea typeface="Lato" panose="020F0502020204030203" pitchFamily="34" charset="0"/>
                  <a:cs typeface="Arial" panose="020B0604020202020204" pitchFamily="34" charset="0"/>
                </a:rPr>
                <a:t>PFS per RECIST 1.1 by investigator</a:t>
              </a:r>
            </a:p>
            <a:p>
              <a:pPr marL="171450" marR="0" lvl="0" indent="-171450" algn="l" defTabSz="914400" eaLnBrk="1" fontAlgn="auto" latinLnBrk="0" hangingPunct="1">
                <a:lnSpc>
                  <a:spcPct val="100000"/>
                </a:lnSpc>
                <a:spcBef>
                  <a:spcPts val="0"/>
                </a:spcBef>
                <a:spcAft>
                  <a:spcPts val="0"/>
                </a:spcAft>
                <a:buClr>
                  <a:srgbClr val="FFFFFF"/>
                </a:buClr>
                <a:buSzTx/>
                <a:buFont typeface="Arial" panose="020B0604020202020204" pitchFamily="34" charset="0"/>
                <a:buChar char="•"/>
                <a:tabLst/>
                <a:defRPr/>
              </a:pPr>
              <a:r>
                <a:rPr kumimoji="0" lang="en-US" sz="1100" b="0" i="0" u="none" strike="noStrike" kern="0" cap="none" spc="0" normalizeH="0" baseline="0" noProof="0">
                  <a:ln>
                    <a:noFill/>
                  </a:ln>
                  <a:solidFill>
                    <a:srgbClr val="FFFFFF"/>
                  </a:solidFill>
                  <a:effectLst/>
                  <a:uLnTx/>
                  <a:uFillTx/>
                  <a:latin typeface="Arial" panose="020B0604020202020204"/>
                  <a:ea typeface="Lato" panose="020F0502020204030203" pitchFamily="34" charset="0"/>
                  <a:cs typeface="Arial" panose="020B0604020202020204" pitchFamily="34" charset="0"/>
                </a:rPr>
                <a:t>Safety evaluation per NCI CTCAE v5.0</a:t>
              </a:r>
            </a:p>
            <a:p>
              <a:pPr marL="0" marR="0" lvl="0" indent="0" algn="l" defTabSz="914400" eaLnBrk="1" fontAlgn="auto" latinLnBrk="0" hangingPunct="1">
                <a:lnSpc>
                  <a:spcPct val="100000"/>
                </a:lnSpc>
                <a:spcBef>
                  <a:spcPts val="600"/>
                </a:spcBef>
                <a:spcAft>
                  <a:spcPts val="0"/>
                </a:spcAft>
                <a:buClr>
                  <a:srgbClr val="FFFFFF"/>
                </a:buClr>
                <a:buSzTx/>
                <a:buFontTx/>
                <a:buNone/>
                <a:tabLst/>
                <a:defRPr/>
              </a:pPr>
              <a:r>
                <a:rPr kumimoji="0" lang="en-US" sz="1100" b="0" i="0" u="none" strike="noStrike" kern="0" cap="none" spc="0" normalizeH="0" baseline="0" noProof="0">
                  <a:ln>
                    <a:noFill/>
                  </a:ln>
                  <a:solidFill>
                    <a:srgbClr val="FFFFFF"/>
                  </a:solidFill>
                  <a:effectLst/>
                  <a:uLnTx/>
                  <a:uFillTx/>
                  <a:latin typeface="Arial" panose="020B0604020202020204"/>
                  <a:ea typeface="Lato" panose="020F0502020204030203" pitchFamily="34" charset="0"/>
                  <a:cs typeface="Arial" panose="020B0604020202020204" pitchFamily="34" charset="0"/>
                </a:rPr>
                <a:t>Exploratory</a:t>
              </a:r>
            </a:p>
            <a:p>
              <a:pPr marL="171450" marR="0" lvl="0" indent="-171450" algn="l" defTabSz="914400" eaLnBrk="1" fontAlgn="auto" latinLnBrk="0" hangingPunct="1">
                <a:lnSpc>
                  <a:spcPct val="100000"/>
                </a:lnSpc>
                <a:spcBef>
                  <a:spcPts val="0"/>
                </a:spcBef>
                <a:spcAft>
                  <a:spcPts val="0"/>
                </a:spcAft>
                <a:buClr>
                  <a:srgbClr val="FFFFFF"/>
                </a:buClr>
                <a:buSzTx/>
                <a:buFont typeface="Arial" panose="020B0604020202020204" pitchFamily="34" charset="0"/>
                <a:buChar char="•"/>
                <a:tabLst/>
                <a:defRPr/>
              </a:pPr>
              <a:r>
                <a:rPr kumimoji="0" lang="en-US" sz="1100" b="0" i="0" u="none" strike="noStrike" kern="0" cap="none" spc="0" normalizeH="0" baseline="0" noProof="0">
                  <a:ln>
                    <a:noFill/>
                  </a:ln>
                  <a:solidFill>
                    <a:srgbClr val="FFFFFF"/>
                  </a:solidFill>
                  <a:effectLst/>
                  <a:uLnTx/>
                  <a:uFillTx/>
                  <a:latin typeface="Arial" panose="020B0604020202020204"/>
                  <a:ea typeface="Lato" panose="020F0502020204030203" pitchFamily="34" charset="0"/>
                  <a:cs typeface="Arial" panose="020B0604020202020204" pitchFamily="34" charset="0"/>
                </a:rPr>
                <a:t>OS</a:t>
              </a:r>
            </a:p>
            <a:p>
              <a:pPr marL="171450" marR="0" lvl="0" indent="-171450" algn="l" defTabSz="914400" eaLnBrk="1" fontAlgn="auto" latinLnBrk="0" hangingPunct="1">
                <a:lnSpc>
                  <a:spcPct val="100000"/>
                </a:lnSpc>
                <a:spcBef>
                  <a:spcPts val="0"/>
                </a:spcBef>
                <a:spcAft>
                  <a:spcPts val="0"/>
                </a:spcAft>
                <a:buClr>
                  <a:srgbClr val="FFFFFF"/>
                </a:buClr>
                <a:buSzTx/>
                <a:buFont typeface="Arial" panose="020B0604020202020204" pitchFamily="34" charset="0"/>
                <a:buChar char="•"/>
                <a:tabLst/>
                <a:defRPr/>
              </a:pPr>
              <a:r>
                <a:rPr kumimoji="0" lang="en-US" sz="1100" b="0" i="0" u="none" strike="noStrike" kern="0" cap="none" spc="0" normalizeH="0" baseline="0" noProof="0">
                  <a:ln>
                    <a:noFill/>
                  </a:ln>
                  <a:solidFill>
                    <a:srgbClr val="FFFFFF"/>
                  </a:solidFill>
                  <a:effectLst/>
                  <a:uLnTx/>
                  <a:uFillTx/>
                  <a:latin typeface="Arial" panose="020B0604020202020204"/>
                  <a:ea typeface="Lato" panose="020F0502020204030203" pitchFamily="34" charset="0"/>
                  <a:cs typeface="Arial" panose="020B0604020202020204" pitchFamily="34" charset="0"/>
                </a:rPr>
                <a:t>Biomarker analyses</a:t>
              </a:r>
            </a:p>
          </p:txBody>
        </p:sp>
        <p:sp>
          <p:nvSpPr>
            <p:cNvPr id="16" name="TextBox 15">
              <a:extLst>
                <a:ext uri="{FF2B5EF4-FFF2-40B4-BE49-F238E27FC236}">
                  <a16:creationId xmlns:a16="http://schemas.microsoft.com/office/drawing/2014/main" id="{6EA3BA21-C61C-DC0B-8383-7FDC44B018D4}"/>
                </a:ext>
              </a:extLst>
            </p:cNvPr>
            <p:cNvSpPr txBox="1"/>
            <p:nvPr/>
          </p:nvSpPr>
          <p:spPr bwMode="gray">
            <a:xfrm>
              <a:off x="7447575" y="5389310"/>
              <a:ext cx="1929381" cy="211107"/>
            </a:xfrm>
            <a:prstGeom prst="rect">
              <a:avLst/>
            </a:prstGeom>
          </p:spPr>
          <p:txBody>
            <a:bodyPr wrap="square" lIns="45720" tIns="45720" rIns="45720" bIns="45720" rtlCol="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US" sz="1100" b="1" i="0" u="none" strike="noStrike" kern="0" cap="none" spc="0" normalizeH="0" baseline="0" noProof="0">
                  <a:ln>
                    <a:noFill/>
                  </a:ln>
                  <a:solidFill>
                    <a:srgbClr val="000000"/>
                  </a:solidFill>
                  <a:effectLst/>
                  <a:uLnTx/>
                  <a:uFillTx/>
                </a:rPr>
                <a:t>Data cutoff: Mar 28, 2025</a:t>
              </a:r>
            </a:p>
          </p:txBody>
        </p:sp>
      </p:grpSp>
      <p:sp>
        <p:nvSpPr>
          <p:cNvPr id="17" name="Content Placeholder 38">
            <a:extLst>
              <a:ext uri="{FF2B5EF4-FFF2-40B4-BE49-F238E27FC236}">
                <a16:creationId xmlns:a16="http://schemas.microsoft.com/office/drawing/2014/main" id="{96A3E75C-339C-C64E-A6A6-4F2C52A62B4D}"/>
              </a:ext>
            </a:extLst>
          </p:cNvPr>
          <p:cNvSpPr txBox="1">
            <a:spLocks/>
          </p:cNvSpPr>
          <p:nvPr/>
        </p:nvSpPr>
        <p:spPr>
          <a:xfrm>
            <a:off x="3352086" y="2641388"/>
            <a:ext cx="5487829" cy="271527"/>
          </a:xfrm>
          <a:prstGeom prst="rect">
            <a:avLst/>
          </a:prstGeom>
        </p:spPr>
        <p:txBody>
          <a:bodyPr anchor="ctr"/>
          <a:lstStyle>
            <a:lvl1pPr marL="342900" indent="-342900" algn="l" defTabSz="914400" rtl="0" eaLnBrk="1" latinLnBrk="0" hangingPunct="1">
              <a:lnSpc>
                <a:spcPct val="100000"/>
              </a:lnSpc>
              <a:spcBef>
                <a:spcPts val="1000"/>
              </a:spcBef>
              <a:buClr>
                <a:srgbClr val="008764"/>
              </a:buClr>
              <a:buFont typeface="Arial" panose="020B0604020202020204" pitchFamily="34" charset="0"/>
              <a:buChar char="•"/>
              <a:defRPr lang="en-US" sz="2400" kern="1200" dirty="0">
                <a:solidFill>
                  <a:srgbClr val="002557"/>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0000"/>
              </a:lnSpc>
              <a:spcBef>
                <a:spcPts val="500"/>
              </a:spcBef>
              <a:buClr>
                <a:srgbClr val="008764"/>
              </a:buClr>
              <a:buFont typeface="Wingdings" panose="05000000000000000000" pitchFamily="2" charset="2"/>
              <a:buChar char="§"/>
              <a:defRPr lang="en-US" sz="2400" kern="1200" dirty="0">
                <a:solidFill>
                  <a:srgbClr val="002557"/>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0000"/>
              </a:lnSpc>
              <a:spcBef>
                <a:spcPts val="500"/>
              </a:spcBef>
              <a:buClr>
                <a:srgbClr val="008764"/>
              </a:buClr>
              <a:buFont typeface="Courier New" panose="02070309020205020404" pitchFamily="49" charset="0"/>
              <a:buChar char="o"/>
              <a:defRPr lang="en-US" sz="1800" kern="1200" dirty="0">
                <a:solidFill>
                  <a:srgbClr val="002557"/>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0000"/>
              </a:lnSpc>
              <a:spcBef>
                <a:spcPts val="500"/>
              </a:spcBef>
              <a:buClr>
                <a:srgbClr val="008764"/>
              </a:buClr>
              <a:buFont typeface="Arial" panose="020B0604020202020204" pitchFamily="34" charset="0"/>
              <a:buChar char="•"/>
              <a:defRPr lang="en-US" sz="1800" kern="1200" dirty="0">
                <a:solidFill>
                  <a:srgbClr val="002557"/>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0000"/>
              </a:lnSpc>
              <a:spcBef>
                <a:spcPts val="500"/>
              </a:spcBef>
              <a:buClr>
                <a:srgbClr val="008764"/>
              </a:buClr>
              <a:buFont typeface="Arial" panose="020B0604020202020204" pitchFamily="34" charset="0"/>
              <a:buChar char="•"/>
              <a:defRPr lang="en-US" sz="1800" kern="1200" dirty="0">
                <a:solidFill>
                  <a:srgbClr val="002557"/>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1800" b="1"/>
              <a:t>Phase 2 SGN35-033 cohort 6 study design</a:t>
            </a:r>
          </a:p>
        </p:txBody>
      </p:sp>
    </p:spTree>
    <p:extLst>
      <p:ext uri="{BB962C8B-B14F-4D97-AF65-F5344CB8AC3E}">
        <p14:creationId xmlns:p14="http://schemas.microsoft.com/office/powerpoint/2010/main" val="33050255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1B017E-0FF1-8C18-90F7-3932F7AD49A5}"/>
              </a:ext>
            </a:extLst>
          </p:cNvPr>
          <p:cNvSpPr>
            <a:spLocks noGrp="1"/>
          </p:cNvSpPr>
          <p:nvPr>
            <p:ph type="title"/>
          </p:nvPr>
        </p:nvSpPr>
        <p:spPr>
          <a:xfrm>
            <a:off x="613953" y="286743"/>
            <a:ext cx="10972800" cy="822960"/>
          </a:xfrm>
        </p:spPr>
        <p:txBody>
          <a:bodyPr>
            <a:normAutofit fontScale="90000"/>
          </a:bodyPr>
          <a:lstStyle/>
          <a:p>
            <a:r>
              <a:rPr lang="en-US" dirty="0"/>
              <a:t>Disposition, demographics and disease characteristics</a:t>
            </a:r>
          </a:p>
        </p:txBody>
      </p:sp>
      <p:sp>
        <p:nvSpPr>
          <p:cNvPr id="3" name="Slide Number Placeholder 2">
            <a:extLst>
              <a:ext uri="{FF2B5EF4-FFF2-40B4-BE49-F238E27FC236}">
                <a16:creationId xmlns:a16="http://schemas.microsoft.com/office/drawing/2014/main" id="{186C8D40-42E6-9570-A088-96FC6DBA81E8}"/>
              </a:ext>
            </a:extLst>
          </p:cNvPr>
          <p:cNvSpPr>
            <a:spLocks noGrp="1"/>
          </p:cNvSpPr>
          <p:nvPr>
            <p:ph type="sldNum" sz="quarter" idx="12"/>
          </p:nvPr>
        </p:nvSpPr>
        <p:spPr/>
        <p:txBody>
          <a:bodyPr/>
          <a:lstStyle/>
          <a:p>
            <a:fld id="{BE33F7A0-71F0-446B-9DE8-6D75BE64EE0F}" type="slidenum">
              <a:rPr lang="en-US" smtClean="0"/>
              <a:pPr/>
              <a:t>5</a:t>
            </a:fld>
            <a:endParaRPr lang="en-US"/>
          </a:p>
        </p:txBody>
      </p:sp>
      <p:sp>
        <p:nvSpPr>
          <p:cNvPr id="5" name="Text Placeholder 4">
            <a:extLst>
              <a:ext uri="{FF2B5EF4-FFF2-40B4-BE49-F238E27FC236}">
                <a16:creationId xmlns:a16="http://schemas.microsoft.com/office/drawing/2014/main" id="{637A29DF-13F7-3BCF-A70C-846023D78677}"/>
              </a:ext>
            </a:extLst>
          </p:cNvPr>
          <p:cNvSpPr>
            <a:spLocks noGrp="1"/>
          </p:cNvSpPr>
          <p:nvPr>
            <p:ph type="body" sz="quarter" idx="15"/>
          </p:nvPr>
        </p:nvSpPr>
        <p:spPr/>
        <p:txBody>
          <a:bodyPr/>
          <a:lstStyle/>
          <a:p>
            <a:r>
              <a:rPr lang="en-US" dirty="0"/>
              <a:t>Dr. Cristina Rodriguez, MD, </a:t>
            </a:r>
            <a:r>
              <a:rPr lang="en-US" dirty="0">
                <a:hlinkClick r:id="rId2"/>
              </a:rPr>
              <a:t>rodrigcr@uw.edu</a:t>
            </a:r>
            <a:endParaRPr lang="en-US" dirty="0"/>
          </a:p>
        </p:txBody>
      </p:sp>
      <p:sp>
        <p:nvSpPr>
          <p:cNvPr id="6" name="Text Placeholder 6">
            <a:extLst>
              <a:ext uri="{FF2B5EF4-FFF2-40B4-BE49-F238E27FC236}">
                <a16:creationId xmlns:a16="http://schemas.microsoft.com/office/drawing/2014/main" id="{73F6A32C-EC6C-FF96-4BA4-4AF6CABAA8E3}"/>
              </a:ext>
            </a:extLst>
          </p:cNvPr>
          <p:cNvSpPr txBox="1">
            <a:spLocks/>
          </p:cNvSpPr>
          <p:nvPr/>
        </p:nvSpPr>
        <p:spPr>
          <a:xfrm>
            <a:off x="548007" y="5806440"/>
            <a:ext cx="11195948" cy="347472"/>
          </a:xfrm>
          <a:prstGeom prst="rect">
            <a:avLst/>
          </a:prstGeom>
        </p:spPr>
        <p:txBody>
          <a:bodyPr anchor="b"/>
          <a:lstStyle>
            <a:lvl1pPr marL="342900" indent="-342900" algn="l" defTabSz="914400" rtl="0" eaLnBrk="1" latinLnBrk="0" hangingPunct="1">
              <a:lnSpc>
                <a:spcPct val="100000"/>
              </a:lnSpc>
              <a:spcBef>
                <a:spcPts val="1000"/>
              </a:spcBef>
              <a:buClr>
                <a:srgbClr val="008764"/>
              </a:buClr>
              <a:buFont typeface="Arial" panose="020B0604020202020204" pitchFamily="34" charset="0"/>
              <a:buChar char="•"/>
              <a:defRPr lang="en-US" sz="2400" kern="1200" dirty="0">
                <a:solidFill>
                  <a:srgbClr val="002557"/>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0000"/>
              </a:lnSpc>
              <a:spcBef>
                <a:spcPts val="500"/>
              </a:spcBef>
              <a:buClr>
                <a:srgbClr val="008764"/>
              </a:buClr>
              <a:buFont typeface="Wingdings" panose="05000000000000000000" pitchFamily="2" charset="2"/>
              <a:buChar char="§"/>
              <a:defRPr lang="en-US" sz="2400" kern="1200" dirty="0">
                <a:solidFill>
                  <a:srgbClr val="002557"/>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0000"/>
              </a:lnSpc>
              <a:spcBef>
                <a:spcPts val="500"/>
              </a:spcBef>
              <a:buClr>
                <a:srgbClr val="008764"/>
              </a:buClr>
              <a:buFont typeface="Courier New" panose="02070309020205020404" pitchFamily="49" charset="0"/>
              <a:buChar char="o"/>
              <a:defRPr lang="en-US" sz="1800" kern="1200" dirty="0">
                <a:solidFill>
                  <a:srgbClr val="002557"/>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0000"/>
              </a:lnSpc>
              <a:spcBef>
                <a:spcPts val="500"/>
              </a:spcBef>
              <a:buClr>
                <a:srgbClr val="008764"/>
              </a:buClr>
              <a:buFont typeface="Arial" panose="020B0604020202020204" pitchFamily="34" charset="0"/>
              <a:buChar char="•"/>
              <a:defRPr lang="en-US" sz="1800" kern="1200" dirty="0">
                <a:solidFill>
                  <a:srgbClr val="002557"/>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0000"/>
              </a:lnSpc>
              <a:spcBef>
                <a:spcPts val="500"/>
              </a:spcBef>
              <a:buClr>
                <a:srgbClr val="008764"/>
              </a:buClr>
              <a:buFont typeface="Arial" panose="020B0604020202020204" pitchFamily="34" charset="0"/>
              <a:buChar char="•"/>
              <a:defRPr lang="en-US" sz="1800" kern="1200" dirty="0">
                <a:solidFill>
                  <a:srgbClr val="002557"/>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buNone/>
            </a:pPr>
            <a:r>
              <a:rPr lang="en-US" sz="800" dirty="0"/>
              <a:t>AE, adverse event; BV, brentuximab vedotin; CPS, combined positive score; pembro, pembrolizumab; PD-L1, programmed death ligand 1. </a:t>
            </a:r>
          </a:p>
        </p:txBody>
      </p:sp>
      <p:graphicFrame>
        <p:nvGraphicFramePr>
          <p:cNvPr id="4" name="Table 3">
            <a:extLst>
              <a:ext uri="{FF2B5EF4-FFF2-40B4-BE49-F238E27FC236}">
                <a16:creationId xmlns:a16="http://schemas.microsoft.com/office/drawing/2014/main" id="{B6C18479-CD04-6F43-4BB0-C8208C56C3E9}"/>
              </a:ext>
            </a:extLst>
          </p:cNvPr>
          <p:cNvGraphicFramePr>
            <a:graphicFrameLocks noGrp="1"/>
          </p:cNvGraphicFramePr>
          <p:nvPr/>
        </p:nvGraphicFramePr>
        <p:xfrm>
          <a:off x="6290735" y="1342349"/>
          <a:ext cx="5458353" cy="4465710"/>
        </p:xfrm>
        <a:graphic>
          <a:graphicData uri="http://schemas.openxmlformats.org/drawingml/2006/table">
            <a:tbl>
              <a:tblPr firstRow="1" bandRow="1">
                <a:tableStyleId>{2D5ABB26-0587-4C30-8999-92F81FD0307C}</a:tableStyleId>
              </a:tblPr>
              <a:tblGrid>
                <a:gridCol w="3505944">
                  <a:extLst>
                    <a:ext uri="{9D8B030D-6E8A-4147-A177-3AD203B41FA5}">
                      <a16:colId xmlns:a16="http://schemas.microsoft.com/office/drawing/2014/main" val="356801435"/>
                    </a:ext>
                  </a:extLst>
                </a:gridCol>
                <a:gridCol w="1952409">
                  <a:extLst>
                    <a:ext uri="{9D8B030D-6E8A-4147-A177-3AD203B41FA5}">
                      <a16:colId xmlns:a16="http://schemas.microsoft.com/office/drawing/2014/main" val="1718018632"/>
                    </a:ext>
                  </a:extLst>
                </a:gridCol>
              </a:tblGrid>
              <a:tr h="411601">
                <a:tc>
                  <a:txBody>
                    <a:bodyPr/>
                    <a:lstStyle/>
                    <a:p>
                      <a:pPr marL="0" marR="0" algn="l">
                        <a:lnSpc>
                          <a:spcPct val="120000"/>
                        </a:lnSpc>
                        <a:spcBef>
                          <a:spcPts val="0"/>
                        </a:spcBef>
                        <a:spcAft>
                          <a:spcPts val="0"/>
                        </a:spcAft>
                      </a:pPr>
                      <a:r>
                        <a:rPr lang="en-US" sz="1200" b="1" kern="100">
                          <a:solidFill>
                            <a:schemeClr val="tx1"/>
                          </a:solidFill>
                          <a:effectLst/>
                          <a:latin typeface="+mn-lt"/>
                          <a:ea typeface="Times New Roman" panose="02020603050405020304" pitchFamily="18" charset="0"/>
                          <a:cs typeface="Times New Roman"/>
                        </a:rPr>
                        <a:t>Demographics and disease characteristics</a:t>
                      </a:r>
                    </a:p>
                  </a:txBody>
                  <a:tcPr marL="45720" marR="4572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20000"/>
                        </a:lnSpc>
                        <a:spcBef>
                          <a:spcPts val="0"/>
                        </a:spcBef>
                        <a:spcAft>
                          <a:spcPts val="0"/>
                        </a:spcAft>
                      </a:pPr>
                      <a:r>
                        <a:rPr lang="en-US" sz="1200" b="1" kern="100" dirty="0">
                          <a:solidFill>
                            <a:schemeClr val="tx1"/>
                          </a:solidFill>
                          <a:effectLst/>
                          <a:latin typeface="+mn-lt"/>
                        </a:rPr>
                        <a:t>BV + pembro</a:t>
                      </a:r>
                      <a:br>
                        <a:rPr lang="en-US" sz="1200" b="1" kern="100" dirty="0">
                          <a:solidFill>
                            <a:srgbClr val="000000"/>
                          </a:solidFill>
                          <a:effectLst/>
                          <a:latin typeface="+mn-lt"/>
                        </a:rPr>
                      </a:br>
                      <a:r>
                        <a:rPr lang="en-US" sz="1200" b="1" kern="100" dirty="0">
                          <a:solidFill>
                            <a:schemeClr val="tx1"/>
                          </a:solidFill>
                          <a:effectLst/>
                          <a:latin typeface="+mn-lt"/>
                        </a:rPr>
                        <a:t>(N=38)</a:t>
                      </a:r>
                      <a:endParaRPr lang="en-US" sz="1200" b="1" kern="100" dirty="0">
                        <a:solidFill>
                          <a:schemeClr val="tx1"/>
                        </a:solidFill>
                        <a:effectLst/>
                        <a:latin typeface="+mn-lt"/>
                        <a:ea typeface="Times New Roman" panose="02020603050405020304" pitchFamily="18" charset="0"/>
                        <a:cs typeface="Times New Roman"/>
                      </a:endParaRPr>
                    </a:p>
                  </a:txBody>
                  <a:tcPr marL="45720" marR="4572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931399637"/>
                  </a:ext>
                </a:extLst>
              </a:tr>
              <a:tr h="195908">
                <a:tc>
                  <a:txBody>
                    <a:bodyPr/>
                    <a:lstStyle/>
                    <a:p>
                      <a:pPr marL="0" marR="0">
                        <a:lnSpc>
                          <a:spcPct val="120000"/>
                        </a:lnSpc>
                        <a:spcBef>
                          <a:spcPts val="0"/>
                        </a:spcBef>
                        <a:spcAft>
                          <a:spcPts val="0"/>
                        </a:spcAft>
                      </a:pPr>
                      <a:r>
                        <a:rPr lang="en-US" sz="1200" b="1" kern="100">
                          <a:solidFill>
                            <a:schemeClr val="tx1"/>
                          </a:solidFill>
                          <a:effectLst/>
                          <a:latin typeface="+mn-lt"/>
                          <a:ea typeface="Times New Roman" panose="02020603050405020304" pitchFamily="18" charset="0"/>
                        </a:rPr>
                        <a:t>Age, median</a:t>
                      </a:r>
                      <a:r>
                        <a:rPr lang="en-US" sz="1200" b="0" kern="100">
                          <a:solidFill>
                            <a:schemeClr val="tx1"/>
                          </a:solidFill>
                          <a:effectLst/>
                          <a:latin typeface="+mn-lt"/>
                          <a:ea typeface="Times New Roman" panose="02020603050405020304" pitchFamily="18" charset="0"/>
                        </a:rPr>
                        <a:t> </a:t>
                      </a:r>
                      <a:r>
                        <a:rPr lang="en-US" sz="1200" b="1" kern="100">
                          <a:solidFill>
                            <a:schemeClr val="tx1"/>
                          </a:solidFill>
                          <a:effectLst/>
                          <a:latin typeface="+mn-lt"/>
                          <a:ea typeface="Times New Roman" panose="02020603050405020304" pitchFamily="18" charset="0"/>
                        </a:rPr>
                        <a:t>(range), years</a:t>
                      </a:r>
                    </a:p>
                  </a:txBody>
                  <a:tcPr marL="19050" marR="1905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algn="ctr">
                        <a:lnSpc>
                          <a:spcPct val="120000"/>
                        </a:lnSpc>
                        <a:spcBef>
                          <a:spcPts val="0"/>
                        </a:spcBef>
                        <a:spcAft>
                          <a:spcPts val="0"/>
                        </a:spcAft>
                      </a:pPr>
                      <a:r>
                        <a:rPr lang="en-US" sz="1200" kern="100">
                          <a:solidFill>
                            <a:schemeClr val="tx1"/>
                          </a:solidFill>
                          <a:effectLst/>
                          <a:latin typeface="+mn-lt"/>
                          <a:ea typeface="Times New Roman" panose="02020603050405020304" pitchFamily="18" charset="0"/>
                          <a:cs typeface="Times New Roman" panose="02020603050405020304" pitchFamily="18" charset="0"/>
                        </a:rPr>
                        <a:t>61 (30-81)</a:t>
                      </a:r>
                    </a:p>
                  </a:txBody>
                  <a:tcPr marL="45720" marR="4572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681413666"/>
                  </a:ext>
                </a:extLst>
              </a:tr>
              <a:tr h="195908">
                <a:tc>
                  <a:txBody>
                    <a:bodyPr/>
                    <a:lstStyle/>
                    <a:p>
                      <a:pPr marL="0" marR="0">
                        <a:lnSpc>
                          <a:spcPct val="120000"/>
                        </a:lnSpc>
                        <a:spcBef>
                          <a:spcPts val="0"/>
                        </a:spcBef>
                        <a:spcAft>
                          <a:spcPts val="0"/>
                        </a:spcAft>
                      </a:pPr>
                      <a:r>
                        <a:rPr lang="en-US" sz="1200" b="1" kern="100">
                          <a:solidFill>
                            <a:schemeClr val="tx1"/>
                          </a:solidFill>
                          <a:effectLst/>
                          <a:latin typeface="+mn-lt"/>
                          <a:ea typeface="Times New Roman" panose="02020603050405020304" pitchFamily="18" charset="0"/>
                        </a:rPr>
                        <a:t>Male, n (%)</a:t>
                      </a:r>
                    </a:p>
                  </a:txBody>
                  <a:tcPr marL="19050" marR="1905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377" rtl="0" eaLnBrk="1" fontAlgn="auto" latinLnBrk="0" hangingPunct="1">
                        <a:lnSpc>
                          <a:spcPct val="120000"/>
                        </a:lnSpc>
                        <a:spcBef>
                          <a:spcPts val="0"/>
                        </a:spcBef>
                        <a:spcAft>
                          <a:spcPts val="0"/>
                        </a:spcAft>
                        <a:buClrTx/>
                        <a:buSzTx/>
                        <a:buFontTx/>
                        <a:buNone/>
                        <a:tabLst/>
                        <a:defRPr/>
                      </a:pPr>
                      <a:r>
                        <a:rPr lang="en-US" sz="1200" kern="100">
                          <a:solidFill>
                            <a:schemeClr val="tx1"/>
                          </a:solidFill>
                          <a:effectLst/>
                          <a:latin typeface="+mn-lt"/>
                          <a:ea typeface="Times New Roman" panose="02020603050405020304" pitchFamily="18" charset="0"/>
                          <a:cs typeface="Times New Roman"/>
                        </a:rPr>
                        <a:t>31 (82)</a:t>
                      </a:r>
                    </a:p>
                  </a:txBody>
                  <a:tcPr marL="45720" marR="4572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39767834"/>
                  </a:ext>
                </a:extLst>
              </a:tr>
              <a:tr h="195908">
                <a:tc>
                  <a:txBody>
                    <a:bodyPr/>
                    <a:lstStyle/>
                    <a:p>
                      <a:pPr marL="0" marR="0">
                        <a:lnSpc>
                          <a:spcPct val="120000"/>
                        </a:lnSpc>
                        <a:spcBef>
                          <a:spcPts val="0"/>
                        </a:spcBef>
                        <a:spcAft>
                          <a:spcPts val="0"/>
                        </a:spcAft>
                      </a:pPr>
                      <a:r>
                        <a:rPr lang="en-US" sz="1200" b="1" kern="100">
                          <a:solidFill>
                            <a:schemeClr val="tx1"/>
                          </a:solidFill>
                          <a:effectLst/>
                          <a:latin typeface="+mn-lt"/>
                          <a:ea typeface="Times New Roman" panose="02020603050405020304" pitchFamily="18" charset="0"/>
                        </a:rPr>
                        <a:t>Race, n (%)</a:t>
                      </a:r>
                    </a:p>
                  </a:txBody>
                  <a:tcPr marL="19050" marR="1905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377" rtl="0" eaLnBrk="1" fontAlgn="auto" latinLnBrk="0" hangingPunct="1">
                        <a:lnSpc>
                          <a:spcPct val="120000"/>
                        </a:lnSpc>
                        <a:spcBef>
                          <a:spcPts val="0"/>
                        </a:spcBef>
                        <a:spcAft>
                          <a:spcPts val="0"/>
                        </a:spcAft>
                        <a:buClrTx/>
                        <a:buSzTx/>
                        <a:buFontTx/>
                        <a:buNone/>
                        <a:tabLst/>
                        <a:defRPr/>
                      </a:pPr>
                      <a:endParaRPr lang="en-US" sz="1200" kern="100">
                        <a:solidFill>
                          <a:schemeClr val="tx1"/>
                        </a:solidFill>
                        <a:effectLst/>
                        <a:latin typeface="+mn-lt"/>
                        <a:ea typeface="Times New Roman" panose="02020603050405020304" pitchFamily="18" charset="0"/>
                        <a:cs typeface="Times New Roman"/>
                      </a:endParaRPr>
                    </a:p>
                  </a:txBody>
                  <a:tcPr marL="45720" marR="4572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113149705"/>
                  </a:ext>
                </a:extLst>
              </a:tr>
              <a:tr h="195908">
                <a:tc>
                  <a:txBody>
                    <a:bodyPr/>
                    <a:lstStyle/>
                    <a:p>
                      <a:pPr marL="0" marR="0">
                        <a:lnSpc>
                          <a:spcPct val="120000"/>
                        </a:lnSpc>
                        <a:spcBef>
                          <a:spcPts val="0"/>
                        </a:spcBef>
                        <a:spcAft>
                          <a:spcPts val="0"/>
                        </a:spcAft>
                      </a:pPr>
                      <a:r>
                        <a:rPr lang="en-US" sz="1200" kern="100">
                          <a:solidFill>
                            <a:schemeClr val="tx1"/>
                          </a:solidFill>
                          <a:effectLst/>
                          <a:latin typeface="+mn-lt"/>
                          <a:ea typeface="Times New Roman" panose="02020603050405020304" pitchFamily="18" charset="0"/>
                        </a:rPr>
                        <a:t>   American Indian/Native Alaskan</a:t>
                      </a:r>
                    </a:p>
                  </a:txBody>
                  <a:tcPr marL="19050" marR="1905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20000"/>
                        </a:lnSpc>
                        <a:spcBef>
                          <a:spcPts val="0"/>
                        </a:spcBef>
                        <a:spcAft>
                          <a:spcPts val="0"/>
                        </a:spcAft>
                      </a:pPr>
                      <a:r>
                        <a:rPr lang="en-US" sz="1200" kern="100">
                          <a:solidFill>
                            <a:schemeClr val="tx1"/>
                          </a:solidFill>
                          <a:effectLst/>
                          <a:latin typeface="+mn-lt"/>
                          <a:ea typeface="Times New Roman" panose="02020603050405020304" pitchFamily="18" charset="0"/>
                          <a:cs typeface="Times New Roman"/>
                        </a:rPr>
                        <a:t>1 (3)</a:t>
                      </a:r>
                    </a:p>
                  </a:txBody>
                  <a:tcPr marL="45720" marR="4572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891122431"/>
                  </a:ext>
                </a:extLst>
              </a:tr>
              <a:tr h="195908">
                <a:tc>
                  <a:txBody>
                    <a:bodyPr/>
                    <a:lstStyle/>
                    <a:p>
                      <a:pPr marL="0" marR="0">
                        <a:lnSpc>
                          <a:spcPct val="120000"/>
                        </a:lnSpc>
                        <a:spcBef>
                          <a:spcPts val="0"/>
                        </a:spcBef>
                        <a:spcAft>
                          <a:spcPts val="0"/>
                        </a:spcAft>
                      </a:pPr>
                      <a:r>
                        <a:rPr lang="en-US" sz="1200" kern="100">
                          <a:solidFill>
                            <a:schemeClr val="tx1"/>
                          </a:solidFill>
                          <a:effectLst/>
                          <a:latin typeface="+mn-lt"/>
                          <a:ea typeface="Times New Roman" panose="02020603050405020304" pitchFamily="18" charset="0"/>
                        </a:rPr>
                        <a:t>   Asian</a:t>
                      </a:r>
                    </a:p>
                  </a:txBody>
                  <a:tcPr marL="19050" marR="1905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20000"/>
                        </a:lnSpc>
                        <a:spcBef>
                          <a:spcPts val="0"/>
                        </a:spcBef>
                        <a:spcAft>
                          <a:spcPts val="0"/>
                        </a:spcAft>
                      </a:pPr>
                      <a:r>
                        <a:rPr lang="en-US" sz="1200" kern="100">
                          <a:solidFill>
                            <a:schemeClr val="tx1"/>
                          </a:solidFill>
                          <a:effectLst/>
                          <a:latin typeface="+mn-lt"/>
                          <a:ea typeface="Times New Roman" panose="02020603050405020304" pitchFamily="18" charset="0"/>
                          <a:cs typeface="Times New Roman"/>
                        </a:rPr>
                        <a:t>1 (3)</a:t>
                      </a:r>
                    </a:p>
                  </a:txBody>
                  <a:tcPr marL="45720" marR="4572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63826673"/>
                  </a:ext>
                </a:extLst>
              </a:tr>
              <a:tr h="195908">
                <a:tc>
                  <a:txBody>
                    <a:bodyPr/>
                    <a:lstStyle/>
                    <a:p>
                      <a:pPr marL="0" marR="0">
                        <a:lnSpc>
                          <a:spcPct val="120000"/>
                        </a:lnSpc>
                        <a:spcBef>
                          <a:spcPts val="0"/>
                        </a:spcBef>
                        <a:spcAft>
                          <a:spcPts val="0"/>
                        </a:spcAft>
                      </a:pPr>
                      <a:r>
                        <a:rPr lang="en-US" sz="1200" kern="100">
                          <a:solidFill>
                            <a:schemeClr val="tx1"/>
                          </a:solidFill>
                          <a:effectLst/>
                          <a:latin typeface="+mn-lt"/>
                          <a:ea typeface="Times New Roman" panose="02020603050405020304" pitchFamily="18" charset="0"/>
                        </a:rPr>
                        <a:t>   Black or African American</a:t>
                      </a:r>
                    </a:p>
                  </a:txBody>
                  <a:tcPr marL="19050" marR="1905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20000"/>
                        </a:lnSpc>
                        <a:spcBef>
                          <a:spcPts val="0"/>
                        </a:spcBef>
                        <a:spcAft>
                          <a:spcPts val="0"/>
                        </a:spcAft>
                      </a:pPr>
                      <a:r>
                        <a:rPr lang="en-US" sz="1200" kern="100">
                          <a:solidFill>
                            <a:schemeClr val="tx1"/>
                          </a:solidFill>
                          <a:effectLst/>
                          <a:latin typeface="+mn-lt"/>
                          <a:ea typeface="Times New Roman" panose="02020603050405020304" pitchFamily="18" charset="0"/>
                          <a:cs typeface="Times New Roman"/>
                        </a:rPr>
                        <a:t>3 (8)</a:t>
                      </a:r>
                    </a:p>
                  </a:txBody>
                  <a:tcPr marL="45720" marR="4572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16558082"/>
                  </a:ext>
                </a:extLst>
              </a:tr>
              <a:tr h="195908">
                <a:tc>
                  <a:txBody>
                    <a:bodyPr/>
                    <a:lstStyle/>
                    <a:p>
                      <a:pPr marL="0" marR="0">
                        <a:lnSpc>
                          <a:spcPct val="120000"/>
                        </a:lnSpc>
                        <a:spcBef>
                          <a:spcPts val="0"/>
                        </a:spcBef>
                        <a:spcAft>
                          <a:spcPts val="0"/>
                        </a:spcAft>
                      </a:pPr>
                      <a:r>
                        <a:rPr lang="en-US" sz="1200" kern="100">
                          <a:solidFill>
                            <a:schemeClr val="tx1"/>
                          </a:solidFill>
                          <a:effectLst/>
                          <a:latin typeface="+mn-lt"/>
                          <a:ea typeface="Times New Roman" panose="02020603050405020304" pitchFamily="18" charset="0"/>
                        </a:rPr>
                        <a:t>   White</a:t>
                      </a:r>
                    </a:p>
                  </a:txBody>
                  <a:tcPr marL="19050" marR="1905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20000"/>
                        </a:lnSpc>
                        <a:spcBef>
                          <a:spcPts val="0"/>
                        </a:spcBef>
                        <a:spcAft>
                          <a:spcPts val="0"/>
                        </a:spcAft>
                      </a:pPr>
                      <a:r>
                        <a:rPr lang="en-US" sz="1200" kern="100">
                          <a:solidFill>
                            <a:schemeClr val="tx1"/>
                          </a:solidFill>
                          <a:effectLst/>
                          <a:latin typeface="+mn-lt"/>
                          <a:ea typeface="Times New Roman" panose="02020603050405020304" pitchFamily="18" charset="0"/>
                          <a:cs typeface="Times New Roman"/>
                        </a:rPr>
                        <a:t>33 (87)</a:t>
                      </a:r>
                    </a:p>
                  </a:txBody>
                  <a:tcPr marL="45720" marR="4572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203192313"/>
                  </a:ext>
                </a:extLst>
              </a:tr>
              <a:tr h="195908">
                <a:tc>
                  <a:txBody>
                    <a:bodyPr/>
                    <a:lstStyle/>
                    <a:p>
                      <a:pPr marL="0" marR="0">
                        <a:lnSpc>
                          <a:spcPct val="120000"/>
                        </a:lnSpc>
                        <a:spcBef>
                          <a:spcPts val="0"/>
                        </a:spcBef>
                        <a:spcAft>
                          <a:spcPts val="0"/>
                        </a:spcAft>
                      </a:pPr>
                      <a:r>
                        <a:rPr lang="en-US" sz="1200" b="1" kern="100">
                          <a:solidFill>
                            <a:schemeClr val="tx1"/>
                          </a:solidFill>
                          <a:effectLst/>
                          <a:latin typeface="+mn-lt"/>
                          <a:ea typeface="Times New Roman" panose="02020603050405020304" pitchFamily="18" charset="0"/>
                        </a:rPr>
                        <a:t>Disease subtype, n (%)</a:t>
                      </a:r>
                    </a:p>
                  </a:txBody>
                  <a:tcPr marL="19050" marR="1905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20000"/>
                        </a:lnSpc>
                        <a:spcBef>
                          <a:spcPts val="0"/>
                        </a:spcBef>
                        <a:spcAft>
                          <a:spcPts val="0"/>
                        </a:spcAft>
                      </a:pPr>
                      <a:endParaRPr lang="en-US" sz="1200" kern="100">
                        <a:solidFill>
                          <a:schemeClr val="tx1"/>
                        </a:solidFill>
                        <a:effectLst/>
                        <a:latin typeface="+mn-lt"/>
                        <a:ea typeface="Times New Roman" panose="02020603050405020304" pitchFamily="18" charset="0"/>
                        <a:cs typeface="Times New Roman"/>
                      </a:endParaRPr>
                    </a:p>
                  </a:txBody>
                  <a:tcPr marL="45720" marR="4572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248605458"/>
                  </a:ext>
                </a:extLst>
              </a:tr>
              <a:tr h="195908">
                <a:tc>
                  <a:txBody>
                    <a:bodyPr/>
                    <a:lstStyle/>
                    <a:p>
                      <a:pPr marL="0" marR="0" lvl="1">
                        <a:lnSpc>
                          <a:spcPct val="120000"/>
                        </a:lnSpc>
                        <a:spcBef>
                          <a:spcPts val="0"/>
                        </a:spcBef>
                        <a:spcAft>
                          <a:spcPts val="0"/>
                        </a:spcAft>
                      </a:pPr>
                      <a:r>
                        <a:rPr lang="en-US" sz="1200" kern="100">
                          <a:solidFill>
                            <a:schemeClr val="tx1"/>
                          </a:solidFill>
                          <a:effectLst/>
                          <a:latin typeface="+mn-lt"/>
                          <a:ea typeface="Times New Roman" panose="02020603050405020304" pitchFamily="18" charset="0"/>
                        </a:rPr>
                        <a:t>   Hypopharynx</a:t>
                      </a:r>
                    </a:p>
                  </a:txBody>
                  <a:tcPr marL="19050" marR="1905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20000"/>
                        </a:lnSpc>
                        <a:spcBef>
                          <a:spcPts val="0"/>
                        </a:spcBef>
                        <a:spcAft>
                          <a:spcPts val="0"/>
                        </a:spcAft>
                      </a:pPr>
                      <a:r>
                        <a:rPr lang="en-US" sz="1200" kern="100">
                          <a:solidFill>
                            <a:schemeClr val="tx1"/>
                          </a:solidFill>
                          <a:effectLst/>
                          <a:latin typeface="+mn-lt"/>
                          <a:ea typeface="Times New Roman" panose="02020603050405020304" pitchFamily="18" charset="0"/>
                          <a:cs typeface="Times New Roman"/>
                        </a:rPr>
                        <a:t>1 (3)</a:t>
                      </a:r>
                    </a:p>
                  </a:txBody>
                  <a:tcPr marL="45720" marR="4572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40714283"/>
                  </a:ext>
                </a:extLst>
              </a:tr>
              <a:tr h="195908">
                <a:tc>
                  <a:txBody>
                    <a:bodyPr/>
                    <a:lstStyle/>
                    <a:p>
                      <a:pPr marL="0" marR="0" lvl="1">
                        <a:lnSpc>
                          <a:spcPct val="120000"/>
                        </a:lnSpc>
                        <a:spcBef>
                          <a:spcPts val="0"/>
                        </a:spcBef>
                        <a:spcAft>
                          <a:spcPts val="0"/>
                        </a:spcAft>
                      </a:pPr>
                      <a:r>
                        <a:rPr lang="en-US" sz="1200" kern="100">
                          <a:solidFill>
                            <a:schemeClr val="tx1"/>
                          </a:solidFill>
                          <a:effectLst/>
                          <a:latin typeface="+mn-lt"/>
                          <a:ea typeface="Times New Roman" panose="02020603050405020304" pitchFamily="18" charset="0"/>
                        </a:rPr>
                        <a:t>   Larynx</a:t>
                      </a:r>
                    </a:p>
                  </a:txBody>
                  <a:tcPr marL="19050" marR="1905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20000"/>
                        </a:lnSpc>
                        <a:spcBef>
                          <a:spcPts val="0"/>
                        </a:spcBef>
                        <a:spcAft>
                          <a:spcPts val="0"/>
                        </a:spcAft>
                      </a:pPr>
                      <a:r>
                        <a:rPr lang="en-US" sz="1200" kern="100">
                          <a:solidFill>
                            <a:schemeClr val="tx1"/>
                          </a:solidFill>
                          <a:effectLst/>
                          <a:latin typeface="+mn-lt"/>
                          <a:ea typeface="Times New Roman" panose="02020603050405020304" pitchFamily="18" charset="0"/>
                          <a:cs typeface="Times New Roman"/>
                        </a:rPr>
                        <a:t>8 (21)</a:t>
                      </a:r>
                    </a:p>
                  </a:txBody>
                  <a:tcPr marL="45720" marR="4572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220680639"/>
                  </a:ext>
                </a:extLst>
              </a:tr>
              <a:tr h="195908">
                <a:tc>
                  <a:txBody>
                    <a:bodyPr/>
                    <a:lstStyle/>
                    <a:p>
                      <a:pPr marL="0" marR="0" lvl="1">
                        <a:lnSpc>
                          <a:spcPct val="120000"/>
                        </a:lnSpc>
                        <a:spcBef>
                          <a:spcPts val="0"/>
                        </a:spcBef>
                        <a:spcAft>
                          <a:spcPts val="0"/>
                        </a:spcAft>
                      </a:pPr>
                      <a:r>
                        <a:rPr lang="en-US" sz="1200" kern="100">
                          <a:solidFill>
                            <a:schemeClr val="tx1"/>
                          </a:solidFill>
                          <a:effectLst/>
                          <a:latin typeface="+mn-lt"/>
                          <a:ea typeface="Times New Roman" panose="02020603050405020304" pitchFamily="18" charset="0"/>
                        </a:rPr>
                        <a:t>   Nasopharynx</a:t>
                      </a:r>
                    </a:p>
                  </a:txBody>
                  <a:tcPr marL="19050" marR="1905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20000"/>
                        </a:lnSpc>
                        <a:spcBef>
                          <a:spcPts val="0"/>
                        </a:spcBef>
                        <a:spcAft>
                          <a:spcPts val="0"/>
                        </a:spcAft>
                      </a:pPr>
                      <a:r>
                        <a:rPr lang="en-US" sz="1200" kern="100">
                          <a:solidFill>
                            <a:schemeClr val="tx1"/>
                          </a:solidFill>
                          <a:effectLst/>
                          <a:latin typeface="+mn-lt"/>
                          <a:ea typeface="Times New Roman" panose="02020603050405020304" pitchFamily="18" charset="0"/>
                          <a:cs typeface="Times New Roman"/>
                        </a:rPr>
                        <a:t>3 (8)</a:t>
                      </a:r>
                    </a:p>
                  </a:txBody>
                  <a:tcPr marL="45720" marR="4572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951361049"/>
                  </a:ext>
                </a:extLst>
              </a:tr>
              <a:tr h="195908">
                <a:tc>
                  <a:txBody>
                    <a:bodyPr/>
                    <a:lstStyle/>
                    <a:p>
                      <a:pPr marL="0" marR="0" lvl="1">
                        <a:lnSpc>
                          <a:spcPct val="120000"/>
                        </a:lnSpc>
                        <a:spcBef>
                          <a:spcPts val="0"/>
                        </a:spcBef>
                        <a:spcAft>
                          <a:spcPts val="0"/>
                        </a:spcAft>
                      </a:pPr>
                      <a:r>
                        <a:rPr lang="en-US" sz="1200" kern="100">
                          <a:solidFill>
                            <a:schemeClr val="tx1"/>
                          </a:solidFill>
                          <a:effectLst/>
                          <a:latin typeface="+mn-lt"/>
                          <a:ea typeface="Times New Roman" panose="02020603050405020304" pitchFamily="18" charset="0"/>
                        </a:rPr>
                        <a:t>   Oral cavity</a:t>
                      </a:r>
                    </a:p>
                  </a:txBody>
                  <a:tcPr marL="19050" marR="1905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20000"/>
                        </a:lnSpc>
                        <a:spcBef>
                          <a:spcPts val="0"/>
                        </a:spcBef>
                        <a:spcAft>
                          <a:spcPts val="0"/>
                        </a:spcAft>
                      </a:pPr>
                      <a:r>
                        <a:rPr lang="en-US" sz="1200" kern="100">
                          <a:solidFill>
                            <a:schemeClr val="tx1"/>
                          </a:solidFill>
                          <a:effectLst/>
                          <a:latin typeface="+mn-lt"/>
                          <a:ea typeface="Times New Roman" panose="02020603050405020304" pitchFamily="18" charset="0"/>
                          <a:cs typeface="Times New Roman"/>
                        </a:rPr>
                        <a:t>11 (29)</a:t>
                      </a:r>
                    </a:p>
                  </a:txBody>
                  <a:tcPr marL="45720" marR="4572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10833323"/>
                  </a:ext>
                </a:extLst>
              </a:tr>
              <a:tr h="842985">
                <a:tc>
                  <a:txBody>
                    <a:bodyPr/>
                    <a:lstStyle/>
                    <a:p>
                      <a:pPr marL="0" marR="0" lvl="1">
                        <a:lnSpc>
                          <a:spcPct val="120000"/>
                        </a:lnSpc>
                        <a:spcBef>
                          <a:spcPts val="0"/>
                        </a:spcBef>
                        <a:spcAft>
                          <a:spcPts val="0"/>
                        </a:spcAft>
                      </a:pPr>
                      <a:r>
                        <a:rPr lang="en-US" sz="1200" kern="100">
                          <a:solidFill>
                            <a:schemeClr val="tx1"/>
                          </a:solidFill>
                          <a:effectLst/>
                          <a:latin typeface="+mn-lt"/>
                          <a:ea typeface="Times New Roman" panose="02020603050405020304" pitchFamily="18" charset="0"/>
                        </a:rPr>
                        <a:t>   Oropharynx</a:t>
                      </a:r>
                    </a:p>
                    <a:p>
                      <a:pPr marL="0" marR="0" lvl="1">
                        <a:lnSpc>
                          <a:spcPct val="120000"/>
                        </a:lnSpc>
                        <a:spcBef>
                          <a:spcPts val="0"/>
                        </a:spcBef>
                        <a:spcAft>
                          <a:spcPts val="0"/>
                        </a:spcAft>
                      </a:pPr>
                      <a:r>
                        <a:rPr lang="en-US" sz="1200" kern="100">
                          <a:solidFill>
                            <a:schemeClr val="tx1"/>
                          </a:solidFill>
                          <a:effectLst/>
                          <a:latin typeface="+mn-lt"/>
                        </a:rPr>
                        <a:t>      P16 positive</a:t>
                      </a:r>
                    </a:p>
                    <a:p>
                      <a:pPr marL="0" marR="0" lvl="1">
                        <a:lnSpc>
                          <a:spcPct val="120000"/>
                        </a:lnSpc>
                        <a:spcBef>
                          <a:spcPts val="0"/>
                        </a:spcBef>
                        <a:spcAft>
                          <a:spcPts val="0"/>
                        </a:spcAft>
                      </a:pPr>
                      <a:r>
                        <a:rPr lang="en-US" sz="1200" kern="100">
                          <a:solidFill>
                            <a:schemeClr val="tx1"/>
                          </a:solidFill>
                          <a:effectLst/>
                          <a:latin typeface="+mn-lt"/>
                        </a:rPr>
                        <a:t>      P16 negative</a:t>
                      </a:r>
                    </a:p>
                    <a:p>
                      <a:pPr marL="0" marR="0" lvl="1">
                        <a:lnSpc>
                          <a:spcPct val="120000"/>
                        </a:lnSpc>
                        <a:spcBef>
                          <a:spcPts val="0"/>
                        </a:spcBef>
                        <a:spcAft>
                          <a:spcPts val="0"/>
                        </a:spcAft>
                      </a:pPr>
                      <a:r>
                        <a:rPr lang="en-US" sz="1200" kern="100">
                          <a:solidFill>
                            <a:schemeClr val="tx1"/>
                          </a:solidFill>
                          <a:effectLst/>
                          <a:latin typeface="+mn-lt"/>
                        </a:rPr>
                        <a:t>      P16 unknown</a:t>
                      </a:r>
                    </a:p>
                  </a:txBody>
                  <a:tcPr marL="19050" marR="1905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20000"/>
                        </a:lnSpc>
                        <a:spcBef>
                          <a:spcPts val="0"/>
                        </a:spcBef>
                        <a:spcAft>
                          <a:spcPts val="0"/>
                        </a:spcAft>
                      </a:pPr>
                      <a:r>
                        <a:rPr lang="en-US" sz="1200" kern="100">
                          <a:solidFill>
                            <a:schemeClr val="tx1"/>
                          </a:solidFill>
                          <a:effectLst/>
                          <a:latin typeface="+mn-lt"/>
                          <a:ea typeface="Times New Roman" panose="02020603050405020304" pitchFamily="18" charset="0"/>
                          <a:cs typeface="Times New Roman"/>
                        </a:rPr>
                        <a:t>13 (34)</a:t>
                      </a:r>
                    </a:p>
                    <a:p>
                      <a:pPr marL="0" marR="0" algn="ctr">
                        <a:lnSpc>
                          <a:spcPct val="120000"/>
                        </a:lnSpc>
                        <a:spcBef>
                          <a:spcPts val="0"/>
                        </a:spcBef>
                        <a:spcAft>
                          <a:spcPts val="0"/>
                        </a:spcAft>
                      </a:pPr>
                      <a:r>
                        <a:rPr lang="en-US" sz="1200" kern="100">
                          <a:solidFill>
                            <a:schemeClr val="tx1"/>
                          </a:solidFill>
                          <a:effectLst/>
                          <a:latin typeface="+mn-lt"/>
                          <a:ea typeface="Times New Roman" panose="02020603050405020304" pitchFamily="18" charset="0"/>
                          <a:cs typeface="Times New Roman"/>
                        </a:rPr>
                        <a:t>8/13 (62)</a:t>
                      </a:r>
                    </a:p>
                    <a:p>
                      <a:pPr marL="0" marR="0" algn="ctr">
                        <a:lnSpc>
                          <a:spcPct val="120000"/>
                        </a:lnSpc>
                        <a:spcBef>
                          <a:spcPts val="0"/>
                        </a:spcBef>
                        <a:spcAft>
                          <a:spcPts val="0"/>
                        </a:spcAft>
                      </a:pPr>
                      <a:r>
                        <a:rPr lang="en-US" sz="1200" kern="100">
                          <a:solidFill>
                            <a:schemeClr val="tx1"/>
                          </a:solidFill>
                          <a:effectLst/>
                          <a:latin typeface="+mn-lt"/>
                          <a:ea typeface="Times New Roman" panose="02020603050405020304" pitchFamily="18" charset="0"/>
                          <a:cs typeface="Times New Roman"/>
                        </a:rPr>
                        <a:t>3/13 (23)</a:t>
                      </a:r>
                    </a:p>
                    <a:p>
                      <a:pPr marL="0" marR="0" algn="ctr">
                        <a:lnSpc>
                          <a:spcPct val="120000"/>
                        </a:lnSpc>
                        <a:spcBef>
                          <a:spcPts val="0"/>
                        </a:spcBef>
                        <a:spcAft>
                          <a:spcPts val="0"/>
                        </a:spcAft>
                      </a:pPr>
                      <a:r>
                        <a:rPr lang="en-US" sz="1200" kern="100">
                          <a:solidFill>
                            <a:schemeClr val="tx1"/>
                          </a:solidFill>
                          <a:effectLst/>
                          <a:latin typeface="+mn-lt"/>
                          <a:ea typeface="Times New Roman" panose="02020603050405020304" pitchFamily="18" charset="0"/>
                          <a:cs typeface="Times New Roman"/>
                        </a:rPr>
                        <a:t>2/13 (15)</a:t>
                      </a:r>
                    </a:p>
                  </a:txBody>
                  <a:tcPr marL="45720" marR="4572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537375534"/>
                  </a:ext>
                </a:extLst>
              </a:tr>
              <a:tr h="195908">
                <a:tc>
                  <a:txBody>
                    <a:bodyPr/>
                    <a:lstStyle/>
                    <a:p>
                      <a:pPr marL="0" marR="0" lvl="1">
                        <a:lnSpc>
                          <a:spcPct val="120000"/>
                        </a:lnSpc>
                        <a:spcBef>
                          <a:spcPts val="0"/>
                        </a:spcBef>
                        <a:spcAft>
                          <a:spcPts val="0"/>
                        </a:spcAft>
                      </a:pPr>
                      <a:r>
                        <a:rPr lang="en-US" sz="1200" kern="100">
                          <a:solidFill>
                            <a:schemeClr val="tx1"/>
                          </a:solidFill>
                          <a:effectLst/>
                          <a:latin typeface="+mn-lt"/>
                          <a:ea typeface="Times New Roman" panose="02020603050405020304" pitchFamily="18" charset="0"/>
                        </a:rPr>
                        <a:t>   Other</a:t>
                      </a:r>
                    </a:p>
                  </a:txBody>
                  <a:tcPr marL="19050" marR="1905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20000"/>
                        </a:lnSpc>
                        <a:spcBef>
                          <a:spcPts val="0"/>
                        </a:spcBef>
                        <a:spcAft>
                          <a:spcPts val="0"/>
                        </a:spcAft>
                      </a:pPr>
                      <a:r>
                        <a:rPr lang="en-US" sz="1200" kern="100">
                          <a:solidFill>
                            <a:schemeClr val="tx1"/>
                          </a:solidFill>
                          <a:effectLst/>
                          <a:latin typeface="+mn-lt"/>
                          <a:ea typeface="Times New Roman" panose="02020603050405020304" pitchFamily="18" charset="0"/>
                          <a:cs typeface="Times New Roman"/>
                        </a:rPr>
                        <a:t>2 (5)</a:t>
                      </a:r>
                    </a:p>
                  </a:txBody>
                  <a:tcPr marL="45720" marR="4572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509208760"/>
                  </a:ext>
                </a:extLst>
              </a:tr>
              <a:tr h="195908">
                <a:tc>
                  <a:txBody>
                    <a:bodyPr/>
                    <a:lstStyle/>
                    <a:p>
                      <a:pPr marL="0" marR="0">
                        <a:lnSpc>
                          <a:spcPct val="120000"/>
                        </a:lnSpc>
                        <a:spcBef>
                          <a:spcPts val="0"/>
                        </a:spcBef>
                        <a:spcAft>
                          <a:spcPts val="0"/>
                        </a:spcAft>
                      </a:pPr>
                      <a:r>
                        <a:rPr lang="en-US" sz="1200" b="1" kern="100">
                          <a:solidFill>
                            <a:schemeClr val="tx1"/>
                          </a:solidFill>
                          <a:effectLst/>
                          <a:latin typeface="+mn-lt"/>
                          <a:ea typeface="Times New Roman" panose="02020603050405020304" pitchFamily="18" charset="0"/>
                        </a:rPr>
                        <a:t>PD-L1 expression score (CPS), n (%)</a:t>
                      </a:r>
                    </a:p>
                  </a:txBody>
                  <a:tcPr marL="19050" marR="1905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20000"/>
                        </a:lnSpc>
                        <a:spcBef>
                          <a:spcPts val="0"/>
                        </a:spcBef>
                        <a:spcAft>
                          <a:spcPts val="0"/>
                        </a:spcAft>
                      </a:pPr>
                      <a:endParaRPr lang="en-US" sz="1200" kern="100">
                        <a:solidFill>
                          <a:schemeClr val="tx1"/>
                        </a:solidFill>
                        <a:effectLst/>
                        <a:latin typeface="+mn-lt"/>
                        <a:ea typeface="Times New Roman" panose="02020603050405020304" pitchFamily="18" charset="0"/>
                        <a:cs typeface="Times New Roman"/>
                      </a:endParaRPr>
                    </a:p>
                  </a:txBody>
                  <a:tcPr marL="45720" marR="4572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46697920"/>
                  </a:ext>
                </a:extLst>
              </a:tr>
              <a:tr h="195908">
                <a:tc>
                  <a:txBody>
                    <a:bodyPr/>
                    <a:lstStyle/>
                    <a:p>
                      <a:pPr marL="0" marR="0" lvl="1">
                        <a:lnSpc>
                          <a:spcPct val="120000"/>
                        </a:lnSpc>
                        <a:spcBef>
                          <a:spcPts val="0"/>
                        </a:spcBef>
                        <a:spcAft>
                          <a:spcPts val="0"/>
                        </a:spcAft>
                      </a:pPr>
                      <a:r>
                        <a:rPr lang="en-US" sz="1200" kern="100">
                          <a:solidFill>
                            <a:schemeClr val="tx1"/>
                          </a:solidFill>
                          <a:effectLst/>
                          <a:latin typeface="+mn-lt"/>
                          <a:ea typeface="Times New Roman" panose="02020603050405020304" pitchFamily="18" charset="0"/>
                        </a:rPr>
                        <a:t>   1-19</a:t>
                      </a:r>
                    </a:p>
                  </a:txBody>
                  <a:tcPr marL="19050" marR="1905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20000"/>
                        </a:lnSpc>
                        <a:spcBef>
                          <a:spcPts val="0"/>
                        </a:spcBef>
                        <a:spcAft>
                          <a:spcPts val="0"/>
                        </a:spcAft>
                      </a:pPr>
                      <a:r>
                        <a:rPr lang="en-US" sz="1200" kern="100">
                          <a:solidFill>
                            <a:schemeClr val="tx1"/>
                          </a:solidFill>
                          <a:effectLst/>
                          <a:latin typeface="+mn-lt"/>
                          <a:ea typeface="Times New Roman" panose="02020603050405020304" pitchFamily="18" charset="0"/>
                          <a:cs typeface="Times New Roman"/>
                        </a:rPr>
                        <a:t>8 (21)</a:t>
                      </a:r>
                    </a:p>
                  </a:txBody>
                  <a:tcPr marL="45720" marR="4572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36011482"/>
                  </a:ext>
                </a:extLst>
              </a:tr>
              <a:tr h="195908">
                <a:tc>
                  <a:txBody>
                    <a:bodyPr/>
                    <a:lstStyle/>
                    <a:p>
                      <a:pPr marL="0" marR="0" lvl="1">
                        <a:lnSpc>
                          <a:spcPct val="120000"/>
                        </a:lnSpc>
                        <a:spcBef>
                          <a:spcPts val="0"/>
                        </a:spcBef>
                        <a:spcAft>
                          <a:spcPts val="0"/>
                        </a:spcAft>
                      </a:pPr>
                      <a:r>
                        <a:rPr lang="en-US" sz="1200" kern="100">
                          <a:solidFill>
                            <a:schemeClr val="tx1"/>
                          </a:solidFill>
                          <a:effectLst/>
                          <a:latin typeface="+mn-lt"/>
                          <a:ea typeface="Times New Roman" panose="02020603050405020304" pitchFamily="18" charset="0"/>
                        </a:rPr>
                        <a:t>   ≥20</a:t>
                      </a:r>
                    </a:p>
                  </a:txBody>
                  <a:tcPr marL="19050" marR="1905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20000"/>
                        </a:lnSpc>
                        <a:spcBef>
                          <a:spcPts val="0"/>
                        </a:spcBef>
                        <a:spcAft>
                          <a:spcPts val="0"/>
                        </a:spcAft>
                      </a:pPr>
                      <a:r>
                        <a:rPr lang="en-US" sz="1200" kern="100" dirty="0">
                          <a:solidFill>
                            <a:schemeClr val="tx1"/>
                          </a:solidFill>
                          <a:effectLst/>
                          <a:latin typeface="+mn-lt"/>
                          <a:ea typeface="Times New Roman" panose="02020603050405020304" pitchFamily="18" charset="0"/>
                          <a:cs typeface="Times New Roman"/>
                        </a:rPr>
                        <a:t>30 (79)</a:t>
                      </a:r>
                    </a:p>
                  </a:txBody>
                  <a:tcPr marL="45720" marR="4572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547833111"/>
                  </a:ext>
                </a:extLst>
              </a:tr>
            </a:tbl>
          </a:graphicData>
        </a:graphic>
      </p:graphicFrame>
      <p:graphicFrame>
        <p:nvGraphicFramePr>
          <p:cNvPr id="7" name="Table 6">
            <a:extLst>
              <a:ext uri="{FF2B5EF4-FFF2-40B4-BE49-F238E27FC236}">
                <a16:creationId xmlns:a16="http://schemas.microsoft.com/office/drawing/2014/main" id="{37973FCC-9F28-71FF-504C-94207EA7A26A}"/>
              </a:ext>
            </a:extLst>
          </p:cNvPr>
          <p:cNvGraphicFramePr>
            <a:graphicFrameLocks noGrp="1"/>
          </p:cNvGraphicFramePr>
          <p:nvPr/>
        </p:nvGraphicFramePr>
        <p:xfrm>
          <a:off x="442913" y="1342349"/>
          <a:ext cx="5458353" cy="3209361"/>
        </p:xfrm>
        <a:graphic>
          <a:graphicData uri="http://schemas.openxmlformats.org/drawingml/2006/table">
            <a:tbl>
              <a:tblPr firstRow="1" bandRow="1">
                <a:tableStyleId>{2D5ABB26-0587-4C30-8999-92F81FD0307C}</a:tableStyleId>
              </a:tblPr>
              <a:tblGrid>
                <a:gridCol w="3505944">
                  <a:extLst>
                    <a:ext uri="{9D8B030D-6E8A-4147-A177-3AD203B41FA5}">
                      <a16:colId xmlns:a16="http://schemas.microsoft.com/office/drawing/2014/main" val="356801435"/>
                    </a:ext>
                  </a:extLst>
                </a:gridCol>
                <a:gridCol w="1952409">
                  <a:extLst>
                    <a:ext uri="{9D8B030D-6E8A-4147-A177-3AD203B41FA5}">
                      <a16:colId xmlns:a16="http://schemas.microsoft.com/office/drawing/2014/main" val="1718018632"/>
                    </a:ext>
                  </a:extLst>
                </a:gridCol>
              </a:tblGrid>
              <a:tr h="381818">
                <a:tc>
                  <a:txBody>
                    <a:bodyPr/>
                    <a:lstStyle/>
                    <a:p>
                      <a:pPr marL="0" marR="0" algn="l">
                        <a:lnSpc>
                          <a:spcPct val="120000"/>
                        </a:lnSpc>
                        <a:spcBef>
                          <a:spcPts val="0"/>
                        </a:spcBef>
                        <a:spcAft>
                          <a:spcPts val="0"/>
                        </a:spcAft>
                      </a:pPr>
                      <a:r>
                        <a:rPr lang="en-US" sz="1200" b="1" kern="100">
                          <a:solidFill>
                            <a:schemeClr val="tx1"/>
                          </a:solidFill>
                          <a:effectLst/>
                          <a:latin typeface="+mn-lt"/>
                          <a:ea typeface="Times New Roman" panose="02020603050405020304" pitchFamily="18" charset="0"/>
                          <a:cs typeface="Times New Roman" panose="02020603050405020304" pitchFamily="18" charset="0"/>
                        </a:rPr>
                        <a:t>Patient disposition</a:t>
                      </a:r>
                    </a:p>
                  </a:txBody>
                  <a:tcPr marL="45720" marR="4572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20000"/>
                        </a:lnSpc>
                        <a:spcBef>
                          <a:spcPts val="0"/>
                        </a:spcBef>
                        <a:spcAft>
                          <a:spcPts val="0"/>
                        </a:spcAft>
                      </a:pPr>
                      <a:r>
                        <a:rPr lang="en-US" sz="1200" b="1" kern="100" dirty="0">
                          <a:solidFill>
                            <a:schemeClr val="tx1"/>
                          </a:solidFill>
                          <a:effectLst/>
                          <a:latin typeface="+mn-lt"/>
                        </a:rPr>
                        <a:t>BV + pembro</a:t>
                      </a:r>
                      <a:br>
                        <a:rPr lang="en-US" sz="1200" b="1" kern="100" dirty="0">
                          <a:solidFill>
                            <a:schemeClr val="tx1"/>
                          </a:solidFill>
                          <a:effectLst/>
                          <a:latin typeface="+mn-lt"/>
                        </a:rPr>
                      </a:br>
                      <a:r>
                        <a:rPr lang="en-US" sz="1200" b="1" kern="100" dirty="0">
                          <a:solidFill>
                            <a:schemeClr val="tx1"/>
                          </a:solidFill>
                          <a:effectLst/>
                          <a:latin typeface="+mn-lt"/>
                        </a:rPr>
                        <a:t>(N=38)</a:t>
                      </a:r>
                      <a:endParaRPr lang="en-US" sz="1200" b="1" kern="100" dirty="0">
                        <a:solidFill>
                          <a:schemeClr val="tx1"/>
                        </a:solidFill>
                        <a:effectLst/>
                        <a:latin typeface="+mn-lt"/>
                        <a:ea typeface="Times New Roman" panose="02020603050405020304" pitchFamily="18" charset="0"/>
                        <a:cs typeface="Times New Roman"/>
                      </a:endParaRPr>
                    </a:p>
                  </a:txBody>
                  <a:tcPr marL="45720" marR="4572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931399637"/>
                  </a:ext>
                </a:extLst>
              </a:tr>
              <a:tr h="181733">
                <a:tc>
                  <a:txBody>
                    <a:bodyPr/>
                    <a:lstStyle/>
                    <a:p>
                      <a:pPr marL="0" marR="0">
                        <a:lnSpc>
                          <a:spcPct val="120000"/>
                        </a:lnSpc>
                        <a:spcBef>
                          <a:spcPts val="0"/>
                        </a:spcBef>
                        <a:spcAft>
                          <a:spcPts val="0"/>
                        </a:spcAft>
                      </a:pPr>
                      <a:r>
                        <a:rPr lang="en-US" sz="1200" b="1" kern="100">
                          <a:solidFill>
                            <a:schemeClr val="tx1"/>
                          </a:solidFill>
                          <a:effectLst/>
                          <a:latin typeface="+mn-lt"/>
                          <a:ea typeface="Times New Roman" panose="02020603050405020304" pitchFamily="18" charset="0"/>
                        </a:rPr>
                        <a:t>Received ≥1 dose of study drug, n (%)</a:t>
                      </a:r>
                    </a:p>
                  </a:txBody>
                  <a:tcPr marL="19050" marR="1905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algn="ctr">
                        <a:lnSpc>
                          <a:spcPct val="120000"/>
                        </a:lnSpc>
                        <a:spcBef>
                          <a:spcPts val="0"/>
                        </a:spcBef>
                        <a:spcAft>
                          <a:spcPts val="0"/>
                        </a:spcAft>
                      </a:pPr>
                      <a:r>
                        <a:rPr lang="en-US" sz="1200" kern="100">
                          <a:solidFill>
                            <a:schemeClr val="tx1"/>
                          </a:solidFill>
                          <a:effectLst/>
                          <a:latin typeface="+mn-lt"/>
                          <a:ea typeface="Times New Roman" panose="02020603050405020304" pitchFamily="18" charset="0"/>
                          <a:cs typeface="Times New Roman" panose="02020603050405020304" pitchFamily="18" charset="0"/>
                        </a:rPr>
                        <a:t>38 (100)</a:t>
                      </a:r>
                    </a:p>
                  </a:txBody>
                  <a:tcPr marL="45720" marR="4572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681413666"/>
                  </a:ext>
                </a:extLst>
              </a:tr>
              <a:tr h="181733">
                <a:tc>
                  <a:txBody>
                    <a:bodyPr/>
                    <a:lstStyle/>
                    <a:p>
                      <a:pPr marL="0" marR="0">
                        <a:lnSpc>
                          <a:spcPct val="120000"/>
                        </a:lnSpc>
                        <a:spcBef>
                          <a:spcPts val="0"/>
                        </a:spcBef>
                        <a:spcAft>
                          <a:spcPts val="0"/>
                        </a:spcAft>
                      </a:pPr>
                      <a:r>
                        <a:rPr lang="en-US" sz="1200" kern="100">
                          <a:solidFill>
                            <a:schemeClr val="tx1"/>
                          </a:solidFill>
                          <a:effectLst/>
                          <a:latin typeface="+mn-lt"/>
                          <a:ea typeface="Times New Roman" panose="02020603050405020304" pitchFamily="18" charset="0"/>
                        </a:rPr>
                        <a:t>   On treatment</a:t>
                      </a:r>
                    </a:p>
                  </a:txBody>
                  <a:tcPr marL="19050" marR="1905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377" rtl="0" eaLnBrk="1" fontAlgn="auto" latinLnBrk="0" hangingPunct="1">
                        <a:lnSpc>
                          <a:spcPct val="120000"/>
                        </a:lnSpc>
                        <a:spcBef>
                          <a:spcPts val="0"/>
                        </a:spcBef>
                        <a:spcAft>
                          <a:spcPts val="0"/>
                        </a:spcAft>
                        <a:buClrTx/>
                        <a:buSzTx/>
                        <a:buFontTx/>
                        <a:buNone/>
                        <a:tabLst/>
                        <a:defRPr/>
                      </a:pPr>
                      <a:r>
                        <a:rPr lang="en-US" sz="1200" kern="100">
                          <a:solidFill>
                            <a:schemeClr val="tx1"/>
                          </a:solidFill>
                          <a:effectLst/>
                          <a:latin typeface="+mn-lt"/>
                          <a:ea typeface="Times New Roman" panose="02020603050405020304" pitchFamily="18" charset="0"/>
                          <a:cs typeface="Times New Roman"/>
                        </a:rPr>
                        <a:t>9 (24)</a:t>
                      </a:r>
                    </a:p>
                  </a:txBody>
                  <a:tcPr marL="45720" marR="4572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39767834"/>
                  </a:ext>
                </a:extLst>
              </a:tr>
              <a:tr h="181733">
                <a:tc>
                  <a:txBody>
                    <a:bodyPr/>
                    <a:lstStyle/>
                    <a:p>
                      <a:pPr marL="0" marR="0">
                        <a:lnSpc>
                          <a:spcPct val="120000"/>
                        </a:lnSpc>
                        <a:spcBef>
                          <a:spcPts val="0"/>
                        </a:spcBef>
                        <a:spcAft>
                          <a:spcPts val="0"/>
                        </a:spcAft>
                      </a:pPr>
                      <a:r>
                        <a:rPr lang="en-US" sz="1200" kern="100">
                          <a:solidFill>
                            <a:schemeClr val="tx1"/>
                          </a:solidFill>
                          <a:effectLst/>
                          <a:latin typeface="+mn-lt"/>
                          <a:ea typeface="Times New Roman" panose="02020603050405020304" pitchFamily="18" charset="0"/>
                        </a:rPr>
                        <a:t>   Off treatment</a:t>
                      </a:r>
                    </a:p>
                  </a:txBody>
                  <a:tcPr marL="19050" marR="1905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377" rtl="0" eaLnBrk="1" fontAlgn="auto" latinLnBrk="0" hangingPunct="1">
                        <a:lnSpc>
                          <a:spcPct val="120000"/>
                        </a:lnSpc>
                        <a:spcBef>
                          <a:spcPts val="0"/>
                        </a:spcBef>
                        <a:spcAft>
                          <a:spcPts val="0"/>
                        </a:spcAft>
                        <a:buClrTx/>
                        <a:buSzTx/>
                        <a:buFontTx/>
                        <a:buNone/>
                        <a:tabLst/>
                        <a:defRPr/>
                      </a:pPr>
                      <a:r>
                        <a:rPr lang="en-US" sz="1200" kern="100">
                          <a:solidFill>
                            <a:schemeClr val="tx1"/>
                          </a:solidFill>
                          <a:effectLst/>
                          <a:latin typeface="+mn-lt"/>
                          <a:ea typeface="Times New Roman" panose="02020603050405020304" pitchFamily="18" charset="0"/>
                          <a:cs typeface="Times New Roman"/>
                        </a:rPr>
                        <a:t>29 (76)</a:t>
                      </a:r>
                    </a:p>
                  </a:txBody>
                  <a:tcPr marL="45720" marR="4572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113149705"/>
                  </a:ext>
                </a:extLst>
              </a:tr>
              <a:tr h="181733">
                <a:tc>
                  <a:txBody>
                    <a:bodyPr/>
                    <a:lstStyle/>
                    <a:p>
                      <a:pPr marL="0" marR="0">
                        <a:lnSpc>
                          <a:spcPct val="120000"/>
                        </a:lnSpc>
                        <a:spcBef>
                          <a:spcPts val="0"/>
                        </a:spcBef>
                        <a:spcAft>
                          <a:spcPts val="0"/>
                        </a:spcAft>
                      </a:pPr>
                      <a:r>
                        <a:rPr lang="en-US" sz="1200" b="1" kern="100">
                          <a:solidFill>
                            <a:schemeClr val="tx1"/>
                          </a:solidFill>
                          <a:effectLst/>
                          <a:latin typeface="+mn-lt"/>
                          <a:ea typeface="Times New Roman" panose="02020603050405020304" pitchFamily="18" charset="0"/>
                        </a:rPr>
                        <a:t>In long-term follow-up, n (%)</a:t>
                      </a:r>
                    </a:p>
                  </a:txBody>
                  <a:tcPr marL="19050" marR="1905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20000"/>
                        </a:lnSpc>
                        <a:spcBef>
                          <a:spcPts val="0"/>
                        </a:spcBef>
                        <a:spcAft>
                          <a:spcPts val="0"/>
                        </a:spcAft>
                      </a:pPr>
                      <a:r>
                        <a:rPr lang="en-US" sz="1200" kern="100">
                          <a:solidFill>
                            <a:schemeClr val="tx1"/>
                          </a:solidFill>
                          <a:effectLst/>
                          <a:latin typeface="+mn-lt"/>
                          <a:ea typeface="Times New Roman" panose="02020603050405020304" pitchFamily="18" charset="0"/>
                          <a:cs typeface="Times New Roman"/>
                        </a:rPr>
                        <a:t>10 (26)</a:t>
                      </a:r>
                    </a:p>
                  </a:txBody>
                  <a:tcPr marL="45720" marR="4572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891122431"/>
                  </a:ext>
                </a:extLst>
              </a:tr>
              <a:tr h="181733">
                <a:tc>
                  <a:txBody>
                    <a:bodyPr/>
                    <a:lstStyle/>
                    <a:p>
                      <a:pPr marL="0" marR="0">
                        <a:lnSpc>
                          <a:spcPct val="120000"/>
                        </a:lnSpc>
                        <a:spcBef>
                          <a:spcPts val="0"/>
                        </a:spcBef>
                        <a:spcAft>
                          <a:spcPts val="0"/>
                        </a:spcAft>
                      </a:pPr>
                      <a:r>
                        <a:rPr lang="en-US" sz="1200" b="1" kern="100">
                          <a:solidFill>
                            <a:schemeClr val="tx1"/>
                          </a:solidFill>
                          <a:effectLst/>
                          <a:latin typeface="+mn-lt"/>
                          <a:ea typeface="Times New Roman" panose="02020603050405020304" pitchFamily="18" charset="0"/>
                        </a:rPr>
                        <a:t>Reason for treatment discontinuation, n (%)</a:t>
                      </a:r>
                    </a:p>
                  </a:txBody>
                  <a:tcPr marL="19050" marR="1905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algn="ctr">
                        <a:lnSpc>
                          <a:spcPct val="120000"/>
                        </a:lnSpc>
                        <a:spcBef>
                          <a:spcPts val="0"/>
                        </a:spcBef>
                        <a:spcAft>
                          <a:spcPts val="0"/>
                        </a:spcAft>
                      </a:pPr>
                      <a:endParaRPr lang="en-US" sz="1200" kern="100">
                        <a:solidFill>
                          <a:schemeClr val="tx1"/>
                        </a:solidFill>
                        <a:effectLst/>
                        <a:latin typeface="+mn-lt"/>
                        <a:ea typeface="Times New Roman" panose="02020603050405020304" pitchFamily="18" charset="0"/>
                        <a:cs typeface="Times New Roman"/>
                      </a:endParaRPr>
                    </a:p>
                  </a:txBody>
                  <a:tcPr marL="45720" marR="4572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63826673"/>
                  </a:ext>
                </a:extLst>
              </a:tr>
              <a:tr h="181733">
                <a:tc>
                  <a:txBody>
                    <a:bodyPr/>
                    <a:lstStyle/>
                    <a:p>
                      <a:pPr marL="0" marR="0">
                        <a:lnSpc>
                          <a:spcPct val="120000"/>
                        </a:lnSpc>
                        <a:spcBef>
                          <a:spcPts val="0"/>
                        </a:spcBef>
                        <a:spcAft>
                          <a:spcPts val="0"/>
                        </a:spcAft>
                      </a:pPr>
                      <a:r>
                        <a:rPr lang="en-US" sz="1200" kern="100">
                          <a:solidFill>
                            <a:schemeClr val="tx1"/>
                          </a:solidFill>
                          <a:effectLst/>
                          <a:latin typeface="+mn-lt"/>
                          <a:ea typeface="Times New Roman" panose="02020603050405020304" pitchFamily="18" charset="0"/>
                        </a:rPr>
                        <a:t>   Progressive disease</a:t>
                      </a:r>
                    </a:p>
                  </a:txBody>
                  <a:tcPr marL="19050" marR="1905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20000"/>
                        </a:lnSpc>
                        <a:spcBef>
                          <a:spcPts val="0"/>
                        </a:spcBef>
                        <a:spcAft>
                          <a:spcPts val="0"/>
                        </a:spcAft>
                      </a:pPr>
                      <a:r>
                        <a:rPr lang="en-US" sz="1200" kern="100">
                          <a:solidFill>
                            <a:schemeClr val="tx1"/>
                          </a:solidFill>
                          <a:effectLst/>
                          <a:latin typeface="+mn-lt"/>
                          <a:ea typeface="Times New Roman" panose="02020603050405020304" pitchFamily="18" charset="0"/>
                          <a:cs typeface="Times New Roman"/>
                        </a:rPr>
                        <a:t>17 (45)</a:t>
                      </a:r>
                    </a:p>
                  </a:txBody>
                  <a:tcPr marL="45720" marR="4572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16558082"/>
                  </a:ext>
                </a:extLst>
              </a:tr>
              <a:tr h="181733">
                <a:tc>
                  <a:txBody>
                    <a:bodyPr/>
                    <a:lstStyle/>
                    <a:p>
                      <a:pPr marL="0" marR="0">
                        <a:lnSpc>
                          <a:spcPct val="120000"/>
                        </a:lnSpc>
                        <a:spcBef>
                          <a:spcPts val="0"/>
                        </a:spcBef>
                        <a:spcAft>
                          <a:spcPts val="0"/>
                        </a:spcAft>
                      </a:pPr>
                      <a:r>
                        <a:rPr lang="en-US" sz="1200" kern="100">
                          <a:solidFill>
                            <a:schemeClr val="tx1"/>
                          </a:solidFill>
                          <a:effectLst/>
                          <a:latin typeface="+mn-lt"/>
                          <a:ea typeface="Times New Roman" panose="02020603050405020304" pitchFamily="18" charset="0"/>
                        </a:rPr>
                        <a:t>   Adverse event</a:t>
                      </a:r>
                    </a:p>
                  </a:txBody>
                  <a:tcPr marL="19050" marR="1905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20000"/>
                        </a:lnSpc>
                        <a:spcBef>
                          <a:spcPts val="0"/>
                        </a:spcBef>
                        <a:spcAft>
                          <a:spcPts val="0"/>
                        </a:spcAft>
                      </a:pPr>
                      <a:r>
                        <a:rPr lang="en-US" sz="1200" kern="100">
                          <a:solidFill>
                            <a:schemeClr val="tx1"/>
                          </a:solidFill>
                          <a:effectLst/>
                          <a:latin typeface="+mn-lt"/>
                          <a:ea typeface="Times New Roman" panose="02020603050405020304" pitchFamily="18" charset="0"/>
                          <a:cs typeface="Times New Roman"/>
                        </a:rPr>
                        <a:t>6 (16)</a:t>
                      </a:r>
                    </a:p>
                  </a:txBody>
                  <a:tcPr marL="45720" marR="4572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203192313"/>
                  </a:ext>
                </a:extLst>
              </a:tr>
              <a:tr h="181733">
                <a:tc>
                  <a:txBody>
                    <a:bodyPr/>
                    <a:lstStyle/>
                    <a:p>
                      <a:pPr marL="0" marR="0">
                        <a:lnSpc>
                          <a:spcPct val="120000"/>
                        </a:lnSpc>
                        <a:spcBef>
                          <a:spcPts val="0"/>
                        </a:spcBef>
                        <a:spcAft>
                          <a:spcPts val="0"/>
                        </a:spcAft>
                      </a:pPr>
                      <a:r>
                        <a:rPr lang="en-US" sz="1200" kern="100">
                          <a:solidFill>
                            <a:schemeClr val="tx1"/>
                          </a:solidFill>
                          <a:effectLst/>
                          <a:latin typeface="+mn-lt"/>
                          <a:ea typeface="Times New Roman" panose="02020603050405020304" pitchFamily="18" charset="0"/>
                        </a:rPr>
                        <a:t>   Patient decision, non-AE</a:t>
                      </a:r>
                    </a:p>
                  </a:txBody>
                  <a:tcPr marL="19050" marR="1905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20000"/>
                        </a:lnSpc>
                        <a:spcBef>
                          <a:spcPts val="0"/>
                        </a:spcBef>
                        <a:spcAft>
                          <a:spcPts val="0"/>
                        </a:spcAft>
                      </a:pPr>
                      <a:r>
                        <a:rPr lang="en-US" sz="1200" kern="100">
                          <a:solidFill>
                            <a:schemeClr val="tx1"/>
                          </a:solidFill>
                          <a:effectLst/>
                          <a:latin typeface="+mn-lt"/>
                          <a:ea typeface="Times New Roman" panose="02020603050405020304" pitchFamily="18" charset="0"/>
                          <a:cs typeface="Times New Roman"/>
                        </a:rPr>
                        <a:t>4 (11)</a:t>
                      </a:r>
                    </a:p>
                  </a:txBody>
                  <a:tcPr marL="45720" marR="4572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248605458"/>
                  </a:ext>
                </a:extLst>
              </a:tr>
              <a:tr h="181733">
                <a:tc>
                  <a:txBody>
                    <a:bodyPr/>
                    <a:lstStyle/>
                    <a:p>
                      <a:pPr marL="0" marR="0">
                        <a:lnSpc>
                          <a:spcPct val="120000"/>
                        </a:lnSpc>
                        <a:spcBef>
                          <a:spcPts val="0"/>
                        </a:spcBef>
                        <a:spcAft>
                          <a:spcPts val="0"/>
                        </a:spcAft>
                      </a:pPr>
                      <a:r>
                        <a:rPr lang="en-US" sz="1200" kern="100">
                          <a:solidFill>
                            <a:schemeClr val="tx1"/>
                          </a:solidFill>
                          <a:effectLst/>
                          <a:latin typeface="+mn-lt"/>
                          <a:ea typeface="Times New Roman" panose="02020603050405020304" pitchFamily="18" charset="0"/>
                        </a:rPr>
                        <a:t>   Physician decision</a:t>
                      </a:r>
                    </a:p>
                  </a:txBody>
                  <a:tcPr marL="19050" marR="1905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20000"/>
                        </a:lnSpc>
                        <a:spcBef>
                          <a:spcPts val="0"/>
                        </a:spcBef>
                        <a:spcAft>
                          <a:spcPts val="0"/>
                        </a:spcAft>
                      </a:pPr>
                      <a:r>
                        <a:rPr lang="en-US" sz="1200" kern="100">
                          <a:solidFill>
                            <a:schemeClr val="tx1"/>
                          </a:solidFill>
                          <a:effectLst/>
                          <a:latin typeface="+mn-lt"/>
                          <a:ea typeface="Times New Roman" panose="02020603050405020304" pitchFamily="18" charset="0"/>
                          <a:cs typeface="Times New Roman"/>
                        </a:rPr>
                        <a:t>2 (5)</a:t>
                      </a:r>
                    </a:p>
                  </a:txBody>
                  <a:tcPr marL="45720" marR="4572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40714283"/>
                  </a:ext>
                </a:extLst>
              </a:tr>
              <a:tr h="181733">
                <a:tc>
                  <a:txBody>
                    <a:bodyPr/>
                    <a:lstStyle/>
                    <a:p>
                      <a:pPr marL="0" marR="0">
                        <a:lnSpc>
                          <a:spcPct val="120000"/>
                        </a:lnSpc>
                        <a:spcBef>
                          <a:spcPts val="0"/>
                        </a:spcBef>
                        <a:spcAft>
                          <a:spcPts val="0"/>
                        </a:spcAft>
                      </a:pPr>
                      <a:r>
                        <a:rPr lang="en-US" sz="1200" b="1" kern="100">
                          <a:solidFill>
                            <a:schemeClr val="tx1"/>
                          </a:solidFill>
                          <a:effectLst/>
                          <a:latin typeface="+mn-lt"/>
                          <a:ea typeface="Times New Roman" panose="02020603050405020304" pitchFamily="18" charset="0"/>
                        </a:rPr>
                        <a:t>Patients remaining on study, n (%)</a:t>
                      </a:r>
                    </a:p>
                  </a:txBody>
                  <a:tcPr marL="19050" marR="1905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algn="ctr">
                        <a:lnSpc>
                          <a:spcPct val="120000"/>
                        </a:lnSpc>
                        <a:spcBef>
                          <a:spcPts val="0"/>
                        </a:spcBef>
                        <a:spcAft>
                          <a:spcPts val="0"/>
                        </a:spcAft>
                      </a:pPr>
                      <a:r>
                        <a:rPr lang="en-US" sz="1200" kern="100">
                          <a:solidFill>
                            <a:schemeClr val="tx1"/>
                          </a:solidFill>
                          <a:effectLst/>
                          <a:latin typeface="+mn-lt"/>
                          <a:ea typeface="Times New Roman" panose="02020603050405020304" pitchFamily="18" charset="0"/>
                          <a:cs typeface="Times New Roman"/>
                        </a:rPr>
                        <a:t>21 (55)</a:t>
                      </a:r>
                    </a:p>
                  </a:txBody>
                  <a:tcPr marL="45720" marR="4572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4220680639"/>
                  </a:ext>
                </a:extLst>
              </a:tr>
              <a:tr h="181733">
                <a:tc>
                  <a:txBody>
                    <a:bodyPr/>
                    <a:lstStyle/>
                    <a:p>
                      <a:pPr marL="0" marR="0">
                        <a:lnSpc>
                          <a:spcPct val="120000"/>
                        </a:lnSpc>
                        <a:spcBef>
                          <a:spcPts val="0"/>
                        </a:spcBef>
                        <a:spcAft>
                          <a:spcPts val="0"/>
                        </a:spcAft>
                      </a:pPr>
                      <a:r>
                        <a:rPr lang="en-US" sz="1200" b="1" kern="100">
                          <a:solidFill>
                            <a:schemeClr val="tx1"/>
                          </a:solidFill>
                          <a:effectLst/>
                          <a:latin typeface="+mn-lt"/>
                          <a:ea typeface="Times New Roman" panose="02020603050405020304" pitchFamily="18" charset="0"/>
                        </a:rPr>
                        <a:t>Reason for study discontinuation, n (%)</a:t>
                      </a:r>
                    </a:p>
                  </a:txBody>
                  <a:tcPr marL="19050" marR="1905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20000"/>
                        </a:lnSpc>
                        <a:spcBef>
                          <a:spcPts val="0"/>
                        </a:spcBef>
                        <a:spcAft>
                          <a:spcPts val="0"/>
                        </a:spcAft>
                      </a:pPr>
                      <a:endParaRPr lang="en-US" sz="1200" kern="100">
                        <a:solidFill>
                          <a:schemeClr val="tx1"/>
                        </a:solidFill>
                        <a:effectLst/>
                        <a:latin typeface="+mn-lt"/>
                        <a:ea typeface="Times New Roman" panose="02020603050405020304" pitchFamily="18" charset="0"/>
                        <a:cs typeface="Times New Roman"/>
                      </a:endParaRPr>
                    </a:p>
                  </a:txBody>
                  <a:tcPr marL="45720" marR="4572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951361049"/>
                  </a:ext>
                </a:extLst>
              </a:tr>
              <a:tr h="181733">
                <a:tc>
                  <a:txBody>
                    <a:bodyPr/>
                    <a:lstStyle/>
                    <a:p>
                      <a:pPr marL="0" marR="0">
                        <a:lnSpc>
                          <a:spcPct val="120000"/>
                        </a:lnSpc>
                        <a:spcBef>
                          <a:spcPts val="0"/>
                        </a:spcBef>
                        <a:spcAft>
                          <a:spcPts val="0"/>
                        </a:spcAft>
                      </a:pPr>
                      <a:r>
                        <a:rPr lang="en-US" sz="1200" kern="100">
                          <a:solidFill>
                            <a:schemeClr val="tx1"/>
                          </a:solidFill>
                          <a:effectLst/>
                          <a:latin typeface="+mn-lt"/>
                          <a:ea typeface="Times New Roman" panose="02020603050405020304" pitchFamily="18" charset="0"/>
                        </a:rPr>
                        <a:t>   Death</a:t>
                      </a:r>
                    </a:p>
                  </a:txBody>
                  <a:tcPr marL="19050" marR="1905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20000"/>
                        </a:lnSpc>
                        <a:spcBef>
                          <a:spcPts val="0"/>
                        </a:spcBef>
                        <a:spcAft>
                          <a:spcPts val="0"/>
                        </a:spcAft>
                      </a:pPr>
                      <a:r>
                        <a:rPr lang="en-US" sz="1200" kern="100">
                          <a:solidFill>
                            <a:schemeClr val="tx1"/>
                          </a:solidFill>
                          <a:effectLst/>
                          <a:latin typeface="+mn-lt"/>
                          <a:ea typeface="Times New Roman" panose="02020603050405020304" pitchFamily="18" charset="0"/>
                          <a:cs typeface="Times New Roman"/>
                        </a:rPr>
                        <a:t>14 (37)</a:t>
                      </a:r>
                    </a:p>
                  </a:txBody>
                  <a:tcPr marL="45720" marR="4572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10833323"/>
                  </a:ext>
                </a:extLst>
              </a:tr>
              <a:tr h="181733">
                <a:tc>
                  <a:txBody>
                    <a:bodyPr/>
                    <a:lstStyle/>
                    <a:p>
                      <a:pPr marL="0" marR="0">
                        <a:lnSpc>
                          <a:spcPct val="120000"/>
                        </a:lnSpc>
                        <a:spcBef>
                          <a:spcPts val="0"/>
                        </a:spcBef>
                        <a:spcAft>
                          <a:spcPts val="0"/>
                        </a:spcAft>
                      </a:pPr>
                      <a:r>
                        <a:rPr lang="en-US" sz="1200" kern="100">
                          <a:solidFill>
                            <a:schemeClr val="tx1"/>
                          </a:solidFill>
                          <a:effectLst/>
                          <a:latin typeface="+mn-lt"/>
                          <a:ea typeface="Times New Roman" panose="02020603050405020304" pitchFamily="18" charset="0"/>
                        </a:rPr>
                        <a:t>   Consent withdrawal </a:t>
                      </a:r>
                    </a:p>
                  </a:txBody>
                  <a:tcPr marL="19050" marR="1905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20000"/>
                        </a:lnSpc>
                        <a:spcBef>
                          <a:spcPts val="0"/>
                        </a:spcBef>
                        <a:spcAft>
                          <a:spcPts val="0"/>
                        </a:spcAft>
                      </a:pPr>
                      <a:r>
                        <a:rPr lang="en-US" sz="1200" kern="100">
                          <a:solidFill>
                            <a:schemeClr val="tx1"/>
                          </a:solidFill>
                          <a:effectLst/>
                          <a:latin typeface="+mn-lt"/>
                          <a:ea typeface="Times New Roman" panose="02020603050405020304" pitchFamily="18" charset="0"/>
                          <a:cs typeface="Times New Roman"/>
                        </a:rPr>
                        <a:t>2 (5)</a:t>
                      </a:r>
                    </a:p>
                  </a:txBody>
                  <a:tcPr marL="45720" marR="4572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59833094"/>
                  </a:ext>
                </a:extLst>
              </a:tr>
              <a:tr h="181733">
                <a:tc>
                  <a:txBody>
                    <a:bodyPr/>
                    <a:lstStyle/>
                    <a:p>
                      <a:pPr marL="0" marR="0">
                        <a:lnSpc>
                          <a:spcPct val="120000"/>
                        </a:lnSpc>
                        <a:spcBef>
                          <a:spcPts val="0"/>
                        </a:spcBef>
                        <a:spcAft>
                          <a:spcPts val="0"/>
                        </a:spcAft>
                      </a:pPr>
                      <a:r>
                        <a:rPr lang="en-US" sz="1200" kern="100">
                          <a:solidFill>
                            <a:schemeClr val="tx1"/>
                          </a:solidFill>
                          <a:effectLst/>
                          <a:latin typeface="+mn-lt"/>
                          <a:ea typeface="Times New Roman" panose="02020603050405020304" pitchFamily="18" charset="0"/>
                        </a:rPr>
                        <a:t>   Other</a:t>
                      </a:r>
                    </a:p>
                  </a:txBody>
                  <a:tcPr marL="19050" marR="1905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20000"/>
                        </a:lnSpc>
                        <a:spcBef>
                          <a:spcPts val="0"/>
                        </a:spcBef>
                        <a:spcAft>
                          <a:spcPts val="0"/>
                        </a:spcAft>
                      </a:pPr>
                      <a:r>
                        <a:rPr lang="en-US" sz="1200" kern="100" dirty="0">
                          <a:solidFill>
                            <a:schemeClr val="tx1"/>
                          </a:solidFill>
                          <a:effectLst/>
                          <a:latin typeface="+mn-lt"/>
                          <a:ea typeface="Times New Roman" panose="02020603050405020304" pitchFamily="18" charset="0"/>
                          <a:cs typeface="Times New Roman"/>
                        </a:rPr>
                        <a:t>1 (3)</a:t>
                      </a:r>
                    </a:p>
                  </a:txBody>
                  <a:tcPr marL="45720" marR="4572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537375534"/>
                  </a:ext>
                </a:extLst>
              </a:tr>
            </a:tbl>
          </a:graphicData>
        </a:graphic>
      </p:graphicFrame>
    </p:spTree>
    <p:extLst>
      <p:ext uri="{BB962C8B-B14F-4D97-AF65-F5344CB8AC3E}">
        <p14:creationId xmlns:p14="http://schemas.microsoft.com/office/powerpoint/2010/main" val="2628515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1547E4-A33D-C82C-9C87-0D722BCB88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832CFBB-CC77-2D16-CF52-2A533397196D}"/>
              </a:ext>
            </a:extLst>
          </p:cNvPr>
          <p:cNvSpPr>
            <a:spLocks noGrp="1"/>
          </p:cNvSpPr>
          <p:nvPr>
            <p:ph type="title"/>
          </p:nvPr>
        </p:nvSpPr>
        <p:spPr>
          <a:xfrm>
            <a:off x="613953" y="286743"/>
            <a:ext cx="10972800" cy="822960"/>
          </a:xfrm>
        </p:spPr>
        <p:txBody>
          <a:bodyPr>
            <a:normAutofit/>
          </a:bodyPr>
          <a:lstStyle/>
          <a:p>
            <a:r>
              <a:rPr lang="en-US" b="1" dirty="0"/>
              <a:t>Best overall response</a:t>
            </a:r>
            <a:endParaRPr lang="en-US" dirty="0"/>
          </a:p>
        </p:txBody>
      </p:sp>
      <p:sp>
        <p:nvSpPr>
          <p:cNvPr id="3" name="Slide Number Placeholder 2">
            <a:extLst>
              <a:ext uri="{FF2B5EF4-FFF2-40B4-BE49-F238E27FC236}">
                <a16:creationId xmlns:a16="http://schemas.microsoft.com/office/drawing/2014/main" id="{1AAF21A0-99E3-F3DA-5419-D822B20F262F}"/>
              </a:ext>
            </a:extLst>
          </p:cNvPr>
          <p:cNvSpPr>
            <a:spLocks noGrp="1"/>
          </p:cNvSpPr>
          <p:nvPr>
            <p:ph type="sldNum" sz="quarter" idx="12"/>
          </p:nvPr>
        </p:nvSpPr>
        <p:spPr/>
        <p:txBody>
          <a:bodyPr/>
          <a:lstStyle/>
          <a:p>
            <a:fld id="{BE33F7A0-71F0-446B-9DE8-6D75BE64EE0F}" type="slidenum">
              <a:rPr lang="en-US" smtClean="0"/>
              <a:pPr/>
              <a:t>6</a:t>
            </a:fld>
            <a:endParaRPr lang="en-US"/>
          </a:p>
        </p:txBody>
      </p:sp>
      <p:sp>
        <p:nvSpPr>
          <p:cNvPr id="5" name="Text Placeholder 4">
            <a:extLst>
              <a:ext uri="{FF2B5EF4-FFF2-40B4-BE49-F238E27FC236}">
                <a16:creationId xmlns:a16="http://schemas.microsoft.com/office/drawing/2014/main" id="{B45CC037-BEBC-735F-F95C-790C83C85902}"/>
              </a:ext>
            </a:extLst>
          </p:cNvPr>
          <p:cNvSpPr>
            <a:spLocks noGrp="1"/>
          </p:cNvSpPr>
          <p:nvPr>
            <p:ph type="body" sz="quarter" idx="15"/>
          </p:nvPr>
        </p:nvSpPr>
        <p:spPr/>
        <p:txBody>
          <a:bodyPr/>
          <a:lstStyle/>
          <a:p>
            <a:r>
              <a:rPr lang="en-US" dirty="0"/>
              <a:t>Dr. Cristina Rodriguez, MD, </a:t>
            </a:r>
            <a:r>
              <a:rPr lang="en-US" dirty="0">
                <a:hlinkClick r:id="rId2"/>
              </a:rPr>
              <a:t>rodrigcr@uw.edu</a:t>
            </a:r>
            <a:endParaRPr lang="en-US" dirty="0"/>
          </a:p>
        </p:txBody>
      </p:sp>
      <p:sp>
        <p:nvSpPr>
          <p:cNvPr id="6" name="Text Placeholder 6">
            <a:extLst>
              <a:ext uri="{FF2B5EF4-FFF2-40B4-BE49-F238E27FC236}">
                <a16:creationId xmlns:a16="http://schemas.microsoft.com/office/drawing/2014/main" id="{ECA8EC91-6703-01DF-A6B2-9C77BE21CDF3}"/>
              </a:ext>
            </a:extLst>
          </p:cNvPr>
          <p:cNvSpPr txBox="1">
            <a:spLocks/>
          </p:cNvSpPr>
          <p:nvPr/>
        </p:nvSpPr>
        <p:spPr>
          <a:xfrm>
            <a:off x="548007" y="5806440"/>
            <a:ext cx="11195948" cy="347472"/>
          </a:xfrm>
          <a:prstGeom prst="rect">
            <a:avLst/>
          </a:prstGeom>
        </p:spPr>
        <p:txBody>
          <a:bodyPr anchor="b"/>
          <a:lstStyle>
            <a:lvl1pPr marL="342900" indent="-342900" algn="l" defTabSz="914400" rtl="0" eaLnBrk="1" latinLnBrk="0" hangingPunct="1">
              <a:lnSpc>
                <a:spcPct val="100000"/>
              </a:lnSpc>
              <a:spcBef>
                <a:spcPts val="1000"/>
              </a:spcBef>
              <a:buClr>
                <a:srgbClr val="008764"/>
              </a:buClr>
              <a:buFont typeface="Arial" panose="020B0604020202020204" pitchFamily="34" charset="0"/>
              <a:buChar char="•"/>
              <a:defRPr lang="en-US" sz="2400" kern="1200" dirty="0">
                <a:solidFill>
                  <a:srgbClr val="002557"/>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0000"/>
              </a:lnSpc>
              <a:spcBef>
                <a:spcPts val="500"/>
              </a:spcBef>
              <a:buClr>
                <a:srgbClr val="008764"/>
              </a:buClr>
              <a:buFont typeface="Wingdings" panose="05000000000000000000" pitchFamily="2" charset="2"/>
              <a:buChar char="§"/>
              <a:defRPr lang="en-US" sz="2400" kern="1200" dirty="0">
                <a:solidFill>
                  <a:srgbClr val="002557"/>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0000"/>
              </a:lnSpc>
              <a:spcBef>
                <a:spcPts val="500"/>
              </a:spcBef>
              <a:buClr>
                <a:srgbClr val="008764"/>
              </a:buClr>
              <a:buFont typeface="Courier New" panose="02070309020205020404" pitchFamily="49" charset="0"/>
              <a:buChar char="o"/>
              <a:defRPr lang="en-US" sz="1800" kern="1200" dirty="0">
                <a:solidFill>
                  <a:srgbClr val="002557"/>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0000"/>
              </a:lnSpc>
              <a:spcBef>
                <a:spcPts val="500"/>
              </a:spcBef>
              <a:buClr>
                <a:srgbClr val="008764"/>
              </a:buClr>
              <a:buFont typeface="Arial" panose="020B0604020202020204" pitchFamily="34" charset="0"/>
              <a:buChar char="•"/>
              <a:defRPr lang="en-US" sz="1800" kern="1200" dirty="0">
                <a:solidFill>
                  <a:srgbClr val="002557"/>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0000"/>
              </a:lnSpc>
              <a:spcBef>
                <a:spcPts val="500"/>
              </a:spcBef>
              <a:buClr>
                <a:srgbClr val="008764"/>
              </a:buClr>
              <a:buFont typeface="Arial" panose="020B0604020202020204" pitchFamily="34" charset="0"/>
              <a:buChar char="•"/>
              <a:defRPr lang="en-US" sz="1800" kern="1200" dirty="0">
                <a:solidFill>
                  <a:srgbClr val="002557"/>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tabLst>
                <a:tab pos="0" algn="l"/>
                <a:tab pos="173038" algn="r"/>
              </a:tabLst>
            </a:pPr>
            <a:r>
              <a:rPr lang="en-US" sz="800" dirty="0"/>
              <a:t>Waterfall and spider plot excludes 4 patients, 3 who discontinued treatment with no postbaseline response assessment (not applicable) and 1 who had postbaseline response assessment but no postbaseline sum of diameters reported.</a:t>
            </a:r>
            <a:br>
              <a:rPr lang="en-US" sz="800" dirty="0"/>
            </a:br>
            <a:r>
              <a:rPr lang="en-US" sz="800" dirty="0"/>
              <a:t>BV, brentuximab vedotin; NR, not reached; pembro, pembrolizumab. </a:t>
            </a:r>
          </a:p>
        </p:txBody>
      </p:sp>
      <p:sp>
        <p:nvSpPr>
          <p:cNvPr id="8" name="Title 1">
            <a:extLst>
              <a:ext uri="{FF2B5EF4-FFF2-40B4-BE49-F238E27FC236}">
                <a16:creationId xmlns:a16="http://schemas.microsoft.com/office/drawing/2014/main" id="{06955543-1D3F-C241-33FE-29CD8A1A71D5}"/>
              </a:ext>
            </a:extLst>
          </p:cNvPr>
          <p:cNvSpPr txBox="1">
            <a:spLocks/>
          </p:cNvSpPr>
          <p:nvPr/>
        </p:nvSpPr>
        <p:spPr>
          <a:xfrm>
            <a:off x="640080" y="1080333"/>
            <a:ext cx="10972800" cy="38530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b="1" kern="1200">
                <a:solidFill>
                  <a:srgbClr val="002557"/>
                </a:solidFill>
                <a:latin typeface="Arial" panose="020B0604020202020204" pitchFamily="34" charset="0"/>
                <a:ea typeface="+mj-ea"/>
                <a:cs typeface="Arial" panose="020B0604020202020204" pitchFamily="34" charset="0"/>
              </a:defRPr>
            </a:lvl1pPr>
          </a:lstStyle>
          <a:p>
            <a:r>
              <a:rPr lang="en-US" sz="2000" b="0"/>
              <a:t>Median duration of follow-up, 13.4 months</a:t>
            </a:r>
          </a:p>
        </p:txBody>
      </p:sp>
      <p:graphicFrame>
        <p:nvGraphicFramePr>
          <p:cNvPr id="427" name="Table 426">
            <a:extLst>
              <a:ext uri="{FF2B5EF4-FFF2-40B4-BE49-F238E27FC236}">
                <a16:creationId xmlns:a16="http://schemas.microsoft.com/office/drawing/2014/main" id="{D071F2BA-4EF8-C575-5C02-D2DB0ECBFAB9}"/>
              </a:ext>
            </a:extLst>
          </p:cNvPr>
          <p:cNvGraphicFramePr>
            <a:graphicFrameLocks noGrp="1"/>
          </p:cNvGraphicFramePr>
          <p:nvPr/>
        </p:nvGraphicFramePr>
        <p:xfrm>
          <a:off x="449963" y="1600905"/>
          <a:ext cx="4937760" cy="3010034"/>
        </p:xfrm>
        <a:graphic>
          <a:graphicData uri="http://schemas.openxmlformats.org/drawingml/2006/table">
            <a:tbl>
              <a:tblPr firstRow="1" bandRow="1">
                <a:tableStyleId>{2D5ABB26-0587-4C30-8999-92F81FD0307C}</a:tableStyleId>
              </a:tblPr>
              <a:tblGrid>
                <a:gridCol w="3657600">
                  <a:extLst>
                    <a:ext uri="{9D8B030D-6E8A-4147-A177-3AD203B41FA5}">
                      <a16:colId xmlns:a16="http://schemas.microsoft.com/office/drawing/2014/main" val="356801435"/>
                    </a:ext>
                  </a:extLst>
                </a:gridCol>
                <a:gridCol w="1280160">
                  <a:extLst>
                    <a:ext uri="{9D8B030D-6E8A-4147-A177-3AD203B41FA5}">
                      <a16:colId xmlns:a16="http://schemas.microsoft.com/office/drawing/2014/main" val="1718018632"/>
                    </a:ext>
                  </a:extLst>
                </a:gridCol>
              </a:tblGrid>
              <a:tr h="341376">
                <a:tc>
                  <a:txBody>
                    <a:bodyPr/>
                    <a:lstStyle/>
                    <a:p>
                      <a:pPr marL="0" marR="0">
                        <a:lnSpc>
                          <a:spcPct val="120000"/>
                        </a:lnSpc>
                        <a:spcBef>
                          <a:spcPts val="0"/>
                        </a:spcBef>
                        <a:spcAft>
                          <a:spcPts val="0"/>
                        </a:spcAft>
                      </a:pPr>
                      <a:endParaRPr lang="en-US" sz="1200" b="1" kern="100" baseline="0">
                        <a:effectLst/>
                        <a:latin typeface="+mn-lt"/>
                        <a:ea typeface="Times New Roman" panose="02020603050405020304" pitchFamily="18" charset="0"/>
                        <a:cs typeface="Times New Roman" panose="02020603050405020304" pitchFamily="18" charset="0"/>
                      </a:endParaRPr>
                    </a:p>
                  </a:txBody>
                  <a:tcPr marL="19050" marR="1905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377" rtl="0" eaLnBrk="1" fontAlgn="auto" latinLnBrk="0" hangingPunct="1">
                        <a:lnSpc>
                          <a:spcPct val="120000"/>
                        </a:lnSpc>
                        <a:spcBef>
                          <a:spcPts val="0"/>
                        </a:spcBef>
                        <a:spcAft>
                          <a:spcPts val="0"/>
                        </a:spcAft>
                        <a:buClrTx/>
                        <a:buSzTx/>
                        <a:buFontTx/>
                        <a:buNone/>
                        <a:tabLst/>
                        <a:defRPr/>
                      </a:pPr>
                      <a:r>
                        <a:rPr lang="en-US" sz="1200" b="1" kern="100" baseline="0" dirty="0">
                          <a:solidFill>
                            <a:schemeClr val="tx1"/>
                          </a:solidFill>
                          <a:effectLst/>
                          <a:latin typeface="+mn-lt"/>
                        </a:rPr>
                        <a:t>BV + pembro</a:t>
                      </a:r>
                      <a:br>
                        <a:rPr lang="en-US" sz="1200" b="1" kern="100" baseline="0" dirty="0">
                          <a:solidFill>
                            <a:schemeClr val="tx1"/>
                          </a:solidFill>
                          <a:effectLst/>
                          <a:latin typeface="+mn-lt"/>
                        </a:rPr>
                      </a:br>
                      <a:r>
                        <a:rPr lang="en-US" sz="1200" b="1" kern="100" baseline="0" dirty="0">
                          <a:solidFill>
                            <a:schemeClr val="tx1"/>
                          </a:solidFill>
                          <a:effectLst/>
                          <a:latin typeface="+mn-lt"/>
                        </a:rPr>
                        <a:t>(N=38)</a:t>
                      </a:r>
                      <a:endParaRPr lang="en-US" sz="1200" b="1" kern="100" baseline="0" dirty="0">
                        <a:solidFill>
                          <a:schemeClr val="tx1"/>
                        </a:solidFill>
                        <a:effectLst/>
                        <a:latin typeface="+mn-lt"/>
                        <a:ea typeface="Times New Roman" panose="02020603050405020304" pitchFamily="18" charset="0"/>
                        <a:cs typeface="Times New Roman"/>
                      </a:endParaRPr>
                    </a:p>
                  </a:txBody>
                  <a:tcPr marL="19050" marR="1905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931399637"/>
                  </a:ext>
                </a:extLst>
              </a:tr>
              <a:tr h="170688">
                <a:tc>
                  <a:txBody>
                    <a:bodyPr/>
                    <a:lstStyle/>
                    <a:p>
                      <a:pPr marL="0" marR="0">
                        <a:lnSpc>
                          <a:spcPct val="120000"/>
                        </a:lnSpc>
                        <a:spcBef>
                          <a:spcPts val="0"/>
                        </a:spcBef>
                        <a:spcAft>
                          <a:spcPts val="0"/>
                        </a:spcAft>
                      </a:pPr>
                      <a:r>
                        <a:rPr lang="en-US" sz="1200" b="1" kern="100" baseline="0">
                          <a:effectLst/>
                          <a:latin typeface="+mn-lt"/>
                          <a:ea typeface="Times New Roman" panose="02020603050405020304" pitchFamily="18" charset="0"/>
                          <a:cs typeface="Times New Roman" panose="02020603050405020304" pitchFamily="18" charset="0"/>
                        </a:rPr>
                        <a:t>Best overall response, n (%)</a:t>
                      </a:r>
                    </a:p>
                  </a:txBody>
                  <a:tcPr marL="19050" marR="1905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a:lnSpc>
                          <a:spcPct val="120000"/>
                        </a:lnSpc>
                        <a:spcBef>
                          <a:spcPts val="0"/>
                        </a:spcBef>
                        <a:spcAft>
                          <a:spcPts val="0"/>
                        </a:spcAft>
                      </a:pPr>
                      <a:endParaRPr lang="en-US" sz="1200" baseline="0"/>
                    </a:p>
                  </a:txBody>
                  <a:tcPr marL="19050" marR="1905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279581575"/>
                  </a:ext>
                </a:extLst>
              </a:tr>
              <a:tr h="170688">
                <a:tc>
                  <a:txBody>
                    <a:bodyPr/>
                    <a:lstStyle/>
                    <a:p>
                      <a:pPr marL="0" marR="0">
                        <a:lnSpc>
                          <a:spcPct val="120000"/>
                        </a:lnSpc>
                        <a:spcBef>
                          <a:spcPts val="0"/>
                        </a:spcBef>
                        <a:spcAft>
                          <a:spcPts val="0"/>
                        </a:spcAft>
                      </a:pPr>
                      <a:r>
                        <a:rPr lang="en-US" sz="1200" kern="100" baseline="0">
                          <a:effectLst/>
                          <a:latin typeface="+mn-lt"/>
                        </a:rPr>
                        <a:t>   Confirmed complete response (CR)</a:t>
                      </a:r>
                      <a:endParaRPr lang="en-US" sz="1200" kern="100" baseline="0">
                        <a:effectLst/>
                        <a:latin typeface="+mn-lt"/>
                        <a:ea typeface="Times New Roman" panose="02020603050405020304" pitchFamily="18" charset="0"/>
                        <a:cs typeface="Times New Roman" panose="02020603050405020304" pitchFamily="18" charset="0"/>
                      </a:endParaRPr>
                    </a:p>
                  </a:txBody>
                  <a:tcPr marL="19050" marR="1905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a:lnSpc>
                          <a:spcPct val="120000"/>
                        </a:lnSpc>
                        <a:spcBef>
                          <a:spcPts val="0"/>
                        </a:spcBef>
                        <a:spcAft>
                          <a:spcPts val="0"/>
                        </a:spcAft>
                      </a:pPr>
                      <a:r>
                        <a:rPr lang="en-US" sz="1200" baseline="0"/>
                        <a:t>2 (5)</a:t>
                      </a:r>
                    </a:p>
                  </a:txBody>
                  <a:tcPr marL="19050" marR="1905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681413666"/>
                  </a:ext>
                </a:extLst>
              </a:tr>
              <a:tr h="170688">
                <a:tc>
                  <a:txBody>
                    <a:bodyPr/>
                    <a:lstStyle/>
                    <a:p>
                      <a:pPr marL="0" marR="0">
                        <a:lnSpc>
                          <a:spcPct val="120000"/>
                        </a:lnSpc>
                        <a:spcBef>
                          <a:spcPts val="0"/>
                        </a:spcBef>
                        <a:spcAft>
                          <a:spcPts val="0"/>
                        </a:spcAft>
                      </a:pPr>
                      <a:r>
                        <a:rPr lang="en-US" sz="1200" kern="100" baseline="0">
                          <a:effectLst/>
                          <a:latin typeface="+mn-lt"/>
                        </a:rPr>
                        <a:t>   Confirmed partial response (PR)</a:t>
                      </a:r>
                      <a:endParaRPr lang="en-US" sz="1200" kern="100" baseline="0">
                        <a:effectLst/>
                        <a:latin typeface="+mn-lt"/>
                        <a:ea typeface="Times New Roman" panose="02020603050405020304" pitchFamily="18" charset="0"/>
                        <a:cs typeface="Times New Roman" panose="02020603050405020304" pitchFamily="18" charset="0"/>
                      </a:endParaRPr>
                    </a:p>
                  </a:txBody>
                  <a:tcPr marL="19050" marR="1905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a:lnSpc>
                          <a:spcPct val="120000"/>
                        </a:lnSpc>
                        <a:spcBef>
                          <a:spcPts val="0"/>
                        </a:spcBef>
                        <a:spcAft>
                          <a:spcPts val="0"/>
                        </a:spcAft>
                      </a:pPr>
                      <a:r>
                        <a:rPr lang="en-US" sz="1200" baseline="0"/>
                        <a:t>12 (32)</a:t>
                      </a:r>
                    </a:p>
                  </a:txBody>
                  <a:tcPr marL="19050" marR="1905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39767834"/>
                  </a:ext>
                </a:extLst>
              </a:tr>
              <a:tr h="170688">
                <a:tc>
                  <a:txBody>
                    <a:bodyPr/>
                    <a:lstStyle/>
                    <a:p>
                      <a:pPr marL="0" marR="0">
                        <a:lnSpc>
                          <a:spcPct val="120000"/>
                        </a:lnSpc>
                        <a:spcBef>
                          <a:spcPts val="0"/>
                        </a:spcBef>
                        <a:spcAft>
                          <a:spcPts val="0"/>
                        </a:spcAft>
                      </a:pPr>
                      <a:r>
                        <a:rPr lang="en-US" sz="1200" kern="100" baseline="0">
                          <a:effectLst/>
                          <a:latin typeface="+mn-lt"/>
                          <a:ea typeface="Times New Roman" panose="02020603050405020304" pitchFamily="18" charset="0"/>
                          <a:cs typeface="Times New Roman"/>
                        </a:rPr>
                        <a:t>   Response pending confirmation</a:t>
                      </a:r>
                    </a:p>
                  </a:txBody>
                  <a:tcPr marL="19050" marR="1905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a:lnSpc>
                          <a:spcPct val="120000"/>
                        </a:lnSpc>
                        <a:spcBef>
                          <a:spcPts val="0"/>
                        </a:spcBef>
                        <a:spcAft>
                          <a:spcPts val="0"/>
                        </a:spcAft>
                      </a:pPr>
                      <a:r>
                        <a:rPr lang="en-US" sz="1200" baseline="0"/>
                        <a:t>0</a:t>
                      </a:r>
                    </a:p>
                  </a:txBody>
                  <a:tcPr marL="19050" marR="1905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113149705"/>
                  </a:ext>
                </a:extLst>
              </a:tr>
              <a:tr h="170688">
                <a:tc>
                  <a:txBody>
                    <a:bodyPr/>
                    <a:lstStyle/>
                    <a:p>
                      <a:pPr marL="0" marR="0">
                        <a:lnSpc>
                          <a:spcPct val="120000"/>
                        </a:lnSpc>
                        <a:spcBef>
                          <a:spcPts val="0"/>
                        </a:spcBef>
                        <a:spcAft>
                          <a:spcPts val="0"/>
                        </a:spcAft>
                      </a:pPr>
                      <a:r>
                        <a:rPr lang="en-US" sz="1200" kern="100" baseline="0">
                          <a:effectLst/>
                          <a:latin typeface="+mn-lt"/>
                        </a:rPr>
                        <a:t>   Stable disease (SD)</a:t>
                      </a:r>
                      <a:endParaRPr lang="en-US" sz="1200" kern="100" baseline="0">
                        <a:effectLst/>
                        <a:latin typeface="+mn-lt"/>
                        <a:ea typeface="Times New Roman" panose="02020603050405020304" pitchFamily="18" charset="0"/>
                        <a:cs typeface="Times New Roman" panose="02020603050405020304" pitchFamily="18" charset="0"/>
                      </a:endParaRPr>
                    </a:p>
                  </a:txBody>
                  <a:tcPr marL="19050" marR="1905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a:lnSpc>
                          <a:spcPct val="120000"/>
                        </a:lnSpc>
                        <a:spcBef>
                          <a:spcPts val="0"/>
                        </a:spcBef>
                        <a:spcAft>
                          <a:spcPts val="0"/>
                        </a:spcAft>
                      </a:pPr>
                      <a:r>
                        <a:rPr lang="en-US" sz="1200" baseline="0"/>
                        <a:t>13 (34)</a:t>
                      </a:r>
                    </a:p>
                  </a:txBody>
                  <a:tcPr marL="19050" marR="1905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891122431"/>
                  </a:ext>
                </a:extLst>
              </a:tr>
              <a:tr h="170688">
                <a:tc>
                  <a:txBody>
                    <a:bodyPr/>
                    <a:lstStyle/>
                    <a:p>
                      <a:pPr marL="0" marR="0">
                        <a:lnSpc>
                          <a:spcPct val="120000"/>
                        </a:lnSpc>
                        <a:spcBef>
                          <a:spcPts val="0"/>
                        </a:spcBef>
                        <a:spcAft>
                          <a:spcPts val="0"/>
                        </a:spcAft>
                      </a:pPr>
                      <a:r>
                        <a:rPr lang="en-US" sz="1200" kern="100" baseline="0">
                          <a:effectLst/>
                          <a:latin typeface="+mn-lt"/>
                        </a:rPr>
                        <a:t>   Progressive disease </a:t>
                      </a:r>
                      <a:endParaRPr lang="en-US" sz="1200" kern="100" baseline="0">
                        <a:effectLst/>
                        <a:latin typeface="+mn-lt"/>
                        <a:ea typeface="Times New Roman" panose="02020603050405020304" pitchFamily="18" charset="0"/>
                        <a:cs typeface="Times New Roman" panose="02020603050405020304" pitchFamily="18" charset="0"/>
                      </a:endParaRPr>
                    </a:p>
                  </a:txBody>
                  <a:tcPr marL="19050" marR="1905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a:lnSpc>
                          <a:spcPct val="120000"/>
                        </a:lnSpc>
                        <a:spcBef>
                          <a:spcPts val="0"/>
                        </a:spcBef>
                        <a:spcAft>
                          <a:spcPts val="0"/>
                        </a:spcAft>
                      </a:pPr>
                      <a:r>
                        <a:rPr lang="en-US" sz="1200" baseline="0"/>
                        <a:t>8 (21)</a:t>
                      </a:r>
                    </a:p>
                  </a:txBody>
                  <a:tcPr marL="19050" marR="1905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63826673"/>
                  </a:ext>
                </a:extLst>
              </a:tr>
              <a:tr h="170688">
                <a:tc>
                  <a:txBody>
                    <a:bodyPr/>
                    <a:lstStyle/>
                    <a:p>
                      <a:pPr marL="0" marR="0">
                        <a:lnSpc>
                          <a:spcPct val="120000"/>
                        </a:lnSpc>
                        <a:spcBef>
                          <a:spcPts val="0"/>
                        </a:spcBef>
                        <a:spcAft>
                          <a:spcPts val="0"/>
                        </a:spcAft>
                      </a:pPr>
                      <a:r>
                        <a:rPr lang="en-US" sz="1200" kern="100" baseline="0">
                          <a:effectLst/>
                          <a:latin typeface="+mn-lt"/>
                        </a:rPr>
                        <a:t>   Not evaluable </a:t>
                      </a:r>
                      <a:endParaRPr lang="en-US" sz="1200" kern="100" baseline="0">
                        <a:effectLst/>
                        <a:latin typeface="+mn-lt"/>
                        <a:ea typeface="Times New Roman" panose="02020603050405020304" pitchFamily="18" charset="0"/>
                        <a:cs typeface="Times New Roman" panose="02020603050405020304" pitchFamily="18" charset="0"/>
                      </a:endParaRPr>
                    </a:p>
                  </a:txBody>
                  <a:tcPr marL="19050" marR="1905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a:lnSpc>
                          <a:spcPct val="120000"/>
                        </a:lnSpc>
                        <a:spcBef>
                          <a:spcPts val="0"/>
                        </a:spcBef>
                        <a:spcAft>
                          <a:spcPts val="0"/>
                        </a:spcAft>
                      </a:pPr>
                      <a:r>
                        <a:rPr lang="en-US" sz="1200" baseline="0"/>
                        <a:t>0</a:t>
                      </a:r>
                    </a:p>
                  </a:txBody>
                  <a:tcPr marL="19050" marR="1905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16558082"/>
                  </a:ext>
                </a:extLst>
              </a:tr>
              <a:tr h="170688">
                <a:tc>
                  <a:txBody>
                    <a:bodyPr/>
                    <a:lstStyle/>
                    <a:p>
                      <a:pPr marL="0" marR="0">
                        <a:lnSpc>
                          <a:spcPct val="120000"/>
                        </a:lnSpc>
                        <a:spcBef>
                          <a:spcPts val="0"/>
                        </a:spcBef>
                        <a:spcAft>
                          <a:spcPts val="0"/>
                        </a:spcAft>
                      </a:pPr>
                      <a:r>
                        <a:rPr lang="en-US" sz="1200" kern="100" baseline="0">
                          <a:effectLst/>
                          <a:latin typeface="+mn-lt"/>
                        </a:rPr>
                        <a:t>   Not applicable</a:t>
                      </a:r>
                      <a:endParaRPr lang="en-US" sz="1200" kern="100" baseline="0">
                        <a:effectLst/>
                        <a:latin typeface="+mn-lt"/>
                        <a:ea typeface="Times New Roman" panose="02020603050405020304" pitchFamily="18" charset="0"/>
                        <a:cs typeface="Times New Roman" panose="02020603050405020304" pitchFamily="18" charset="0"/>
                      </a:endParaRPr>
                    </a:p>
                  </a:txBody>
                  <a:tcPr marL="19050" marR="1905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381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a:lnSpc>
                          <a:spcPct val="120000"/>
                        </a:lnSpc>
                        <a:spcBef>
                          <a:spcPts val="0"/>
                        </a:spcBef>
                        <a:spcAft>
                          <a:spcPts val="0"/>
                        </a:spcAft>
                      </a:pPr>
                      <a:r>
                        <a:rPr lang="en-US" sz="1200" baseline="0"/>
                        <a:t>3 (8)</a:t>
                      </a:r>
                    </a:p>
                  </a:txBody>
                  <a:tcPr marL="19050" marR="1905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381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203192313"/>
                  </a:ext>
                </a:extLst>
              </a:tr>
              <a:tr h="170688">
                <a:tc>
                  <a:txBody>
                    <a:bodyPr/>
                    <a:lstStyle/>
                    <a:p>
                      <a:pPr marL="0" marR="0">
                        <a:lnSpc>
                          <a:spcPct val="120000"/>
                        </a:lnSpc>
                        <a:spcBef>
                          <a:spcPts val="0"/>
                        </a:spcBef>
                        <a:spcAft>
                          <a:spcPts val="0"/>
                        </a:spcAft>
                      </a:pPr>
                      <a:r>
                        <a:rPr lang="en-US" sz="1200" b="1" kern="100" baseline="0">
                          <a:effectLst/>
                          <a:latin typeface="+mn-lt"/>
                        </a:rPr>
                        <a:t>Confirmed overall response rate (CR + PR), n (%)</a:t>
                      </a:r>
                      <a:endParaRPr lang="en-US" sz="1200" b="1" kern="100" baseline="0">
                        <a:effectLst/>
                        <a:latin typeface="+mn-lt"/>
                        <a:ea typeface="Times New Roman" panose="02020603050405020304" pitchFamily="18" charset="0"/>
                        <a:cs typeface="Times New Roman" panose="02020603050405020304" pitchFamily="18" charset="0"/>
                      </a:endParaRPr>
                    </a:p>
                  </a:txBody>
                  <a:tcPr marL="19050" marR="19050" marT="0" marB="0" anchor="ctr">
                    <a:lnL w="38100" cap="flat" cmpd="sng" algn="ctr">
                      <a:solidFill>
                        <a:srgbClr val="C00000"/>
                      </a:solidFill>
                      <a:prstDash val="solid"/>
                      <a:round/>
                      <a:headEnd type="none" w="med" len="med"/>
                      <a:tailEnd type="none" w="med" len="med"/>
                    </a:lnL>
                    <a:lnR w="12700" cap="flat" cmpd="sng" algn="ctr">
                      <a:noFill/>
                      <a:prstDash val="solid"/>
                      <a:round/>
                      <a:headEnd type="none" w="med" len="med"/>
                      <a:tailEnd type="none" w="med" len="med"/>
                    </a:lnR>
                    <a:lnT w="38100" cap="flat" cmpd="sng" algn="ctr">
                      <a:solidFill>
                        <a:srgbClr val="C00000"/>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a:lnSpc>
                          <a:spcPct val="120000"/>
                        </a:lnSpc>
                        <a:spcBef>
                          <a:spcPts val="0"/>
                        </a:spcBef>
                        <a:spcAft>
                          <a:spcPts val="0"/>
                        </a:spcAft>
                      </a:pPr>
                      <a:r>
                        <a:rPr lang="en-US" sz="1200" baseline="0"/>
                        <a:t>14 (37)</a:t>
                      </a:r>
                    </a:p>
                  </a:txBody>
                  <a:tcPr marL="19050" marR="19050" marT="0" marB="0" anchor="ctr">
                    <a:lnL w="12700" cap="flat" cmpd="sng" algn="ctr">
                      <a:noFill/>
                      <a:prstDash val="solid"/>
                      <a:round/>
                      <a:headEnd type="none" w="med" len="med"/>
                      <a:tailEnd type="none" w="med" len="med"/>
                    </a:lnL>
                    <a:lnR w="38100" cap="flat" cmpd="sng" algn="ctr">
                      <a:solidFill>
                        <a:srgbClr val="C00000"/>
                      </a:solidFill>
                      <a:prstDash val="solid"/>
                      <a:round/>
                      <a:headEnd type="none" w="med" len="med"/>
                      <a:tailEnd type="none" w="med" len="med"/>
                    </a:lnR>
                    <a:lnT w="38100" cap="flat" cmpd="sng" algn="ctr">
                      <a:solidFill>
                        <a:srgbClr val="C00000"/>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40714283"/>
                  </a:ext>
                </a:extLst>
              </a:tr>
              <a:tr h="170688">
                <a:tc>
                  <a:txBody>
                    <a:bodyPr/>
                    <a:lstStyle/>
                    <a:p>
                      <a:pPr marL="0" marR="0">
                        <a:lnSpc>
                          <a:spcPct val="120000"/>
                        </a:lnSpc>
                        <a:spcBef>
                          <a:spcPts val="0"/>
                        </a:spcBef>
                        <a:spcAft>
                          <a:spcPts val="0"/>
                        </a:spcAft>
                      </a:pPr>
                      <a:r>
                        <a:rPr lang="en-US" sz="1200" kern="100" baseline="0">
                          <a:effectLst/>
                          <a:latin typeface="+mn-lt"/>
                        </a:rPr>
                        <a:t>   95% CI</a:t>
                      </a:r>
                      <a:endParaRPr lang="en-US" sz="1200" kern="100" baseline="0">
                        <a:effectLst/>
                        <a:latin typeface="+mn-lt"/>
                        <a:ea typeface="Times New Roman" panose="02020603050405020304" pitchFamily="18" charset="0"/>
                        <a:cs typeface="Times New Roman" panose="02020603050405020304" pitchFamily="18" charset="0"/>
                      </a:endParaRPr>
                    </a:p>
                  </a:txBody>
                  <a:tcPr marL="19050" marR="19050" marT="0" marB="0" anchor="ctr">
                    <a:lnL w="38100" cap="flat" cmpd="sng" algn="ctr">
                      <a:solidFill>
                        <a:srgbClr val="C00000"/>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381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a:lnSpc>
                          <a:spcPct val="120000"/>
                        </a:lnSpc>
                        <a:spcBef>
                          <a:spcPts val="0"/>
                        </a:spcBef>
                        <a:spcAft>
                          <a:spcPts val="0"/>
                        </a:spcAft>
                      </a:pPr>
                      <a:r>
                        <a:rPr lang="en-US" sz="1200" baseline="0"/>
                        <a:t>(21.8-54.0)</a:t>
                      </a:r>
                    </a:p>
                  </a:txBody>
                  <a:tcPr marL="19050" marR="19050" marT="0" marB="0" anchor="ctr">
                    <a:lnL w="12700" cap="flat" cmpd="sng" algn="ctr">
                      <a:noFill/>
                      <a:prstDash val="solid"/>
                      <a:round/>
                      <a:headEnd type="none" w="med" len="med"/>
                      <a:tailEnd type="none" w="med" len="med"/>
                    </a:lnL>
                    <a:lnR w="38100" cap="flat" cmpd="sng" algn="ctr">
                      <a:solidFill>
                        <a:srgbClr val="C00000"/>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381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220680639"/>
                  </a:ext>
                </a:extLst>
              </a:tr>
              <a:tr h="170688">
                <a:tc>
                  <a:txBody>
                    <a:bodyPr/>
                    <a:lstStyle/>
                    <a:p>
                      <a:pPr marL="0" marR="0" lvl="0" indent="0" algn="l" defTabSz="914400" rtl="0" eaLnBrk="1" fontAlgn="auto" latinLnBrk="0" hangingPunct="1">
                        <a:lnSpc>
                          <a:spcPct val="120000"/>
                        </a:lnSpc>
                        <a:spcBef>
                          <a:spcPts val="0"/>
                        </a:spcBef>
                        <a:spcAft>
                          <a:spcPts val="0"/>
                        </a:spcAft>
                        <a:buClrTx/>
                        <a:buSzTx/>
                        <a:buFontTx/>
                        <a:buNone/>
                        <a:tabLst/>
                        <a:defRPr/>
                      </a:pPr>
                      <a:r>
                        <a:rPr lang="en-US" sz="1200" b="1" kern="100" baseline="0">
                          <a:effectLst/>
                          <a:latin typeface="+mn-lt"/>
                          <a:ea typeface="Times New Roman" panose="02020603050405020304" pitchFamily="18" charset="0"/>
                          <a:cs typeface="Times New Roman"/>
                        </a:rPr>
                        <a:t>Duration of response, median (95% CI), months</a:t>
                      </a:r>
                    </a:p>
                  </a:txBody>
                  <a:tcPr marL="19050" marR="1905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8100" cap="flat" cmpd="sng" algn="ctr">
                      <a:solidFill>
                        <a:srgbClr val="C00000"/>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a:lnSpc>
                          <a:spcPct val="120000"/>
                        </a:lnSpc>
                        <a:spcBef>
                          <a:spcPts val="0"/>
                        </a:spcBef>
                        <a:spcAft>
                          <a:spcPts val="0"/>
                        </a:spcAft>
                      </a:pPr>
                      <a:r>
                        <a:rPr lang="en-US" sz="1200" baseline="0"/>
                        <a:t>NR (7.49-NR)</a:t>
                      </a:r>
                    </a:p>
                  </a:txBody>
                  <a:tcPr marL="19050" marR="1905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8100" cap="flat" cmpd="sng" algn="ctr">
                      <a:solidFill>
                        <a:srgbClr val="C00000"/>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294016578"/>
                  </a:ext>
                </a:extLst>
              </a:tr>
              <a:tr h="170688">
                <a:tc>
                  <a:txBody>
                    <a:bodyPr/>
                    <a:lstStyle/>
                    <a:p>
                      <a:pPr marL="0" marR="0" lvl="0" indent="0" algn="l" defTabSz="914400" rtl="0" eaLnBrk="1" fontAlgn="auto" latinLnBrk="0" hangingPunct="1">
                        <a:lnSpc>
                          <a:spcPct val="120000"/>
                        </a:lnSpc>
                        <a:spcBef>
                          <a:spcPts val="0"/>
                        </a:spcBef>
                        <a:spcAft>
                          <a:spcPts val="0"/>
                        </a:spcAft>
                        <a:buClrTx/>
                        <a:buSzTx/>
                        <a:buFontTx/>
                        <a:buNone/>
                        <a:tabLst/>
                        <a:defRPr/>
                      </a:pPr>
                      <a:r>
                        <a:rPr lang="en-US" sz="1200" b="1" kern="100" baseline="0">
                          <a:effectLst/>
                          <a:latin typeface="+mn-lt"/>
                          <a:ea typeface="Times New Roman" panose="02020603050405020304" pitchFamily="18" charset="0"/>
                          <a:cs typeface="Times New Roman"/>
                        </a:rPr>
                        <a:t>Disease control rate (CR + PR + SD), n (%)</a:t>
                      </a:r>
                    </a:p>
                  </a:txBody>
                  <a:tcPr marL="19050" marR="1905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a:lnSpc>
                          <a:spcPct val="120000"/>
                        </a:lnSpc>
                        <a:spcBef>
                          <a:spcPts val="0"/>
                        </a:spcBef>
                        <a:spcAft>
                          <a:spcPts val="0"/>
                        </a:spcAft>
                      </a:pPr>
                      <a:r>
                        <a:rPr lang="en-US" sz="1200" baseline="0"/>
                        <a:t>27 (71)</a:t>
                      </a:r>
                    </a:p>
                  </a:txBody>
                  <a:tcPr marL="19050" marR="1905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951361049"/>
                  </a:ext>
                </a:extLst>
              </a:tr>
              <a:tr h="170688">
                <a:tc>
                  <a:txBody>
                    <a:bodyPr/>
                    <a:lstStyle/>
                    <a:p>
                      <a:pPr marL="0" marR="0" lvl="0" indent="0" algn="l" defTabSz="914400" rtl="0" eaLnBrk="1" fontAlgn="auto" latinLnBrk="0" hangingPunct="1">
                        <a:lnSpc>
                          <a:spcPct val="120000"/>
                        </a:lnSpc>
                        <a:spcBef>
                          <a:spcPts val="0"/>
                        </a:spcBef>
                        <a:spcAft>
                          <a:spcPts val="0"/>
                        </a:spcAft>
                        <a:buClrTx/>
                        <a:buSzTx/>
                        <a:buFontTx/>
                        <a:buNone/>
                        <a:tabLst/>
                        <a:defRPr/>
                      </a:pPr>
                      <a:r>
                        <a:rPr lang="en-US" sz="1200" kern="100" baseline="0">
                          <a:effectLst/>
                          <a:latin typeface="+mn-lt"/>
                        </a:rPr>
                        <a:t>   95% CI</a:t>
                      </a:r>
                      <a:endParaRPr lang="en-US" sz="1200" kern="100" baseline="0">
                        <a:effectLst/>
                        <a:latin typeface="+mn-lt"/>
                        <a:ea typeface="Times New Roman" panose="02020603050405020304" pitchFamily="18" charset="0"/>
                        <a:cs typeface="Times New Roman" panose="02020603050405020304" pitchFamily="18" charset="0"/>
                      </a:endParaRPr>
                    </a:p>
                  </a:txBody>
                  <a:tcPr marL="19050" marR="1905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a:lnSpc>
                          <a:spcPct val="120000"/>
                        </a:lnSpc>
                        <a:spcBef>
                          <a:spcPts val="0"/>
                        </a:spcBef>
                        <a:spcAft>
                          <a:spcPts val="0"/>
                        </a:spcAft>
                      </a:pPr>
                      <a:r>
                        <a:rPr lang="en-US" sz="1200" baseline="0" dirty="0"/>
                        <a:t>(54.1-84.6)</a:t>
                      </a:r>
                    </a:p>
                  </a:txBody>
                  <a:tcPr marL="19050" marR="1905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10833323"/>
                  </a:ext>
                </a:extLst>
              </a:tr>
            </a:tbl>
          </a:graphicData>
        </a:graphic>
      </p:graphicFrame>
      <p:grpSp>
        <p:nvGrpSpPr>
          <p:cNvPr id="846" name="Group 845">
            <a:extLst>
              <a:ext uri="{FF2B5EF4-FFF2-40B4-BE49-F238E27FC236}">
                <a16:creationId xmlns:a16="http://schemas.microsoft.com/office/drawing/2014/main" id="{C709A4DD-197C-73CC-96F1-FF126162F804}"/>
              </a:ext>
            </a:extLst>
          </p:cNvPr>
          <p:cNvGrpSpPr>
            <a:grpSpLocks/>
          </p:cNvGrpSpPr>
          <p:nvPr/>
        </p:nvGrpSpPr>
        <p:grpSpPr>
          <a:xfrm>
            <a:off x="5696230" y="1260277"/>
            <a:ext cx="6059220" cy="2103120"/>
            <a:chOff x="5696230" y="1806807"/>
            <a:chExt cx="6059220" cy="1881893"/>
          </a:xfrm>
        </p:grpSpPr>
        <p:grpSp>
          <p:nvGrpSpPr>
            <p:cNvPr id="847" name="Group 846">
              <a:extLst>
                <a:ext uri="{FF2B5EF4-FFF2-40B4-BE49-F238E27FC236}">
                  <a16:creationId xmlns:a16="http://schemas.microsoft.com/office/drawing/2014/main" id="{36F18910-D210-4ED4-7565-A8FF8B72F6C0}"/>
                </a:ext>
              </a:extLst>
            </p:cNvPr>
            <p:cNvGrpSpPr/>
            <p:nvPr/>
          </p:nvGrpSpPr>
          <p:grpSpPr>
            <a:xfrm>
              <a:off x="5696230" y="1806807"/>
              <a:ext cx="6053810" cy="1881893"/>
              <a:chOff x="5696230" y="1806807"/>
              <a:chExt cx="6053810" cy="1881893"/>
            </a:xfrm>
          </p:grpSpPr>
          <p:grpSp>
            <p:nvGrpSpPr>
              <p:cNvPr id="861" name="Group 860">
                <a:extLst>
                  <a:ext uri="{FF2B5EF4-FFF2-40B4-BE49-F238E27FC236}">
                    <a16:creationId xmlns:a16="http://schemas.microsoft.com/office/drawing/2014/main" id="{BC97790A-7542-A96E-E021-775BAE5078DA}"/>
                  </a:ext>
                </a:extLst>
              </p:cNvPr>
              <p:cNvGrpSpPr/>
              <p:nvPr/>
            </p:nvGrpSpPr>
            <p:grpSpPr>
              <a:xfrm>
                <a:off x="5696230" y="1806807"/>
                <a:ext cx="6053810" cy="1881893"/>
                <a:chOff x="5696230" y="1840675"/>
                <a:chExt cx="6053810" cy="1881893"/>
              </a:xfrm>
            </p:grpSpPr>
            <p:grpSp>
              <p:nvGrpSpPr>
                <p:cNvPr id="863" name="Group 862">
                  <a:extLst>
                    <a:ext uri="{FF2B5EF4-FFF2-40B4-BE49-F238E27FC236}">
                      <a16:creationId xmlns:a16="http://schemas.microsoft.com/office/drawing/2014/main" id="{D3771B0F-ADFE-09A9-DB0D-560E2208B47C}"/>
                    </a:ext>
                  </a:extLst>
                </p:cNvPr>
                <p:cNvGrpSpPr/>
                <p:nvPr/>
              </p:nvGrpSpPr>
              <p:grpSpPr>
                <a:xfrm>
                  <a:off x="5696230" y="1840675"/>
                  <a:ext cx="6053810" cy="1881893"/>
                  <a:chOff x="5696230" y="1840675"/>
                  <a:chExt cx="6053810" cy="1881893"/>
                </a:xfrm>
              </p:grpSpPr>
              <p:grpSp>
                <p:nvGrpSpPr>
                  <p:cNvPr id="899" name="Group 898">
                    <a:extLst>
                      <a:ext uri="{FF2B5EF4-FFF2-40B4-BE49-F238E27FC236}">
                        <a16:creationId xmlns:a16="http://schemas.microsoft.com/office/drawing/2014/main" id="{805D0728-31B1-CEF3-9C07-CC8586FBCB1E}"/>
                      </a:ext>
                    </a:extLst>
                  </p:cNvPr>
                  <p:cNvGrpSpPr/>
                  <p:nvPr/>
                </p:nvGrpSpPr>
                <p:grpSpPr>
                  <a:xfrm>
                    <a:off x="5915029" y="1840675"/>
                    <a:ext cx="5835011" cy="1759062"/>
                    <a:chOff x="5915029" y="1840675"/>
                    <a:chExt cx="5835011" cy="1759062"/>
                  </a:xfrm>
                </p:grpSpPr>
                <p:cxnSp>
                  <p:nvCxnSpPr>
                    <p:cNvPr id="902" name="Straight Connector 901">
                      <a:extLst>
                        <a:ext uri="{FF2B5EF4-FFF2-40B4-BE49-F238E27FC236}">
                          <a16:creationId xmlns:a16="http://schemas.microsoft.com/office/drawing/2014/main" id="{88AA5A76-F760-863F-6852-8FCDDBD1D5E9}"/>
                        </a:ext>
                      </a:extLst>
                    </p:cNvPr>
                    <p:cNvCxnSpPr>
                      <a:cxnSpLocks/>
                    </p:cNvCxnSpPr>
                    <p:nvPr/>
                  </p:nvCxnSpPr>
                  <p:spPr bwMode="gray">
                    <a:xfrm>
                      <a:off x="6265228" y="1898619"/>
                      <a:ext cx="0" cy="1643174"/>
                    </a:xfrm>
                    <a:prstGeom prst="line">
                      <a:avLst/>
                    </a:prstGeom>
                    <a:noFill/>
                    <a:ln w="12700" cap="sq">
                      <a:solidFill>
                        <a:srgbClr val="000000"/>
                      </a:solidFill>
                      <a:prstDash val="solid"/>
                      <a:miter lim="800000"/>
                      <a:headEnd/>
                      <a:tailEnd/>
                    </a:ln>
                    <a:effectLst/>
                  </p:spPr>
                </p:cxnSp>
                <p:grpSp>
                  <p:nvGrpSpPr>
                    <p:cNvPr id="903" name="Group 902">
                      <a:extLst>
                        <a:ext uri="{FF2B5EF4-FFF2-40B4-BE49-F238E27FC236}">
                          <a16:creationId xmlns:a16="http://schemas.microsoft.com/office/drawing/2014/main" id="{E932292C-83EC-DE75-C399-ADCDF94CD772}"/>
                        </a:ext>
                      </a:extLst>
                    </p:cNvPr>
                    <p:cNvGrpSpPr/>
                    <p:nvPr/>
                  </p:nvGrpSpPr>
                  <p:grpSpPr>
                    <a:xfrm>
                      <a:off x="5915029" y="1840675"/>
                      <a:ext cx="5835011" cy="1759062"/>
                      <a:chOff x="5915029" y="1840675"/>
                      <a:chExt cx="5835011" cy="1759062"/>
                    </a:xfrm>
                  </p:grpSpPr>
                  <p:grpSp>
                    <p:nvGrpSpPr>
                      <p:cNvPr id="904" name="Group 903">
                        <a:extLst>
                          <a:ext uri="{FF2B5EF4-FFF2-40B4-BE49-F238E27FC236}">
                            <a16:creationId xmlns:a16="http://schemas.microsoft.com/office/drawing/2014/main" id="{FB71F959-0FE5-AE30-47A9-19663B1C0C51}"/>
                          </a:ext>
                        </a:extLst>
                      </p:cNvPr>
                      <p:cNvGrpSpPr/>
                      <p:nvPr/>
                    </p:nvGrpSpPr>
                    <p:grpSpPr>
                      <a:xfrm>
                        <a:off x="5965165" y="1840675"/>
                        <a:ext cx="298475" cy="115888"/>
                        <a:chOff x="5965165" y="1750377"/>
                        <a:chExt cx="298475" cy="115888"/>
                      </a:xfrm>
                    </p:grpSpPr>
                    <p:cxnSp>
                      <p:nvCxnSpPr>
                        <p:cNvPr id="937" name="Straight Connector 936">
                          <a:extLst>
                            <a:ext uri="{FF2B5EF4-FFF2-40B4-BE49-F238E27FC236}">
                              <a16:creationId xmlns:a16="http://schemas.microsoft.com/office/drawing/2014/main" id="{4945CABE-F05A-BAC6-FB18-AC5B2AC544A6}"/>
                            </a:ext>
                          </a:extLst>
                        </p:cNvPr>
                        <p:cNvCxnSpPr>
                          <a:cxnSpLocks/>
                        </p:cNvCxnSpPr>
                        <p:nvPr/>
                      </p:nvCxnSpPr>
                      <p:spPr bwMode="gray">
                        <a:xfrm rot="5400000">
                          <a:off x="6245640" y="1790321"/>
                          <a:ext cx="0" cy="36000"/>
                        </a:xfrm>
                        <a:prstGeom prst="line">
                          <a:avLst/>
                        </a:prstGeom>
                        <a:noFill/>
                        <a:ln w="12700" cap="sq">
                          <a:solidFill>
                            <a:srgbClr val="000000"/>
                          </a:solidFill>
                          <a:prstDash val="solid"/>
                          <a:miter lim="800000"/>
                          <a:headEnd/>
                          <a:tailEnd/>
                        </a:ln>
                        <a:effectLst/>
                      </p:spPr>
                    </p:cxnSp>
                    <p:sp>
                      <p:nvSpPr>
                        <p:cNvPr id="938" name="TextBox 937">
                          <a:extLst>
                            <a:ext uri="{FF2B5EF4-FFF2-40B4-BE49-F238E27FC236}">
                              <a16:creationId xmlns:a16="http://schemas.microsoft.com/office/drawing/2014/main" id="{B9FF2E20-9A9D-5BBB-413F-465B38A33D08}"/>
                            </a:ext>
                          </a:extLst>
                        </p:cNvPr>
                        <p:cNvSpPr txBox="1"/>
                        <p:nvPr/>
                      </p:nvSpPr>
                      <p:spPr bwMode="gray">
                        <a:xfrm>
                          <a:off x="5965165" y="1750377"/>
                          <a:ext cx="244475" cy="115888"/>
                        </a:xfrm>
                        <a:prstGeom prst="rect">
                          <a:avLst/>
                        </a:prstGeom>
                      </p:spPr>
                      <p:txBody>
                        <a:bodyPr wrap="square" lIns="0" tIns="0" rIns="0" bIns="0" rtlCol="0" anchor="ctr" anchorCtr="0">
                          <a:noAutofit/>
                        </a:bodyPr>
                        <a:lstStyle/>
                        <a:p>
                          <a:pPr marL="0" marR="0" lvl="0" indent="0" algn="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0" normalizeH="0" baseline="0" noProof="0">
                              <a:ln>
                                <a:noFill/>
                              </a:ln>
                              <a:solidFill>
                                <a:srgbClr val="000000"/>
                              </a:solidFill>
                              <a:effectLst/>
                              <a:uLnTx/>
                              <a:uFillTx/>
                            </a:rPr>
                            <a:t>100</a:t>
                          </a:r>
                        </a:p>
                      </p:txBody>
                    </p:sp>
                  </p:grpSp>
                  <p:grpSp>
                    <p:nvGrpSpPr>
                      <p:cNvPr id="905" name="Group 904">
                        <a:extLst>
                          <a:ext uri="{FF2B5EF4-FFF2-40B4-BE49-F238E27FC236}">
                            <a16:creationId xmlns:a16="http://schemas.microsoft.com/office/drawing/2014/main" id="{60516F08-6726-A09F-B3A6-CF4A3BA9BAAD}"/>
                          </a:ext>
                        </a:extLst>
                      </p:cNvPr>
                      <p:cNvGrpSpPr/>
                      <p:nvPr/>
                    </p:nvGrpSpPr>
                    <p:grpSpPr>
                      <a:xfrm>
                        <a:off x="5928361" y="3483849"/>
                        <a:ext cx="335279" cy="115888"/>
                        <a:chOff x="5928361" y="1750377"/>
                        <a:chExt cx="335279" cy="115888"/>
                      </a:xfrm>
                    </p:grpSpPr>
                    <p:cxnSp>
                      <p:nvCxnSpPr>
                        <p:cNvPr id="935" name="Straight Connector 934">
                          <a:extLst>
                            <a:ext uri="{FF2B5EF4-FFF2-40B4-BE49-F238E27FC236}">
                              <a16:creationId xmlns:a16="http://schemas.microsoft.com/office/drawing/2014/main" id="{EC6F59FF-E2E1-5E9E-0B79-FF80E6AF3693}"/>
                            </a:ext>
                          </a:extLst>
                        </p:cNvPr>
                        <p:cNvCxnSpPr>
                          <a:cxnSpLocks/>
                        </p:cNvCxnSpPr>
                        <p:nvPr/>
                      </p:nvCxnSpPr>
                      <p:spPr bwMode="gray">
                        <a:xfrm rot="5400000">
                          <a:off x="6245640" y="1790321"/>
                          <a:ext cx="0" cy="36000"/>
                        </a:xfrm>
                        <a:prstGeom prst="line">
                          <a:avLst/>
                        </a:prstGeom>
                        <a:noFill/>
                        <a:ln w="12700" cap="sq">
                          <a:solidFill>
                            <a:srgbClr val="000000"/>
                          </a:solidFill>
                          <a:prstDash val="solid"/>
                          <a:miter lim="800000"/>
                          <a:headEnd/>
                          <a:tailEnd/>
                        </a:ln>
                        <a:effectLst/>
                      </p:spPr>
                    </p:cxnSp>
                    <p:sp>
                      <p:nvSpPr>
                        <p:cNvPr id="936" name="TextBox 935">
                          <a:extLst>
                            <a:ext uri="{FF2B5EF4-FFF2-40B4-BE49-F238E27FC236}">
                              <a16:creationId xmlns:a16="http://schemas.microsoft.com/office/drawing/2014/main" id="{6E441E26-2242-173C-2A9B-920026905941}"/>
                            </a:ext>
                          </a:extLst>
                        </p:cNvPr>
                        <p:cNvSpPr txBox="1"/>
                        <p:nvPr/>
                      </p:nvSpPr>
                      <p:spPr bwMode="gray">
                        <a:xfrm>
                          <a:off x="5928361" y="1750377"/>
                          <a:ext cx="281279" cy="115888"/>
                        </a:xfrm>
                        <a:prstGeom prst="rect">
                          <a:avLst/>
                        </a:prstGeom>
                      </p:spPr>
                      <p:txBody>
                        <a:bodyPr wrap="square" lIns="0" tIns="0" rIns="0" bIns="0" rtlCol="0" anchor="ctr" anchorCtr="0">
                          <a:noAutofit/>
                        </a:bodyPr>
                        <a:lstStyle/>
                        <a:p>
                          <a:pPr marL="0" marR="0" lvl="0" indent="0" algn="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0" normalizeH="0" baseline="0" noProof="0">
                              <a:ln>
                                <a:noFill/>
                              </a:ln>
                              <a:solidFill>
                                <a:srgbClr val="000000"/>
                              </a:solidFill>
                              <a:effectLst/>
                              <a:uLnTx/>
                              <a:uFillTx/>
                            </a:rPr>
                            <a:t>-100</a:t>
                          </a:r>
                        </a:p>
                      </p:txBody>
                    </p:sp>
                  </p:grpSp>
                  <p:grpSp>
                    <p:nvGrpSpPr>
                      <p:cNvPr id="906" name="Group 905">
                        <a:extLst>
                          <a:ext uri="{FF2B5EF4-FFF2-40B4-BE49-F238E27FC236}">
                            <a16:creationId xmlns:a16="http://schemas.microsoft.com/office/drawing/2014/main" id="{31B6C7F3-14A8-D2C7-AB4C-CC90F4DBFE40}"/>
                          </a:ext>
                        </a:extLst>
                      </p:cNvPr>
                      <p:cNvGrpSpPr/>
                      <p:nvPr/>
                    </p:nvGrpSpPr>
                    <p:grpSpPr>
                      <a:xfrm>
                        <a:off x="5915029" y="3319528"/>
                        <a:ext cx="348611" cy="115888"/>
                        <a:chOff x="5915029" y="1750377"/>
                        <a:chExt cx="348611" cy="115888"/>
                      </a:xfrm>
                    </p:grpSpPr>
                    <p:cxnSp>
                      <p:nvCxnSpPr>
                        <p:cNvPr id="933" name="Straight Connector 932">
                          <a:extLst>
                            <a:ext uri="{FF2B5EF4-FFF2-40B4-BE49-F238E27FC236}">
                              <a16:creationId xmlns:a16="http://schemas.microsoft.com/office/drawing/2014/main" id="{C8B83DDD-52A8-A4BC-EA7A-D33A7E87E9E7}"/>
                            </a:ext>
                          </a:extLst>
                        </p:cNvPr>
                        <p:cNvCxnSpPr>
                          <a:cxnSpLocks/>
                        </p:cNvCxnSpPr>
                        <p:nvPr/>
                      </p:nvCxnSpPr>
                      <p:spPr bwMode="gray">
                        <a:xfrm rot="5400000">
                          <a:off x="6245640" y="1790321"/>
                          <a:ext cx="0" cy="36000"/>
                        </a:xfrm>
                        <a:prstGeom prst="line">
                          <a:avLst/>
                        </a:prstGeom>
                        <a:noFill/>
                        <a:ln w="12700" cap="sq">
                          <a:solidFill>
                            <a:srgbClr val="000000"/>
                          </a:solidFill>
                          <a:prstDash val="solid"/>
                          <a:miter lim="800000"/>
                          <a:headEnd/>
                          <a:tailEnd/>
                        </a:ln>
                        <a:effectLst/>
                      </p:spPr>
                    </p:cxnSp>
                    <p:sp>
                      <p:nvSpPr>
                        <p:cNvPr id="934" name="TextBox 933">
                          <a:extLst>
                            <a:ext uri="{FF2B5EF4-FFF2-40B4-BE49-F238E27FC236}">
                              <a16:creationId xmlns:a16="http://schemas.microsoft.com/office/drawing/2014/main" id="{8E132604-2FED-17EB-9910-8F963332FF06}"/>
                            </a:ext>
                          </a:extLst>
                        </p:cNvPr>
                        <p:cNvSpPr txBox="1"/>
                        <p:nvPr/>
                      </p:nvSpPr>
                      <p:spPr bwMode="gray">
                        <a:xfrm>
                          <a:off x="5915029" y="1750377"/>
                          <a:ext cx="294612" cy="115888"/>
                        </a:xfrm>
                        <a:prstGeom prst="rect">
                          <a:avLst/>
                        </a:prstGeom>
                      </p:spPr>
                      <p:txBody>
                        <a:bodyPr wrap="square" lIns="0" tIns="0" rIns="0" bIns="0" rtlCol="0" anchor="ctr" anchorCtr="0">
                          <a:noAutofit/>
                        </a:bodyPr>
                        <a:lstStyle/>
                        <a:p>
                          <a:pPr marL="0" marR="0" lvl="0" indent="0" algn="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0" normalizeH="0" baseline="0" noProof="0">
                              <a:ln>
                                <a:noFill/>
                              </a:ln>
                              <a:solidFill>
                                <a:srgbClr val="000000"/>
                              </a:solidFill>
                              <a:effectLst/>
                              <a:uLnTx/>
                              <a:uFillTx/>
                            </a:rPr>
                            <a:t>-80</a:t>
                          </a:r>
                        </a:p>
                      </p:txBody>
                    </p:sp>
                  </p:grpSp>
                  <p:grpSp>
                    <p:nvGrpSpPr>
                      <p:cNvPr id="907" name="Group 906">
                        <a:extLst>
                          <a:ext uri="{FF2B5EF4-FFF2-40B4-BE49-F238E27FC236}">
                            <a16:creationId xmlns:a16="http://schemas.microsoft.com/office/drawing/2014/main" id="{FF92C3C9-F68C-0A67-A781-A61E7FDF6206}"/>
                          </a:ext>
                        </a:extLst>
                      </p:cNvPr>
                      <p:cNvGrpSpPr/>
                      <p:nvPr/>
                    </p:nvGrpSpPr>
                    <p:grpSpPr>
                      <a:xfrm>
                        <a:off x="5928361" y="3155211"/>
                        <a:ext cx="335279" cy="115888"/>
                        <a:chOff x="5928361" y="1750377"/>
                        <a:chExt cx="335279" cy="115888"/>
                      </a:xfrm>
                    </p:grpSpPr>
                    <p:cxnSp>
                      <p:nvCxnSpPr>
                        <p:cNvPr id="931" name="Straight Connector 930">
                          <a:extLst>
                            <a:ext uri="{FF2B5EF4-FFF2-40B4-BE49-F238E27FC236}">
                              <a16:creationId xmlns:a16="http://schemas.microsoft.com/office/drawing/2014/main" id="{E2314D7B-375E-2513-6027-EDF93949CE20}"/>
                            </a:ext>
                          </a:extLst>
                        </p:cNvPr>
                        <p:cNvCxnSpPr>
                          <a:cxnSpLocks/>
                        </p:cNvCxnSpPr>
                        <p:nvPr/>
                      </p:nvCxnSpPr>
                      <p:spPr bwMode="gray">
                        <a:xfrm rot="5400000">
                          <a:off x="6245640" y="1790321"/>
                          <a:ext cx="0" cy="36000"/>
                        </a:xfrm>
                        <a:prstGeom prst="line">
                          <a:avLst/>
                        </a:prstGeom>
                        <a:noFill/>
                        <a:ln w="12700" cap="sq">
                          <a:solidFill>
                            <a:srgbClr val="000000"/>
                          </a:solidFill>
                          <a:prstDash val="solid"/>
                          <a:miter lim="800000"/>
                          <a:headEnd/>
                          <a:tailEnd/>
                        </a:ln>
                        <a:effectLst/>
                      </p:spPr>
                    </p:cxnSp>
                    <p:sp>
                      <p:nvSpPr>
                        <p:cNvPr id="932" name="TextBox 931">
                          <a:extLst>
                            <a:ext uri="{FF2B5EF4-FFF2-40B4-BE49-F238E27FC236}">
                              <a16:creationId xmlns:a16="http://schemas.microsoft.com/office/drawing/2014/main" id="{79B8EABF-9384-8DD2-703B-79A8662F2C71}"/>
                            </a:ext>
                          </a:extLst>
                        </p:cNvPr>
                        <p:cNvSpPr txBox="1"/>
                        <p:nvPr/>
                      </p:nvSpPr>
                      <p:spPr bwMode="gray">
                        <a:xfrm>
                          <a:off x="5928361" y="1750377"/>
                          <a:ext cx="281279" cy="115888"/>
                        </a:xfrm>
                        <a:prstGeom prst="rect">
                          <a:avLst/>
                        </a:prstGeom>
                      </p:spPr>
                      <p:txBody>
                        <a:bodyPr wrap="square" lIns="0" tIns="0" rIns="0" bIns="0" rtlCol="0" anchor="ctr" anchorCtr="0">
                          <a:noAutofit/>
                        </a:bodyPr>
                        <a:lstStyle/>
                        <a:p>
                          <a:pPr marL="0" marR="0" lvl="0" indent="0" algn="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0" normalizeH="0" baseline="0" noProof="0">
                              <a:ln>
                                <a:noFill/>
                              </a:ln>
                              <a:solidFill>
                                <a:srgbClr val="000000"/>
                              </a:solidFill>
                              <a:effectLst/>
                              <a:uLnTx/>
                              <a:uFillTx/>
                            </a:rPr>
                            <a:t>-60</a:t>
                          </a:r>
                        </a:p>
                      </p:txBody>
                    </p:sp>
                  </p:grpSp>
                  <p:grpSp>
                    <p:nvGrpSpPr>
                      <p:cNvPr id="908" name="Group 907">
                        <a:extLst>
                          <a:ext uri="{FF2B5EF4-FFF2-40B4-BE49-F238E27FC236}">
                            <a16:creationId xmlns:a16="http://schemas.microsoft.com/office/drawing/2014/main" id="{FEAA0A9D-95D7-7A9C-2917-8B491BA50499}"/>
                          </a:ext>
                        </a:extLst>
                      </p:cNvPr>
                      <p:cNvGrpSpPr/>
                      <p:nvPr/>
                    </p:nvGrpSpPr>
                    <p:grpSpPr>
                      <a:xfrm>
                        <a:off x="5915029" y="2990894"/>
                        <a:ext cx="348611" cy="115888"/>
                        <a:chOff x="5915029" y="1750377"/>
                        <a:chExt cx="348611" cy="115888"/>
                      </a:xfrm>
                    </p:grpSpPr>
                    <p:cxnSp>
                      <p:nvCxnSpPr>
                        <p:cNvPr id="929" name="Straight Connector 928">
                          <a:extLst>
                            <a:ext uri="{FF2B5EF4-FFF2-40B4-BE49-F238E27FC236}">
                              <a16:creationId xmlns:a16="http://schemas.microsoft.com/office/drawing/2014/main" id="{0C469FFA-5FD1-5BD1-D2B2-F530DE4E6C34}"/>
                            </a:ext>
                          </a:extLst>
                        </p:cNvPr>
                        <p:cNvCxnSpPr>
                          <a:cxnSpLocks/>
                        </p:cNvCxnSpPr>
                        <p:nvPr/>
                      </p:nvCxnSpPr>
                      <p:spPr bwMode="gray">
                        <a:xfrm rot="5400000">
                          <a:off x="6245640" y="1790321"/>
                          <a:ext cx="0" cy="36000"/>
                        </a:xfrm>
                        <a:prstGeom prst="line">
                          <a:avLst/>
                        </a:prstGeom>
                        <a:noFill/>
                        <a:ln w="12700" cap="sq">
                          <a:solidFill>
                            <a:srgbClr val="000000"/>
                          </a:solidFill>
                          <a:prstDash val="solid"/>
                          <a:miter lim="800000"/>
                          <a:headEnd/>
                          <a:tailEnd/>
                        </a:ln>
                        <a:effectLst/>
                      </p:spPr>
                    </p:cxnSp>
                    <p:sp>
                      <p:nvSpPr>
                        <p:cNvPr id="930" name="TextBox 929">
                          <a:extLst>
                            <a:ext uri="{FF2B5EF4-FFF2-40B4-BE49-F238E27FC236}">
                              <a16:creationId xmlns:a16="http://schemas.microsoft.com/office/drawing/2014/main" id="{DB46DF63-051F-85F6-6CA7-7AEEBA5EDE3C}"/>
                            </a:ext>
                          </a:extLst>
                        </p:cNvPr>
                        <p:cNvSpPr txBox="1"/>
                        <p:nvPr/>
                      </p:nvSpPr>
                      <p:spPr bwMode="gray">
                        <a:xfrm>
                          <a:off x="5915029" y="1750377"/>
                          <a:ext cx="294612" cy="115888"/>
                        </a:xfrm>
                        <a:prstGeom prst="rect">
                          <a:avLst/>
                        </a:prstGeom>
                      </p:spPr>
                      <p:txBody>
                        <a:bodyPr wrap="square" lIns="0" tIns="0" rIns="0" bIns="0" rtlCol="0" anchor="ctr" anchorCtr="0">
                          <a:noAutofit/>
                        </a:bodyPr>
                        <a:lstStyle/>
                        <a:p>
                          <a:pPr marL="0" marR="0" lvl="0" indent="0" algn="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0" normalizeH="0" baseline="0" noProof="0">
                              <a:ln>
                                <a:noFill/>
                              </a:ln>
                              <a:solidFill>
                                <a:srgbClr val="000000"/>
                              </a:solidFill>
                              <a:effectLst/>
                              <a:uLnTx/>
                              <a:uFillTx/>
                            </a:rPr>
                            <a:t>-40</a:t>
                          </a:r>
                        </a:p>
                      </p:txBody>
                    </p:sp>
                  </p:grpSp>
                  <p:grpSp>
                    <p:nvGrpSpPr>
                      <p:cNvPr id="909" name="Group 908">
                        <a:extLst>
                          <a:ext uri="{FF2B5EF4-FFF2-40B4-BE49-F238E27FC236}">
                            <a16:creationId xmlns:a16="http://schemas.microsoft.com/office/drawing/2014/main" id="{99A9C76E-1A5D-8EA9-DBF9-7B2D054D3CBE}"/>
                          </a:ext>
                        </a:extLst>
                      </p:cNvPr>
                      <p:cNvGrpSpPr/>
                      <p:nvPr/>
                    </p:nvGrpSpPr>
                    <p:grpSpPr>
                      <a:xfrm>
                        <a:off x="5915029" y="2826577"/>
                        <a:ext cx="5835011" cy="140103"/>
                        <a:chOff x="5915029" y="1750377"/>
                        <a:chExt cx="5835011" cy="140103"/>
                      </a:xfrm>
                    </p:grpSpPr>
                    <p:cxnSp>
                      <p:nvCxnSpPr>
                        <p:cNvPr id="926" name="Straight Connector 925">
                          <a:extLst>
                            <a:ext uri="{FF2B5EF4-FFF2-40B4-BE49-F238E27FC236}">
                              <a16:creationId xmlns:a16="http://schemas.microsoft.com/office/drawing/2014/main" id="{1531A688-EFF1-DC27-6550-0D0A30C5C3DC}"/>
                            </a:ext>
                          </a:extLst>
                        </p:cNvPr>
                        <p:cNvCxnSpPr>
                          <a:cxnSpLocks/>
                        </p:cNvCxnSpPr>
                        <p:nvPr/>
                      </p:nvCxnSpPr>
                      <p:spPr bwMode="gray">
                        <a:xfrm rot="5400000">
                          <a:off x="6245640" y="1790321"/>
                          <a:ext cx="0" cy="36000"/>
                        </a:xfrm>
                        <a:prstGeom prst="line">
                          <a:avLst/>
                        </a:prstGeom>
                        <a:noFill/>
                        <a:ln w="12700" cap="sq">
                          <a:solidFill>
                            <a:srgbClr val="000000"/>
                          </a:solidFill>
                          <a:prstDash val="solid"/>
                          <a:miter lim="800000"/>
                          <a:headEnd/>
                          <a:tailEnd/>
                        </a:ln>
                        <a:effectLst/>
                      </p:spPr>
                    </p:cxnSp>
                    <p:sp>
                      <p:nvSpPr>
                        <p:cNvPr id="927" name="TextBox 926">
                          <a:extLst>
                            <a:ext uri="{FF2B5EF4-FFF2-40B4-BE49-F238E27FC236}">
                              <a16:creationId xmlns:a16="http://schemas.microsoft.com/office/drawing/2014/main" id="{641D56A6-E3D7-60DA-E894-4DE993311AA4}"/>
                            </a:ext>
                          </a:extLst>
                        </p:cNvPr>
                        <p:cNvSpPr txBox="1"/>
                        <p:nvPr/>
                      </p:nvSpPr>
                      <p:spPr bwMode="gray">
                        <a:xfrm>
                          <a:off x="5915029" y="1750377"/>
                          <a:ext cx="294612" cy="115888"/>
                        </a:xfrm>
                        <a:prstGeom prst="rect">
                          <a:avLst/>
                        </a:prstGeom>
                      </p:spPr>
                      <p:txBody>
                        <a:bodyPr wrap="square" lIns="0" tIns="0" rIns="0" bIns="0" rtlCol="0" anchor="ctr" anchorCtr="0">
                          <a:noAutofit/>
                        </a:bodyPr>
                        <a:lstStyle/>
                        <a:p>
                          <a:pPr marL="0" marR="0" lvl="0" indent="0" algn="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0" normalizeH="0" baseline="0" noProof="0">
                              <a:ln>
                                <a:noFill/>
                              </a:ln>
                              <a:solidFill>
                                <a:srgbClr val="000000"/>
                              </a:solidFill>
                              <a:effectLst/>
                              <a:uLnTx/>
                              <a:uFillTx/>
                            </a:rPr>
                            <a:t>-20</a:t>
                          </a:r>
                        </a:p>
                      </p:txBody>
                    </p:sp>
                    <p:cxnSp>
                      <p:nvCxnSpPr>
                        <p:cNvPr id="928" name="Straight Connector 927">
                          <a:extLst>
                            <a:ext uri="{FF2B5EF4-FFF2-40B4-BE49-F238E27FC236}">
                              <a16:creationId xmlns:a16="http://schemas.microsoft.com/office/drawing/2014/main" id="{8C5E7C09-9636-9DDD-0066-3E1BCC8362D8}"/>
                            </a:ext>
                          </a:extLst>
                        </p:cNvPr>
                        <p:cNvCxnSpPr>
                          <a:cxnSpLocks/>
                        </p:cNvCxnSpPr>
                        <p:nvPr/>
                      </p:nvCxnSpPr>
                      <p:spPr bwMode="gray">
                        <a:xfrm rot="5400000">
                          <a:off x="9006840" y="-852720"/>
                          <a:ext cx="0" cy="5486400"/>
                        </a:xfrm>
                        <a:prstGeom prst="line">
                          <a:avLst/>
                        </a:prstGeom>
                        <a:noFill/>
                        <a:ln w="12700" cap="sq">
                          <a:solidFill>
                            <a:srgbClr val="000000"/>
                          </a:solidFill>
                          <a:prstDash val="sysDot"/>
                          <a:miter lim="800000"/>
                          <a:headEnd/>
                          <a:tailEnd/>
                        </a:ln>
                        <a:effectLst/>
                      </p:spPr>
                    </p:cxnSp>
                  </p:grpSp>
                  <p:grpSp>
                    <p:nvGrpSpPr>
                      <p:cNvPr id="910" name="Group 909">
                        <a:extLst>
                          <a:ext uri="{FF2B5EF4-FFF2-40B4-BE49-F238E27FC236}">
                            <a16:creationId xmlns:a16="http://schemas.microsoft.com/office/drawing/2014/main" id="{F22807D9-10F5-33A4-8A99-FA0695A9AC13}"/>
                          </a:ext>
                        </a:extLst>
                      </p:cNvPr>
                      <p:cNvGrpSpPr/>
                      <p:nvPr/>
                    </p:nvGrpSpPr>
                    <p:grpSpPr>
                      <a:xfrm>
                        <a:off x="5928361" y="2662260"/>
                        <a:ext cx="335279" cy="115888"/>
                        <a:chOff x="5928361" y="1750377"/>
                        <a:chExt cx="335279" cy="115888"/>
                      </a:xfrm>
                    </p:grpSpPr>
                    <p:cxnSp>
                      <p:nvCxnSpPr>
                        <p:cNvPr id="924" name="Straight Connector 923">
                          <a:extLst>
                            <a:ext uri="{FF2B5EF4-FFF2-40B4-BE49-F238E27FC236}">
                              <a16:creationId xmlns:a16="http://schemas.microsoft.com/office/drawing/2014/main" id="{0102756E-8504-AD11-70FE-2DD34A22103D}"/>
                            </a:ext>
                          </a:extLst>
                        </p:cNvPr>
                        <p:cNvCxnSpPr>
                          <a:cxnSpLocks/>
                        </p:cNvCxnSpPr>
                        <p:nvPr/>
                      </p:nvCxnSpPr>
                      <p:spPr bwMode="gray">
                        <a:xfrm rot="5400000">
                          <a:off x="6245640" y="1790321"/>
                          <a:ext cx="0" cy="36000"/>
                        </a:xfrm>
                        <a:prstGeom prst="line">
                          <a:avLst/>
                        </a:prstGeom>
                        <a:noFill/>
                        <a:ln w="12700" cap="sq">
                          <a:solidFill>
                            <a:srgbClr val="000000"/>
                          </a:solidFill>
                          <a:prstDash val="solid"/>
                          <a:miter lim="800000"/>
                          <a:headEnd/>
                          <a:tailEnd/>
                        </a:ln>
                        <a:effectLst/>
                      </p:spPr>
                    </p:cxnSp>
                    <p:sp>
                      <p:nvSpPr>
                        <p:cNvPr id="925" name="TextBox 924">
                          <a:extLst>
                            <a:ext uri="{FF2B5EF4-FFF2-40B4-BE49-F238E27FC236}">
                              <a16:creationId xmlns:a16="http://schemas.microsoft.com/office/drawing/2014/main" id="{8FC5EE3E-B9FD-C67A-243D-796D7DEA22BF}"/>
                            </a:ext>
                          </a:extLst>
                        </p:cNvPr>
                        <p:cNvSpPr txBox="1"/>
                        <p:nvPr/>
                      </p:nvSpPr>
                      <p:spPr bwMode="gray">
                        <a:xfrm>
                          <a:off x="5928361" y="1750377"/>
                          <a:ext cx="281279" cy="115888"/>
                        </a:xfrm>
                        <a:prstGeom prst="rect">
                          <a:avLst/>
                        </a:prstGeom>
                      </p:spPr>
                      <p:txBody>
                        <a:bodyPr wrap="square" lIns="0" tIns="0" rIns="0" bIns="0" rtlCol="0" anchor="ctr" anchorCtr="0">
                          <a:noAutofit/>
                        </a:bodyPr>
                        <a:lstStyle/>
                        <a:p>
                          <a:pPr marL="0" marR="0" lvl="0" indent="0" algn="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0" normalizeH="0" baseline="0" noProof="0">
                              <a:ln>
                                <a:noFill/>
                              </a:ln>
                              <a:solidFill>
                                <a:srgbClr val="000000"/>
                              </a:solidFill>
                              <a:effectLst/>
                              <a:uLnTx/>
                              <a:uFillTx/>
                            </a:rPr>
                            <a:t>0</a:t>
                          </a:r>
                        </a:p>
                      </p:txBody>
                    </p:sp>
                  </p:grpSp>
                  <p:grpSp>
                    <p:nvGrpSpPr>
                      <p:cNvPr id="911" name="Group 910">
                        <a:extLst>
                          <a:ext uri="{FF2B5EF4-FFF2-40B4-BE49-F238E27FC236}">
                            <a16:creationId xmlns:a16="http://schemas.microsoft.com/office/drawing/2014/main" id="{26F35AB3-1356-A47F-5D47-B17D3845550E}"/>
                          </a:ext>
                        </a:extLst>
                      </p:cNvPr>
                      <p:cNvGrpSpPr/>
                      <p:nvPr/>
                    </p:nvGrpSpPr>
                    <p:grpSpPr>
                      <a:xfrm>
                        <a:off x="5915029" y="2497943"/>
                        <a:ext cx="5835011" cy="115888"/>
                        <a:chOff x="5915029" y="1750377"/>
                        <a:chExt cx="5835011" cy="115888"/>
                      </a:xfrm>
                    </p:grpSpPr>
                    <p:cxnSp>
                      <p:nvCxnSpPr>
                        <p:cNvPr id="921" name="Straight Connector 920">
                          <a:extLst>
                            <a:ext uri="{FF2B5EF4-FFF2-40B4-BE49-F238E27FC236}">
                              <a16:creationId xmlns:a16="http://schemas.microsoft.com/office/drawing/2014/main" id="{DEACEB3B-CB6F-70FD-2E06-CEC2CF8A3C69}"/>
                            </a:ext>
                          </a:extLst>
                        </p:cNvPr>
                        <p:cNvCxnSpPr>
                          <a:cxnSpLocks/>
                        </p:cNvCxnSpPr>
                        <p:nvPr/>
                      </p:nvCxnSpPr>
                      <p:spPr bwMode="gray">
                        <a:xfrm rot="5400000">
                          <a:off x="6245640" y="1790321"/>
                          <a:ext cx="0" cy="36000"/>
                        </a:xfrm>
                        <a:prstGeom prst="line">
                          <a:avLst/>
                        </a:prstGeom>
                        <a:noFill/>
                        <a:ln w="12700" cap="sq">
                          <a:solidFill>
                            <a:srgbClr val="000000"/>
                          </a:solidFill>
                          <a:prstDash val="solid"/>
                          <a:miter lim="800000"/>
                          <a:headEnd/>
                          <a:tailEnd/>
                        </a:ln>
                        <a:effectLst/>
                      </p:spPr>
                    </p:cxnSp>
                    <p:sp>
                      <p:nvSpPr>
                        <p:cNvPr id="922" name="TextBox 921">
                          <a:extLst>
                            <a:ext uri="{FF2B5EF4-FFF2-40B4-BE49-F238E27FC236}">
                              <a16:creationId xmlns:a16="http://schemas.microsoft.com/office/drawing/2014/main" id="{ECDC4B16-3540-8D6B-F76C-B8D30289FA30}"/>
                            </a:ext>
                          </a:extLst>
                        </p:cNvPr>
                        <p:cNvSpPr txBox="1"/>
                        <p:nvPr/>
                      </p:nvSpPr>
                      <p:spPr bwMode="gray">
                        <a:xfrm>
                          <a:off x="5915029" y="1750377"/>
                          <a:ext cx="294612" cy="115888"/>
                        </a:xfrm>
                        <a:prstGeom prst="rect">
                          <a:avLst/>
                        </a:prstGeom>
                      </p:spPr>
                      <p:txBody>
                        <a:bodyPr wrap="square" lIns="0" tIns="0" rIns="0" bIns="0" rtlCol="0" anchor="ctr" anchorCtr="0">
                          <a:noAutofit/>
                        </a:bodyPr>
                        <a:lstStyle/>
                        <a:p>
                          <a:pPr marL="0" marR="0" lvl="0" indent="0" algn="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0" normalizeH="0" baseline="0" noProof="0">
                              <a:ln>
                                <a:noFill/>
                              </a:ln>
                              <a:solidFill>
                                <a:srgbClr val="000000"/>
                              </a:solidFill>
                              <a:effectLst/>
                              <a:uLnTx/>
                              <a:uFillTx/>
                            </a:rPr>
                            <a:t>20</a:t>
                          </a:r>
                        </a:p>
                      </p:txBody>
                    </p:sp>
                    <p:cxnSp>
                      <p:nvCxnSpPr>
                        <p:cNvPr id="923" name="Straight Connector 922">
                          <a:extLst>
                            <a:ext uri="{FF2B5EF4-FFF2-40B4-BE49-F238E27FC236}">
                              <a16:creationId xmlns:a16="http://schemas.microsoft.com/office/drawing/2014/main" id="{5526A5E1-5B32-C761-679D-48A0E580D8C2}"/>
                            </a:ext>
                          </a:extLst>
                        </p:cNvPr>
                        <p:cNvCxnSpPr>
                          <a:cxnSpLocks/>
                        </p:cNvCxnSpPr>
                        <p:nvPr/>
                      </p:nvCxnSpPr>
                      <p:spPr bwMode="gray">
                        <a:xfrm rot="5400000">
                          <a:off x="9006840" y="-934879"/>
                          <a:ext cx="0" cy="5486400"/>
                        </a:xfrm>
                        <a:prstGeom prst="line">
                          <a:avLst/>
                        </a:prstGeom>
                        <a:noFill/>
                        <a:ln w="12700" cap="sq">
                          <a:solidFill>
                            <a:srgbClr val="000000"/>
                          </a:solidFill>
                          <a:prstDash val="sysDot"/>
                          <a:miter lim="800000"/>
                          <a:headEnd/>
                          <a:tailEnd/>
                        </a:ln>
                        <a:effectLst/>
                      </p:spPr>
                    </p:cxnSp>
                  </p:grpSp>
                  <p:grpSp>
                    <p:nvGrpSpPr>
                      <p:cNvPr id="912" name="Group 911">
                        <a:extLst>
                          <a:ext uri="{FF2B5EF4-FFF2-40B4-BE49-F238E27FC236}">
                            <a16:creationId xmlns:a16="http://schemas.microsoft.com/office/drawing/2014/main" id="{147AAF94-6285-125F-0415-17132B6C233E}"/>
                          </a:ext>
                        </a:extLst>
                      </p:cNvPr>
                      <p:cNvGrpSpPr/>
                      <p:nvPr/>
                    </p:nvGrpSpPr>
                    <p:grpSpPr>
                      <a:xfrm>
                        <a:off x="5928361" y="2333626"/>
                        <a:ext cx="335279" cy="115888"/>
                        <a:chOff x="5928361" y="1750377"/>
                        <a:chExt cx="335279" cy="115888"/>
                      </a:xfrm>
                    </p:grpSpPr>
                    <p:cxnSp>
                      <p:nvCxnSpPr>
                        <p:cNvPr id="919" name="Straight Connector 918">
                          <a:extLst>
                            <a:ext uri="{FF2B5EF4-FFF2-40B4-BE49-F238E27FC236}">
                              <a16:creationId xmlns:a16="http://schemas.microsoft.com/office/drawing/2014/main" id="{50E726E1-0902-7B03-A9E3-A2508FF8624E}"/>
                            </a:ext>
                          </a:extLst>
                        </p:cNvPr>
                        <p:cNvCxnSpPr>
                          <a:cxnSpLocks/>
                        </p:cNvCxnSpPr>
                        <p:nvPr/>
                      </p:nvCxnSpPr>
                      <p:spPr bwMode="gray">
                        <a:xfrm rot="5400000">
                          <a:off x="6245640" y="1790321"/>
                          <a:ext cx="0" cy="36000"/>
                        </a:xfrm>
                        <a:prstGeom prst="line">
                          <a:avLst/>
                        </a:prstGeom>
                        <a:noFill/>
                        <a:ln w="12700" cap="sq">
                          <a:solidFill>
                            <a:srgbClr val="000000"/>
                          </a:solidFill>
                          <a:prstDash val="solid"/>
                          <a:miter lim="800000"/>
                          <a:headEnd/>
                          <a:tailEnd/>
                        </a:ln>
                        <a:effectLst/>
                      </p:spPr>
                    </p:cxnSp>
                    <p:sp>
                      <p:nvSpPr>
                        <p:cNvPr id="920" name="TextBox 919">
                          <a:extLst>
                            <a:ext uri="{FF2B5EF4-FFF2-40B4-BE49-F238E27FC236}">
                              <a16:creationId xmlns:a16="http://schemas.microsoft.com/office/drawing/2014/main" id="{5EDC27EC-6C71-F3E1-4532-9D048C46DFCE}"/>
                            </a:ext>
                          </a:extLst>
                        </p:cNvPr>
                        <p:cNvSpPr txBox="1"/>
                        <p:nvPr/>
                      </p:nvSpPr>
                      <p:spPr bwMode="gray">
                        <a:xfrm>
                          <a:off x="5928361" y="1750377"/>
                          <a:ext cx="281279" cy="115888"/>
                        </a:xfrm>
                        <a:prstGeom prst="rect">
                          <a:avLst/>
                        </a:prstGeom>
                      </p:spPr>
                      <p:txBody>
                        <a:bodyPr wrap="square" lIns="0" tIns="0" rIns="0" bIns="0" rtlCol="0" anchor="ctr" anchorCtr="0">
                          <a:noAutofit/>
                        </a:bodyPr>
                        <a:lstStyle/>
                        <a:p>
                          <a:pPr marL="0" marR="0" lvl="0" indent="0" algn="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0" normalizeH="0" baseline="0" noProof="0">
                              <a:ln>
                                <a:noFill/>
                              </a:ln>
                              <a:solidFill>
                                <a:srgbClr val="000000"/>
                              </a:solidFill>
                              <a:effectLst/>
                              <a:uLnTx/>
                              <a:uFillTx/>
                            </a:rPr>
                            <a:t>40</a:t>
                          </a:r>
                        </a:p>
                      </p:txBody>
                    </p:sp>
                  </p:grpSp>
                  <p:grpSp>
                    <p:nvGrpSpPr>
                      <p:cNvPr id="913" name="Group 912">
                        <a:extLst>
                          <a:ext uri="{FF2B5EF4-FFF2-40B4-BE49-F238E27FC236}">
                            <a16:creationId xmlns:a16="http://schemas.microsoft.com/office/drawing/2014/main" id="{D4431E1E-231E-022A-3C00-BCD958C48749}"/>
                          </a:ext>
                        </a:extLst>
                      </p:cNvPr>
                      <p:cNvGrpSpPr/>
                      <p:nvPr/>
                    </p:nvGrpSpPr>
                    <p:grpSpPr>
                      <a:xfrm>
                        <a:off x="5915029" y="2169309"/>
                        <a:ext cx="348611" cy="115888"/>
                        <a:chOff x="5915029" y="1750377"/>
                        <a:chExt cx="348611" cy="115888"/>
                      </a:xfrm>
                    </p:grpSpPr>
                    <p:cxnSp>
                      <p:nvCxnSpPr>
                        <p:cNvPr id="917" name="Straight Connector 916">
                          <a:extLst>
                            <a:ext uri="{FF2B5EF4-FFF2-40B4-BE49-F238E27FC236}">
                              <a16:creationId xmlns:a16="http://schemas.microsoft.com/office/drawing/2014/main" id="{EE18F9B2-87D0-8F58-3485-EE674484AE99}"/>
                            </a:ext>
                          </a:extLst>
                        </p:cNvPr>
                        <p:cNvCxnSpPr>
                          <a:cxnSpLocks/>
                        </p:cNvCxnSpPr>
                        <p:nvPr/>
                      </p:nvCxnSpPr>
                      <p:spPr bwMode="gray">
                        <a:xfrm rot="5400000">
                          <a:off x="6245640" y="1790321"/>
                          <a:ext cx="0" cy="36000"/>
                        </a:xfrm>
                        <a:prstGeom prst="line">
                          <a:avLst/>
                        </a:prstGeom>
                        <a:noFill/>
                        <a:ln w="12700" cap="sq">
                          <a:solidFill>
                            <a:srgbClr val="000000"/>
                          </a:solidFill>
                          <a:prstDash val="solid"/>
                          <a:miter lim="800000"/>
                          <a:headEnd/>
                          <a:tailEnd/>
                        </a:ln>
                        <a:effectLst/>
                      </p:spPr>
                    </p:cxnSp>
                    <p:sp>
                      <p:nvSpPr>
                        <p:cNvPr id="918" name="TextBox 917">
                          <a:extLst>
                            <a:ext uri="{FF2B5EF4-FFF2-40B4-BE49-F238E27FC236}">
                              <a16:creationId xmlns:a16="http://schemas.microsoft.com/office/drawing/2014/main" id="{49F0EFAA-64EF-1B4B-4DA6-607ED0DEA55D}"/>
                            </a:ext>
                          </a:extLst>
                        </p:cNvPr>
                        <p:cNvSpPr txBox="1"/>
                        <p:nvPr/>
                      </p:nvSpPr>
                      <p:spPr bwMode="gray">
                        <a:xfrm>
                          <a:off x="5915029" y="1750377"/>
                          <a:ext cx="294612" cy="115888"/>
                        </a:xfrm>
                        <a:prstGeom prst="rect">
                          <a:avLst/>
                        </a:prstGeom>
                      </p:spPr>
                      <p:txBody>
                        <a:bodyPr wrap="square" lIns="0" tIns="0" rIns="0" bIns="0" rtlCol="0" anchor="ctr" anchorCtr="0">
                          <a:noAutofit/>
                        </a:bodyPr>
                        <a:lstStyle/>
                        <a:p>
                          <a:pPr marL="0" marR="0" lvl="0" indent="0" algn="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0" normalizeH="0" baseline="0" noProof="0">
                              <a:ln>
                                <a:noFill/>
                              </a:ln>
                              <a:solidFill>
                                <a:srgbClr val="000000"/>
                              </a:solidFill>
                              <a:effectLst/>
                              <a:uLnTx/>
                              <a:uFillTx/>
                            </a:rPr>
                            <a:t>60</a:t>
                          </a:r>
                        </a:p>
                      </p:txBody>
                    </p:sp>
                  </p:grpSp>
                  <p:grpSp>
                    <p:nvGrpSpPr>
                      <p:cNvPr id="914" name="Group 913">
                        <a:extLst>
                          <a:ext uri="{FF2B5EF4-FFF2-40B4-BE49-F238E27FC236}">
                            <a16:creationId xmlns:a16="http://schemas.microsoft.com/office/drawing/2014/main" id="{96D07B4D-F8A9-CDC4-D87D-B2BA084B6444}"/>
                          </a:ext>
                        </a:extLst>
                      </p:cNvPr>
                      <p:cNvGrpSpPr/>
                      <p:nvPr/>
                    </p:nvGrpSpPr>
                    <p:grpSpPr>
                      <a:xfrm>
                        <a:off x="5915029" y="2004992"/>
                        <a:ext cx="348611" cy="115888"/>
                        <a:chOff x="5915029" y="1750377"/>
                        <a:chExt cx="348611" cy="115888"/>
                      </a:xfrm>
                    </p:grpSpPr>
                    <p:cxnSp>
                      <p:nvCxnSpPr>
                        <p:cNvPr id="915" name="Straight Connector 914">
                          <a:extLst>
                            <a:ext uri="{FF2B5EF4-FFF2-40B4-BE49-F238E27FC236}">
                              <a16:creationId xmlns:a16="http://schemas.microsoft.com/office/drawing/2014/main" id="{244F181B-27A5-2D09-1362-DE3176627A7D}"/>
                            </a:ext>
                          </a:extLst>
                        </p:cNvPr>
                        <p:cNvCxnSpPr>
                          <a:cxnSpLocks/>
                        </p:cNvCxnSpPr>
                        <p:nvPr/>
                      </p:nvCxnSpPr>
                      <p:spPr bwMode="gray">
                        <a:xfrm rot="5400000">
                          <a:off x="6245640" y="1790321"/>
                          <a:ext cx="0" cy="36000"/>
                        </a:xfrm>
                        <a:prstGeom prst="line">
                          <a:avLst/>
                        </a:prstGeom>
                        <a:noFill/>
                        <a:ln w="12700" cap="sq">
                          <a:solidFill>
                            <a:srgbClr val="000000"/>
                          </a:solidFill>
                          <a:prstDash val="solid"/>
                          <a:miter lim="800000"/>
                          <a:headEnd/>
                          <a:tailEnd/>
                        </a:ln>
                        <a:effectLst/>
                      </p:spPr>
                    </p:cxnSp>
                    <p:sp>
                      <p:nvSpPr>
                        <p:cNvPr id="916" name="TextBox 915">
                          <a:extLst>
                            <a:ext uri="{FF2B5EF4-FFF2-40B4-BE49-F238E27FC236}">
                              <a16:creationId xmlns:a16="http://schemas.microsoft.com/office/drawing/2014/main" id="{AB07328D-22A2-C7B4-4023-BF5BD3A4FF45}"/>
                            </a:ext>
                          </a:extLst>
                        </p:cNvPr>
                        <p:cNvSpPr txBox="1"/>
                        <p:nvPr/>
                      </p:nvSpPr>
                      <p:spPr bwMode="gray">
                        <a:xfrm>
                          <a:off x="5915029" y="1750377"/>
                          <a:ext cx="294612" cy="115888"/>
                        </a:xfrm>
                        <a:prstGeom prst="rect">
                          <a:avLst/>
                        </a:prstGeom>
                      </p:spPr>
                      <p:txBody>
                        <a:bodyPr wrap="square" lIns="0" tIns="0" rIns="0" bIns="0" rtlCol="0" anchor="ctr" anchorCtr="0">
                          <a:noAutofit/>
                        </a:bodyPr>
                        <a:lstStyle/>
                        <a:p>
                          <a:pPr marL="0" marR="0" lvl="0" indent="0" algn="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0" normalizeH="0" baseline="0" noProof="0">
                              <a:ln>
                                <a:noFill/>
                              </a:ln>
                              <a:solidFill>
                                <a:srgbClr val="000000"/>
                              </a:solidFill>
                              <a:effectLst/>
                              <a:uLnTx/>
                              <a:uFillTx/>
                            </a:rPr>
                            <a:t>80</a:t>
                          </a:r>
                        </a:p>
                      </p:txBody>
                    </p:sp>
                  </p:grpSp>
                </p:grpSp>
              </p:grpSp>
              <p:sp>
                <p:nvSpPr>
                  <p:cNvPr id="900" name="TextBox 899">
                    <a:extLst>
                      <a:ext uri="{FF2B5EF4-FFF2-40B4-BE49-F238E27FC236}">
                        <a16:creationId xmlns:a16="http://schemas.microsoft.com/office/drawing/2014/main" id="{ED5ED7D0-009D-F31F-90AA-AB6883C66CE7}"/>
                      </a:ext>
                    </a:extLst>
                  </p:cNvPr>
                  <p:cNvSpPr txBox="1"/>
                  <p:nvPr/>
                </p:nvSpPr>
                <p:spPr bwMode="gray">
                  <a:xfrm rot="16200000">
                    <a:off x="5114542" y="2584654"/>
                    <a:ext cx="1434479" cy="271103"/>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1050" b="1" i="0" u="none" strike="noStrike" kern="0" cap="none" spc="0" normalizeH="0" baseline="0" noProof="0">
                        <a:ln>
                          <a:noFill/>
                        </a:ln>
                        <a:solidFill>
                          <a:srgbClr val="000000"/>
                        </a:solidFill>
                        <a:effectLst/>
                        <a:uLnTx/>
                        <a:uFillTx/>
                      </a:rPr>
                      <a:t>Change from baseline in </a:t>
                    </a:r>
                    <a:r>
                      <a:rPr kumimoji="0" lang="en-GB" sz="1050" b="1" i="0" u="none" strike="noStrike" kern="0" cap="none" spc="0" normalizeH="0" baseline="0" noProof="0" err="1">
                        <a:ln>
                          <a:noFill/>
                        </a:ln>
                        <a:solidFill>
                          <a:srgbClr val="000000"/>
                        </a:solidFill>
                        <a:effectLst/>
                        <a:uLnTx/>
                        <a:uFillTx/>
                      </a:rPr>
                      <a:t>tumor</a:t>
                    </a:r>
                    <a:r>
                      <a:rPr kumimoji="0" lang="en-GB" sz="1050" b="1" i="0" u="none" strike="noStrike" kern="0" cap="none" spc="0" normalizeH="0" baseline="0" noProof="0">
                        <a:ln>
                          <a:noFill/>
                        </a:ln>
                        <a:solidFill>
                          <a:srgbClr val="000000"/>
                        </a:solidFill>
                        <a:effectLst/>
                        <a:uLnTx/>
                        <a:uFillTx/>
                      </a:rPr>
                      <a:t> burden, %</a:t>
                    </a:r>
                  </a:p>
                </p:txBody>
              </p:sp>
              <p:sp>
                <p:nvSpPr>
                  <p:cNvPr id="901" name="TextBox 900">
                    <a:extLst>
                      <a:ext uri="{FF2B5EF4-FFF2-40B4-BE49-F238E27FC236}">
                        <a16:creationId xmlns:a16="http://schemas.microsoft.com/office/drawing/2014/main" id="{FD16FEC2-DE4E-C1C7-F8E5-071FE61A1D1D}"/>
                      </a:ext>
                    </a:extLst>
                  </p:cNvPr>
                  <p:cNvSpPr txBox="1"/>
                  <p:nvPr/>
                </p:nvSpPr>
                <p:spPr bwMode="gray">
                  <a:xfrm>
                    <a:off x="8215564" y="3540105"/>
                    <a:ext cx="1581601" cy="182463"/>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1050" b="1" i="0" u="none" strike="noStrike" kern="0" cap="none" spc="0" normalizeH="0" baseline="0" noProof="0">
                        <a:ln>
                          <a:noFill/>
                        </a:ln>
                        <a:solidFill>
                          <a:srgbClr val="000000"/>
                        </a:solidFill>
                        <a:effectLst/>
                        <a:uLnTx/>
                        <a:uFillTx/>
                      </a:rPr>
                      <a:t>Patients (n=34)</a:t>
                    </a:r>
                  </a:p>
                </p:txBody>
              </p:sp>
            </p:grpSp>
            <p:grpSp>
              <p:nvGrpSpPr>
                <p:cNvPr id="864" name="Group 863">
                  <a:extLst>
                    <a:ext uri="{FF2B5EF4-FFF2-40B4-BE49-F238E27FC236}">
                      <a16:creationId xmlns:a16="http://schemas.microsoft.com/office/drawing/2014/main" id="{22F958A7-5A04-ABDB-3C7A-AC86DFCE8050}"/>
                    </a:ext>
                  </a:extLst>
                </p:cNvPr>
                <p:cNvGrpSpPr/>
                <p:nvPr/>
              </p:nvGrpSpPr>
              <p:grpSpPr>
                <a:xfrm>
                  <a:off x="6311211" y="2291546"/>
                  <a:ext cx="5390306" cy="1250245"/>
                  <a:chOff x="6311211" y="2291546"/>
                  <a:chExt cx="5390306" cy="1250245"/>
                </a:xfrm>
              </p:grpSpPr>
              <p:sp>
                <p:nvSpPr>
                  <p:cNvPr id="865" name="Rectangle 864">
                    <a:extLst>
                      <a:ext uri="{FF2B5EF4-FFF2-40B4-BE49-F238E27FC236}">
                        <a16:creationId xmlns:a16="http://schemas.microsoft.com/office/drawing/2014/main" id="{FCE30E5E-5F81-5D94-FA38-B9449F2D6305}"/>
                      </a:ext>
                    </a:extLst>
                  </p:cNvPr>
                  <p:cNvSpPr/>
                  <p:nvPr/>
                </p:nvSpPr>
                <p:spPr bwMode="gray">
                  <a:xfrm>
                    <a:off x="6311211" y="2291546"/>
                    <a:ext cx="93871" cy="428645"/>
                  </a:xfrm>
                  <a:prstGeom prst="rect">
                    <a:avLst/>
                  </a:prstGeom>
                  <a:solidFill>
                    <a:srgbClr val="D95776"/>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866" name="Rectangle 865">
                    <a:extLst>
                      <a:ext uri="{FF2B5EF4-FFF2-40B4-BE49-F238E27FC236}">
                        <a16:creationId xmlns:a16="http://schemas.microsoft.com/office/drawing/2014/main" id="{C6F259B6-9B95-A452-7F80-2635C529E5FF}"/>
                      </a:ext>
                    </a:extLst>
                  </p:cNvPr>
                  <p:cNvSpPr/>
                  <p:nvPr/>
                </p:nvSpPr>
                <p:spPr bwMode="gray">
                  <a:xfrm>
                    <a:off x="6471709" y="2462222"/>
                    <a:ext cx="93871" cy="257969"/>
                  </a:xfrm>
                  <a:prstGeom prst="rect">
                    <a:avLst/>
                  </a:prstGeom>
                  <a:solidFill>
                    <a:srgbClr val="D95776"/>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867" name="Rectangle 866">
                    <a:extLst>
                      <a:ext uri="{FF2B5EF4-FFF2-40B4-BE49-F238E27FC236}">
                        <a16:creationId xmlns:a16="http://schemas.microsoft.com/office/drawing/2014/main" id="{5C83A8C4-C9E9-BFB5-EA5F-D5BB4A8E2DDB}"/>
                      </a:ext>
                    </a:extLst>
                  </p:cNvPr>
                  <p:cNvSpPr/>
                  <p:nvPr/>
                </p:nvSpPr>
                <p:spPr bwMode="gray">
                  <a:xfrm>
                    <a:off x="6632207" y="2509839"/>
                    <a:ext cx="93871" cy="210352"/>
                  </a:xfrm>
                  <a:prstGeom prst="rect">
                    <a:avLst/>
                  </a:prstGeom>
                  <a:solidFill>
                    <a:srgbClr val="D95776"/>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868" name="Rectangle 867">
                    <a:extLst>
                      <a:ext uri="{FF2B5EF4-FFF2-40B4-BE49-F238E27FC236}">
                        <a16:creationId xmlns:a16="http://schemas.microsoft.com/office/drawing/2014/main" id="{31BA4BC6-9371-FD40-4E2A-333992F5B42C}"/>
                      </a:ext>
                    </a:extLst>
                  </p:cNvPr>
                  <p:cNvSpPr/>
                  <p:nvPr/>
                </p:nvSpPr>
                <p:spPr bwMode="gray">
                  <a:xfrm>
                    <a:off x="6792705" y="2573125"/>
                    <a:ext cx="93871" cy="147065"/>
                  </a:xfrm>
                  <a:prstGeom prst="rect">
                    <a:avLst/>
                  </a:prstGeom>
                  <a:solidFill>
                    <a:srgbClr val="D95776"/>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869" name="Rectangle 868">
                    <a:extLst>
                      <a:ext uri="{FF2B5EF4-FFF2-40B4-BE49-F238E27FC236}">
                        <a16:creationId xmlns:a16="http://schemas.microsoft.com/office/drawing/2014/main" id="{06D3990B-21E6-B585-E769-EC0130578868}"/>
                      </a:ext>
                    </a:extLst>
                  </p:cNvPr>
                  <p:cNvSpPr/>
                  <p:nvPr/>
                </p:nvSpPr>
                <p:spPr bwMode="gray">
                  <a:xfrm>
                    <a:off x="6953203" y="2598759"/>
                    <a:ext cx="93871" cy="121421"/>
                  </a:xfrm>
                  <a:prstGeom prst="rect">
                    <a:avLst/>
                  </a:prstGeom>
                  <a:solidFill>
                    <a:srgbClr val="000000">
                      <a:lumMod val="50000"/>
                      <a:lumOff val="50000"/>
                    </a:srgbClr>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870" name="Rectangle 869">
                    <a:extLst>
                      <a:ext uri="{FF2B5EF4-FFF2-40B4-BE49-F238E27FC236}">
                        <a16:creationId xmlns:a16="http://schemas.microsoft.com/office/drawing/2014/main" id="{C6206A11-ECC7-7FE0-4C21-517110E32D8F}"/>
                      </a:ext>
                    </a:extLst>
                  </p:cNvPr>
                  <p:cNvSpPr/>
                  <p:nvPr/>
                </p:nvSpPr>
                <p:spPr bwMode="gray">
                  <a:xfrm>
                    <a:off x="7113701" y="2609066"/>
                    <a:ext cx="93871" cy="111118"/>
                  </a:xfrm>
                  <a:prstGeom prst="rect">
                    <a:avLst/>
                  </a:prstGeom>
                  <a:solidFill>
                    <a:srgbClr val="000000">
                      <a:lumMod val="50000"/>
                      <a:lumOff val="50000"/>
                    </a:srgbClr>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871" name="Rectangle 870">
                    <a:extLst>
                      <a:ext uri="{FF2B5EF4-FFF2-40B4-BE49-F238E27FC236}">
                        <a16:creationId xmlns:a16="http://schemas.microsoft.com/office/drawing/2014/main" id="{78A6D766-5787-7922-35A1-6DB6CF04F54A}"/>
                      </a:ext>
                    </a:extLst>
                  </p:cNvPr>
                  <p:cNvSpPr/>
                  <p:nvPr/>
                </p:nvSpPr>
                <p:spPr bwMode="gray">
                  <a:xfrm>
                    <a:off x="7274199" y="2691384"/>
                    <a:ext cx="93871" cy="28800"/>
                  </a:xfrm>
                  <a:prstGeom prst="rect">
                    <a:avLst/>
                  </a:prstGeom>
                  <a:solidFill>
                    <a:srgbClr val="000000">
                      <a:lumMod val="50000"/>
                      <a:lumOff val="50000"/>
                    </a:srgbClr>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872" name="Rectangle 871">
                    <a:extLst>
                      <a:ext uri="{FF2B5EF4-FFF2-40B4-BE49-F238E27FC236}">
                        <a16:creationId xmlns:a16="http://schemas.microsoft.com/office/drawing/2014/main" id="{F6D60193-55AA-B169-5825-55A107CE649C}"/>
                      </a:ext>
                    </a:extLst>
                  </p:cNvPr>
                  <p:cNvSpPr/>
                  <p:nvPr/>
                </p:nvSpPr>
                <p:spPr bwMode="gray">
                  <a:xfrm flipV="1">
                    <a:off x="7595195" y="2720183"/>
                    <a:ext cx="93871" cy="70177"/>
                  </a:xfrm>
                  <a:prstGeom prst="rect">
                    <a:avLst/>
                  </a:prstGeom>
                  <a:solidFill>
                    <a:srgbClr val="000000">
                      <a:lumMod val="50000"/>
                      <a:lumOff val="50000"/>
                    </a:srgbClr>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873" name="Rectangle 872">
                    <a:extLst>
                      <a:ext uri="{FF2B5EF4-FFF2-40B4-BE49-F238E27FC236}">
                        <a16:creationId xmlns:a16="http://schemas.microsoft.com/office/drawing/2014/main" id="{AF41F577-5FEF-45CD-FBD5-D00D8939D549}"/>
                      </a:ext>
                    </a:extLst>
                  </p:cNvPr>
                  <p:cNvSpPr/>
                  <p:nvPr/>
                </p:nvSpPr>
                <p:spPr bwMode="gray">
                  <a:xfrm>
                    <a:off x="7434697" y="2711291"/>
                    <a:ext cx="93871" cy="3600"/>
                  </a:xfrm>
                  <a:prstGeom prst="rect">
                    <a:avLst/>
                  </a:prstGeom>
                  <a:solidFill>
                    <a:srgbClr val="000000">
                      <a:lumMod val="50000"/>
                      <a:lumOff val="50000"/>
                    </a:srgbClr>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874" name="Rectangle 873">
                    <a:extLst>
                      <a:ext uri="{FF2B5EF4-FFF2-40B4-BE49-F238E27FC236}">
                        <a16:creationId xmlns:a16="http://schemas.microsoft.com/office/drawing/2014/main" id="{3E373466-5758-5811-E255-A7719ABC7C1D}"/>
                      </a:ext>
                    </a:extLst>
                  </p:cNvPr>
                  <p:cNvSpPr/>
                  <p:nvPr/>
                </p:nvSpPr>
                <p:spPr bwMode="gray">
                  <a:xfrm flipV="1">
                    <a:off x="7755693" y="2720182"/>
                    <a:ext cx="93871" cy="92842"/>
                  </a:xfrm>
                  <a:prstGeom prst="rect">
                    <a:avLst/>
                  </a:prstGeom>
                  <a:solidFill>
                    <a:srgbClr val="000000">
                      <a:lumMod val="50000"/>
                      <a:lumOff val="50000"/>
                    </a:srgbClr>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875" name="Rectangle 874">
                    <a:extLst>
                      <a:ext uri="{FF2B5EF4-FFF2-40B4-BE49-F238E27FC236}">
                        <a16:creationId xmlns:a16="http://schemas.microsoft.com/office/drawing/2014/main" id="{35CC7891-9CE4-B2EC-C61E-B60373DDE9D5}"/>
                      </a:ext>
                    </a:extLst>
                  </p:cNvPr>
                  <p:cNvSpPr/>
                  <p:nvPr/>
                </p:nvSpPr>
                <p:spPr bwMode="gray">
                  <a:xfrm flipV="1">
                    <a:off x="7916191" y="2720182"/>
                    <a:ext cx="93871" cy="116680"/>
                  </a:xfrm>
                  <a:prstGeom prst="rect">
                    <a:avLst/>
                  </a:prstGeom>
                  <a:solidFill>
                    <a:srgbClr val="D95776"/>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876" name="Rectangle 875">
                    <a:extLst>
                      <a:ext uri="{FF2B5EF4-FFF2-40B4-BE49-F238E27FC236}">
                        <a16:creationId xmlns:a16="http://schemas.microsoft.com/office/drawing/2014/main" id="{67A0F8DD-38BF-CFD9-B375-2DFF9A2C9FFA}"/>
                      </a:ext>
                    </a:extLst>
                  </p:cNvPr>
                  <p:cNvSpPr/>
                  <p:nvPr/>
                </p:nvSpPr>
                <p:spPr bwMode="gray">
                  <a:xfrm flipV="1">
                    <a:off x="8076689" y="2720179"/>
                    <a:ext cx="93871" cy="122400"/>
                  </a:xfrm>
                  <a:prstGeom prst="rect">
                    <a:avLst/>
                  </a:prstGeom>
                  <a:solidFill>
                    <a:srgbClr val="000000">
                      <a:lumMod val="50000"/>
                      <a:lumOff val="50000"/>
                    </a:srgbClr>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877" name="Rectangle 876">
                    <a:extLst>
                      <a:ext uri="{FF2B5EF4-FFF2-40B4-BE49-F238E27FC236}">
                        <a16:creationId xmlns:a16="http://schemas.microsoft.com/office/drawing/2014/main" id="{4336E2F4-1172-BBD5-5754-D75261BE072D}"/>
                      </a:ext>
                    </a:extLst>
                  </p:cNvPr>
                  <p:cNvSpPr/>
                  <p:nvPr/>
                </p:nvSpPr>
                <p:spPr bwMode="gray">
                  <a:xfrm flipV="1">
                    <a:off x="8237187" y="2720181"/>
                    <a:ext cx="93871" cy="124607"/>
                  </a:xfrm>
                  <a:prstGeom prst="rect">
                    <a:avLst/>
                  </a:prstGeom>
                  <a:solidFill>
                    <a:srgbClr val="D95776"/>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878" name="Rectangle 877">
                    <a:extLst>
                      <a:ext uri="{FF2B5EF4-FFF2-40B4-BE49-F238E27FC236}">
                        <a16:creationId xmlns:a16="http://schemas.microsoft.com/office/drawing/2014/main" id="{7FBDF48D-3EED-0D16-FBAC-957E1DEDB9B7}"/>
                      </a:ext>
                    </a:extLst>
                  </p:cNvPr>
                  <p:cNvSpPr/>
                  <p:nvPr/>
                </p:nvSpPr>
                <p:spPr bwMode="gray">
                  <a:xfrm flipV="1">
                    <a:off x="8397685" y="2720180"/>
                    <a:ext cx="93871" cy="196051"/>
                  </a:xfrm>
                  <a:prstGeom prst="rect">
                    <a:avLst/>
                  </a:prstGeom>
                  <a:solidFill>
                    <a:srgbClr val="000000">
                      <a:lumMod val="50000"/>
                      <a:lumOff val="50000"/>
                    </a:srgbClr>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879" name="Rectangle 878">
                    <a:extLst>
                      <a:ext uri="{FF2B5EF4-FFF2-40B4-BE49-F238E27FC236}">
                        <a16:creationId xmlns:a16="http://schemas.microsoft.com/office/drawing/2014/main" id="{D3A49111-ED58-E5F4-41CA-005EC7EC13FF}"/>
                      </a:ext>
                    </a:extLst>
                  </p:cNvPr>
                  <p:cNvSpPr/>
                  <p:nvPr/>
                </p:nvSpPr>
                <p:spPr bwMode="gray">
                  <a:xfrm flipV="1">
                    <a:off x="8558183" y="2720179"/>
                    <a:ext cx="93871" cy="203563"/>
                  </a:xfrm>
                  <a:prstGeom prst="rect">
                    <a:avLst/>
                  </a:prstGeom>
                  <a:solidFill>
                    <a:srgbClr val="000000">
                      <a:lumMod val="50000"/>
                      <a:lumOff val="50000"/>
                    </a:srgbClr>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880" name="Rectangle 879">
                    <a:extLst>
                      <a:ext uri="{FF2B5EF4-FFF2-40B4-BE49-F238E27FC236}">
                        <a16:creationId xmlns:a16="http://schemas.microsoft.com/office/drawing/2014/main" id="{9B53ECBF-7BA0-553B-7A66-FEED1C5A1E07}"/>
                      </a:ext>
                    </a:extLst>
                  </p:cNvPr>
                  <p:cNvSpPr/>
                  <p:nvPr/>
                </p:nvSpPr>
                <p:spPr bwMode="gray">
                  <a:xfrm flipV="1">
                    <a:off x="8718681" y="2720178"/>
                    <a:ext cx="93871" cy="229263"/>
                  </a:xfrm>
                  <a:prstGeom prst="rect">
                    <a:avLst/>
                  </a:prstGeom>
                  <a:solidFill>
                    <a:srgbClr val="000000">
                      <a:lumMod val="50000"/>
                      <a:lumOff val="50000"/>
                    </a:srgbClr>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881" name="Rectangle 880">
                    <a:extLst>
                      <a:ext uri="{FF2B5EF4-FFF2-40B4-BE49-F238E27FC236}">
                        <a16:creationId xmlns:a16="http://schemas.microsoft.com/office/drawing/2014/main" id="{6D91B07A-3EFD-4B54-7597-8FAE7B5361EF}"/>
                      </a:ext>
                    </a:extLst>
                  </p:cNvPr>
                  <p:cNvSpPr/>
                  <p:nvPr/>
                </p:nvSpPr>
                <p:spPr bwMode="gray">
                  <a:xfrm flipV="1">
                    <a:off x="8879179" y="2720177"/>
                    <a:ext cx="93871" cy="235819"/>
                  </a:xfrm>
                  <a:prstGeom prst="rect">
                    <a:avLst/>
                  </a:prstGeom>
                  <a:solidFill>
                    <a:srgbClr val="000000">
                      <a:lumMod val="50000"/>
                      <a:lumOff val="50000"/>
                    </a:srgbClr>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882" name="Rectangle 881">
                    <a:extLst>
                      <a:ext uri="{FF2B5EF4-FFF2-40B4-BE49-F238E27FC236}">
                        <a16:creationId xmlns:a16="http://schemas.microsoft.com/office/drawing/2014/main" id="{12B2CFC9-C987-3CB4-852B-C266CFEFF1B2}"/>
                      </a:ext>
                    </a:extLst>
                  </p:cNvPr>
                  <p:cNvSpPr/>
                  <p:nvPr/>
                </p:nvSpPr>
                <p:spPr bwMode="gray">
                  <a:xfrm flipV="1">
                    <a:off x="9039677" y="2720176"/>
                    <a:ext cx="93871" cy="305598"/>
                  </a:xfrm>
                  <a:prstGeom prst="rect">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883" name="Rectangle 882">
                    <a:extLst>
                      <a:ext uri="{FF2B5EF4-FFF2-40B4-BE49-F238E27FC236}">
                        <a16:creationId xmlns:a16="http://schemas.microsoft.com/office/drawing/2014/main" id="{7A5814AA-84A4-8EAA-E2BF-B21EE61DF8EF}"/>
                      </a:ext>
                    </a:extLst>
                  </p:cNvPr>
                  <p:cNvSpPr/>
                  <p:nvPr/>
                </p:nvSpPr>
                <p:spPr bwMode="gray">
                  <a:xfrm flipV="1">
                    <a:off x="9200175" y="2720175"/>
                    <a:ext cx="93871" cy="340521"/>
                  </a:xfrm>
                  <a:prstGeom prst="rect">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884" name="Rectangle 883">
                    <a:extLst>
                      <a:ext uri="{FF2B5EF4-FFF2-40B4-BE49-F238E27FC236}">
                        <a16:creationId xmlns:a16="http://schemas.microsoft.com/office/drawing/2014/main" id="{CA5E3142-8289-F2A2-B018-00E0EC452AE3}"/>
                      </a:ext>
                    </a:extLst>
                  </p:cNvPr>
                  <p:cNvSpPr/>
                  <p:nvPr/>
                </p:nvSpPr>
                <p:spPr bwMode="gray">
                  <a:xfrm flipV="1">
                    <a:off x="9360673" y="2720174"/>
                    <a:ext cx="93871" cy="348463"/>
                  </a:xfrm>
                  <a:prstGeom prst="rect">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885" name="Rectangle 884">
                    <a:extLst>
                      <a:ext uri="{FF2B5EF4-FFF2-40B4-BE49-F238E27FC236}">
                        <a16:creationId xmlns:a16="http://schemas.microsoft.com/office/drawing/2014/main" id="{0A4F89EA-B080-8D8A-5773-48B1396EF207}"/>
                      </a:ext>
                    </a:extLst>
                  </p:cNvPr>
                  <p:cNvSpPr/>
                  <p:nvPr/>
                </p:nvSpPr>
                <p:spPr bwMode="gray">
                  <a:xfrm flipV="1">
                    <a:off x="9521171" y="2720172"/>
                    <a:ext cx="93871" cy="401586"/>
                  </a:xfrm>
                  <a:prstGeom prst="rect">
                    <a:avLst/>
                  </a:prstGeom>
                  <a:solidFill>
                    <a:srgbClr val="000000">
                      <a:lumMod val="50000"/>
                      <a:lumOff val="50000"/>
                    </a:srgbClr>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886" name="Rectangle 885">
                    <a:extLst>
                      <a:ext uri="{FF2B5EF4-FFF2-40B4-BE49-F238E27FC236}">
                        <a16:creationId xmlns:a16="http://schemas.microsoft.com/office/drawing/2014/main" id="{51F60EBA-68A0-2C1F-DA20-F86777B35B4B}"/>
                      </a:ext>
                    </a:extLst>
                  </p:cNvPr>
                  <p:cNvSpPr/>
                  <p:nvPr/>
                </p:nvSpPr>
                <p:spPr bwMode="gray">
                  <a:xfrm flipV="1">
                    <a:off x="9681669" y="2720171"/>
                    <a:ext cx="93871" cy="410377"/>
                  </a:xfrm>
                  <a:prstGeom prst="rect">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887" name="Rectangle 886">
                    <a:extLst>
                      <a:ext uri="{FF2B5EF4-FFF2-40B4-BE49-F238E27FC236}">
                        <a16:creationId xmlns:a16="http://schemas.microsoft.com/office/drawing/2014/main" id="{44A26632-FB84-E593-8767-6A3BCDB711F6}"/>
                      </a:ext>
                    </a:extLst>
                  </p:cNvPr>
                  <p:cNvSpPr/>
                  <p:nvPr/>
                </p:nvSpPr>
                <p:spPr bwMode="gray">
                  <a:xfrm flipV="1">
                    <a:off x="9842167" y="2720170"/>
                    <a:ext cx="93871" cy="414000"/>
                  </a:xfrm>
                  <a:prstGeom prst="rect">
                    <a:avLst/>
                  </a:prstGeom>
                  <a:solidFill>
                    <a:srgbClr val="000000">
                      <a:lumMod val="50000"/>
                      <a:lumOff val="50000"/>
                    </a:srgbClr>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888" name="Rectangle 887">
                    <a:extLst>
                      <a:ext uri="{FF2B5EF4-FFF2-40B4-BE49-F238E27FC236}">
                        <a16:creationId xmlns:a16="http://schemas.microsoft.com/office/drawing/2014/main" id="{B2DFCA50-DD02-84EA-2AF3-1D3FAE3A5791}"/>
                      </a:ext>
                    </a:extLst>
                  </p:cNvPr>
                  <p:cNvSpPr/>
                  <p:nvPr/>
                </p:nvSpPr>
                <p:spPr bwMode="gray">
                  <a:xfrm flipV="1">
                    <a:off x="10002665" y="2720169"/>
                    <a:ext cx="93871" cy="428400"/>
                  </a:xfrm>
                  <a:prstGeom prst="rect">
                    <a:avLst/>
                  </a:prstGeom>
                  <a:solidFill>
                    <a:srgbClr val="D95776"/>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889" name="Rectangle 888">
                    <a:extLst>
                      <a:ext uri="{FF2B5EF4-FFF2-40B4-BE49-F238E27FC236}">
                        <a16:creationId xmlns:a16="http://schemas.microsoft.com/office/drawing/2014/main" id="{DF1B7C62-4DC8-FA95-C75E-28AF31761256}"/>
                      </a:ext>
                    </a:extLst>
                  </p:cNvPr>
                  <p:cNvSpPr/>
                  <p:nvPr/>
                </p:nvSpPr>
                <p:spPr bwMode="gray">
                  <a:xfrm flipV="1">
                    <a:off x="10163163" y="2720169"/>
                    <a:ext cx="93871" cy="435600"/>
                  </a:xfrm>
                  <a:prstGeom prst="rect">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890" name="Rectangle 889">
                    <a:extLst>
                      <a:ext uri="{FF2B5EF4-FFF2-40B4-BE49-F238E27FC236}">
                        <a16:creationId xmlns:a16="http://schemas.microsoft.com/office/drawing/2014/main" id="{5D324F19-4C88-BDFC-64B3-6D96226E769D}"/>
                      </a:ext>
                    </a:extLst>
                  </p:cNvPr>
                  <p:cNvSpPr/>
                  <p:nvPr/>
                </p:nvSpPr>
                <p:spPr bwMode="gray">
                  <a:xfrm flipV="1">
                    <a:off x="10323661" y="2720168"/>
                    <a:ext cx="93871" cy="505629"/>
                  </a:xfrm>
                  <a:prstGeom prst="rect">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891" name="Rectangle 890">
                    <a:extLst>
                      <a:ext uri="{FF2B5EF4-FFF2-40B4-BE49-F238E27FC236}">
                        <a16:creationId xmlns:a16="http://schemas.microsoft.com/office/drawing/2014/main" id="{9E575C0A-8EC1-2D52-12B3-9897C319765F}"/>
                      </a:ext>
                    </a:extLst>
                  </p:cNvPr>
                  <p:cNvSpPr/>
                  <p:nvPr/>
                </p:nvSpPr>
                <p:spPr bwMode="gray">
                  <a:xfrm flipV="1">
                    <a:off x="10484159" y="2720167"/>
                    <a:ext cx="93871" cy="515031"/>
                  </a:xfrm>
                  <a:prstGeom prst="rect">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892" name="Rectangle 891">
                    <a:extLst>
                      <a:ext uri="{FF2B5EF4-FFF2-40B4-BE49-F238E27FC236}">
                        <a16:creationId xmlns:a16="http://schemas.microsoft.com/office/drawing/2014/main" id="{55401B6F-97B5-645D-D4E4-0ED676281B94}"/>
                      </a:ext>
                    </a:extLst>
                  </p:cNvPr>
                  <p:cNvSpPr/>
                  <p:nvPr/>
                </p:nvSpPr>
                <p:spPr bwMode="gray">
                  <a:xfrm flipV="1">
                    <a:off x="10644657" y="2720166"/>
                    <a:ext cx="93871" cy="529020"/>
                  </a:xfrm>
                  <a:prstGeom prst="rect">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893" name="Rectangle 892">
                    <a:extLst>
                      <a:ext uri="{FF2B5EF4-FFF2-40B4-BE49-F238E27FC236}">
                        <a16:creationId xmlns:a16="http://schemas.microsoft.com/office/drawing/2014/main" id="{0A16AC79-C0A5-2021-A802-04AAD59856C5}"/>
                      </a:ext>
                    </a:extLst>
                  </p:cNvPr>
                  <p:cNvSpPr/>
                  <p:nvPr/>
                </p:nvSpPr>
                <p:spPr bwMode="gray">
                  <a:xfrm flipV="1">
                    <a:off x="10805155" y="2720165"/>
                    <a:ext cx="93871" cy="576000"/>
                  </a:xfrm>
                  <a:prstGeom prst="rect">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894" name="Rectangle 893">
                    <a:extLst>
                      <a:ext uri="{FF2B5EF4-FFF2-40B4-BE49-F238E27FC236}">
                        <a16:creationId xmlns:a16="http://schemas.microsoft.com/office/drawing/2014/main" id="{9F4747E8-6939-A9BA-1C16-C93F8E37B1FF}"/>
                      </a:ext>
                    </a:extLst>
                  </p:cNvPr>
                  <p:cNvSpPr/>
                  <p:nvPr/>
                </p:nvSpPr>
                <p:spPr bwMode="gray">
                  <a:xfrm flipV="1">
                    <a:off x="10965653" y="2720164"/>
                    <a:ext cx="93871" cy="626400"/>
                  </a:xfrm>
                  <a:prstGeom prst="rect">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895" name="Rectangle 894">
                    <a:extLst>
                      <a:ext uri="{FF2B5EF4-FFF2-40B4-BE49-F238E27FC236}">
                        <a16:creationId xmlns:a16="http://schemas.microsoft.com/office/drawing/2014/main" id="{C4D3F0EB-3EBC-3FC2-FCE8-A135A2D4F2C6}"/>
                      </a:ext>
                    </a:extLst>
                  </p:cNvPr>
                  <p:cNvSpPr/>
                  <p:nvPr/>
                </p:nvSpPr>
                <p:spPr bwMode="gray">
                  <a:xfrm flipV="1">
                    <a:off x="11126151" y="2720163"/>
                    <a:ext cx="93871" cy="684000"/>
                  </a:xfrm>
                  <a:prstGeom prst="rect">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896" name="Rectangle 895">
                    <a:extLst>
                      <a:ext uri="{FF2B5EF4-FFF2-40B4-BE49-F238E27FC236}">
                        <a16:creationId xmlns:a16="http://schemas.microsoft.com/office/drawing/2014/main" id="{6DA164B3-E9B5-EAD8-3E8B-353710632CA6}"/>
                      </a:ext>
                    </a:extLst>
                  </p:cNvPr>
                  <p:cNvSpPr/>
                  <p:nvPr/>
                </p:nvSpPr>
                <p:spPr bwMode="gray">
                  <a:xfrm flipV="1">
                    <a:off x="11286649" y="2720163"/>
                    <a:ext cx="93871" cy="696136"/>
                  </a:xfrm>
                  <a:prstGeom prst="rect">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897" name="Rectangle 896">
                    <a:extLst>
                      <a:ext uri="{FF2B5EF4-FFF2-40B4-BE49-F238E27FC236}">
                        <a16:creationId xmlns:a16="http://schemas.microsoft.com/office/drawing/2014/main" id="{E765ED66-66C6-C24C-B098-87F42B7AABF0}"/>
                      </a:ext>
                    </a:extLst>
                  </p:cNvPr>
                  <p:cNvSpPr/>
                  <p:nvPr/>
                </p:nvSpPr>
                <p:spPr bwMode="gray">
                  <a:xfrm flipV="1">
                    <a:off x="11447147" y="2720163"/>
                    <a:ext cx="93871" cy="821628"/>
                  </a:xfrm>
                  <a:prstGeom prst="rect">
                    <a:avLst/>
                  </a:prstGeom>
                  <a:solidFill>
                    <a:srgbClr val="67BB6E"/>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898" name="Rectangle 897">
                    <a:extLst>
                      <a:ext uri="{FF2B5EF4-FFF2-40B4-BE49-F238E27FC236}">
                        <a16:creationId xmlns:a16="http://schemas.microsoft.com/office/drawing/2014/main" id="{724BB0EE-A60E-B842-C683-F5F5EA63273E}"/>
                      </a:ext>
                    </a:extLst>
                  </p:cNvPr>
                  <p:cNvSpPr/>
                  <p:nvPr/>
                </p:nvSpPr>
                <p:spPr bwMode="gray">
                  <a:xfrm flipV="1">
                    <a:off x="11607646" y="2720163"/>
                    <a:ext cx="93871" cy="821628"/>
                  </a:xfrm>
                  <a:prstGeom prst="rect">
                    <a:avLst/>
                  </a:prstGeom>
                  <a:solidFill>
                    <a:srgbClr val="67BB6E"/>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grpSp>
          </p:grpSp>
          <p:cxnSp>
            <p:nvCxnSpPr>
              <p:cNvPr id="862" name="Straight Connector 861">
                <a:extLst>
                  <a:ext uri="{FF2B5EF4-FFF2-40B4-BE49-F238E27FC236}">
                    <a16:creationId xmlns:a16="http://schemas.microsoft.com/office/drawing/2014/main" id="{E6CFCDF8-1CE1-2A69-F08E-9A8C82923090}"/>
                  </a:ext>
                </a:extLst>
              </p:cNvPr>
              <p:cNvCxnSpPr>
                <a:cxnSpLocks/>
              </p:cNvCxnSpPr>
              <p:nvPr/>
            </p:nvCxnSpPr>
            <p:spPr bwMode="gray">
              <a:xfrm>
                <a:off x="6263640" y="2686337"/>
                <a:ext cx="5485448" cy="0"/>
              </a:xfrm>
              <a:prstGeom prst="line">
                <a:avLst/>
              </a:prstGeom>
              <a:noFill/>
              <a:ln w="12700" cap="sq">
                <a:solidFill>
                  <a:srgbClr val="000000"/>
                </a:solidFill>
                <a:prstDash val="solid"/>
                <a:miter lim="800000"/>
                <a:headEnd/>
                <a:tailEnd/>
              </a:ln>
              <a:effectLst/>
            </p:spPr>
          </p:cxnSp>
        </p:grpSp>
        <p:grpSp>
          <p:nvGrpSpPr>
            <p:cNvPr id="848" name="Group 847">
              <a:extLst>
                <a:ext uri="{FF2B5EF4-FFF2-40B4-BE49-F238E27FC236}">
                  <a16:creationId xmlns:a16="http://schemas.microsoft.com/office/drawing/2014/main" id="{99561F22-BA91-5AA9-6DF2-0F044F34AD7D}"/>
                </a:ext>
              </a:extLst>
            </p:cNvPr>
            <p:cNvGrpSpPr/>
            <p:nvPr/>
          </p:nvGrpSpPr>
          <p:grpSpPr>
            <a:xfrm>
              <a:off x="10658525" y="1806807"/>
              <a:ext cx="1096925" cy="416779"/>
              <a:chOff x="10450071" y="1872744"/>
              <a:chExt cx="1096925" cy="416779"/>
            </a:xfrm>
          </p:grpSpPr>
          <p:grpSp>
            <p:nvGrpSpPr>
              <p:cNvPr id="849" name="Group 848">
                <a:extLst>
                  <a:ext uri="{FF2B5EF4-FFF2-40B4-BE49-F238E27FC236}">
                    <a16:creationId xmlns:a16="http://schemas.microsoft.com/office/drawing/2014/main" id="{C017375F-E2A3-51A1-1CBE-4B1D8BB5496A}"/>
                  </a:ext>
                </a:extLst>
              </p:cNvPr>
              <p:cNvGrpSpPr/>
              <p:nvPr/>
            </p:nvGrpSpPr>
            <p:grpSpPr>
              <a:xfrm>
                <a:off x="10450071" y="1872744"/>
                <a:ext cx="1096925" cy="88018"/>
                <a:chOff x="10450071" y="1872744"/>
                <a:chExt cx="1096925" cy="88018"/>
              </a:xfrm>
            </p:grpSpPr>
            <p:sp>
              <p:nvSpPr>
                <p:cNvPr id="859" name="Rectangle 858">
                  <a:extLst>
                    <a:ext uri="{FF2B5EF4-FFF2-40B4-BE49-F238E27FC236}">
                      <a16:creationId xmlns:a16="http://schemas.microsoft.com/office/drawing/2014/main" id="{0F911667-A2EA-D7BB-0F8D-7AA7A8CF15FA}"/>
                    </a:ext>
                  </a:extLst>
                </p:cNvPr>
                <p:cNvSpPr/>
                <p:nvPr/>
              </p:nvSpPr>
              <p:spPr bwMode="gray">
                <a:xfrm flipV="1">
                  <a:off x="10450071" y="1880753"/>
                  <a:ext cx="72000" cy="72000"/>
                </a:xfrm>
                <a:prstGeom prst="rect">
                  <a:avLst/>
                </a:prstGeom>
                <a:solidFill>
                  <a:srgbClr val="D95776"/>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860" name="TextBox 859">
                  <a:extLst>
                    <a:ext uri="{FF2B5EF4-FFF2-40B4-BE49-F238E27FC236}">
                      <a16:creationId xmlns:a16="http://schemas.microsoft.com/office/drawing/2014/main" id="{FA75FF25-CBE8-0C34-5862-013BD39C5036}"/>
                    </a:ext>
                  </a:extLst>
                </p:cNvPr>
                <p:cNvSpPr txBox="1"/>
                <p:nvPr/>
              </p:nvSpPr>
              <p:spPr bwMode="gray">
                <a:xfrm>
                  <a:off x="10574996" y="1872744"/>
                  <a:ext cx="972000" cy="88018"/>
                </a:xfrm>
                <a:prstGeom prst="rect">
                  <a:avLst/>
                </a:prstGeom>
              </p:spPr>
              <p:txBody>
                <a:bodyPr wrap="square" lIns="0" tIns="0" rIns="0" bIns="0" rtlCol="0" anchor="ctr" anchorCtr="0">
                  <a:noAutofit/>
                </a:bodyPr>
                <a:lstStyle/>
                <a:p>
                  <a:pPr marL="0" marR="0" lvl="0" indent="0" defTabSz="914400" eaLnBrk="1" fontAlgn="auto" latinLnBrk="0" hangingPunct="1">
                    <a:lnSpc>
                      <a:spcPct val="90000"/>
                    </a:lnSpc>
                    <a:spcBef>
                      <a:spcPts val="1000"/>
                    </a:spcBef>
                    <a:spcAft>
                      <a:spcPts val="0"/>
                    </a:spcAft>
                    <a:buClrTx/>
                    <a:buSzTx/>
                    <a:buFontTx/>
                    <a:buNone/>
                    <a:tabLst/>
                    <a:defRPr/>
                  </a:pPr>
                  <a:r>
                    <a:rPr kumimoji="0" lang="en-GB" sz="800" b="0" i="0" u="none" strike="noStrike" kern="0" cap="none" spc="0" normalizeH="0" baseline="0" noProof="0">
                      <a:ln>
                        <a:noFill/>
                      </a:ln>
                      <a:solidFill>
                        <a:srgbClr val="000000"/>
                      </a:solidFill>
                      <a:effectLst/>
                      <a:uLnTx/>
                      <a:uFillTx/>
                    </a:rPr>
                    <a:t>Disease progression</a:t>
                  </a:r>
                </a:p>
              </p:txBody>
            </p:sp>
          </p:grpSp>
          <p:grpSp>
            <p:nvGrpSpPr>
              <p:cNvPr id="850" name="Group 849">
                <a:extLst>
                  <a:ext uri="{FF2B5EF4-FFF2-40B4-BE49-F238E27FC236}">
                    <a16:creationId xmlns:a16="http://schemas.microsoft.com/office/drawing/2014/main" id="{6320655F-79A4-8EEE-D3CB-8867702EFED7}"/>
                  </a:ext>
                </a:extLst>
              </p:cNvPr>
              <p:cNvGrpSpPr/>
              <p:nvPr/>
            </p:nvGrpSpPr>
            <p:grpSpPr>
              <a:xfrm>
                <a:off x="10450071" y="1982331"/>
                <a:ext cx="1096925" cy="88018"/>
                <a:chOff x="10450071" y="1872744"/>
                <a:chExt cx="1096925" cy="88018"/>
              </a:xfrm>
            </p:grpSpPr>
            <p:sp>
              <p:nvSpPr>
                <p:cNvPr id="857" name="Rectangle 856">
                  <a:extLst>
                    <a:ext uri="{FF2B5EF4-FFF2-40B4-BE49-F238E27FC236}">
                      <a16:creationId xmlns:a16="http://schemas.microsoft.com/office/drawing/2014/main" id="{CD2DB243-6A53-5EA4-10A8-737402A3576A}"/>
                    </a:ext>
                  </a:extLst>
                </p:cNvPr>
                <p:cNvSpPr/>
                <p:nvPr/>
              </p:nvSpPr>
              <p:spPr bwMode="gray">
                <a:xfrm flipV="1">
                  <a:off x="10450071" y="1880753"/>
                  <a:ext cx="72000" cy="72000"/>
                </a:xfrm>
                <a:prstGeom prst="rect">
                  <a:avLst/>
                </a:prstGeom>
                <a:solidFill>
                  <a:srgbClr val="000000">
                    <a:lumMod val="50000"/>
                    <a:lumOff val="50000"/>
                  </a:srgbClr>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858" name="TextBox 857">
                  <a:extLst>
                    <a:ext uri="{FF2B5EF4-FFF2-40B4-BE49-F238E27FC236}">
                      <a16:creationId xmlns:a16="http://schemas.microsoft.com/office/drawing/2014/main" id="{9B92CB06-DAC7-EBEC-1F8B-6E18ED111BB1}"/>
                    </a:ext>
                  </a:extLst>
                </p:cNvPr>
                <p:cNvSpPr txBox="1"/>
                <p:nvPr/>
              </p:nvSpPr>
              <p:spPr bwMode="gray">
                <a:xfrm>
                  <a:off x="10574996" y="1872744"/>
                  <a:ext cx="972000" cy="88018"/>
                </a:xfrm>
                <a:prstGeom prst="rect">
                  <a:avLst/>
                </a:prstGeom>
              </p:spPr>
              <p:txBody>
                <a:bodyPr wrap="square" lIns="0" tIns="0" rIns="0" bIns="0" rtlCol="0" anchor="ctr" anchorCtr="0">
                  <a:noAutofit/>
                </a:bodyPr>
                <a:lstStyle/>
                <a:p>
                  <a:pPr marL="0" marR="0" lvl="0" indent="0" defTabSz="914400" eaLnBrk="1" fontAlgn="auto" latinLnBrk="0" hangingPunct="1">
                    <a:lnSpc>
                      <a:spcPct val="90000"/>
                    </a:lnSpc>
                    <a:spcBef>
                      <a:spcPts val="1000"/>
                    </a:spcBef>
                    <a:spcAft>
                      <a:spcPts val="0"/>
                    </a:spcAft>
                    <a:buClrTx/>
                    <a:buSzTx/>
                    <a:buFontTx/>
                    <a:buNone/>
                    <a:tabLst/>
                    <a:defRPr/>
                  </a:pPr>
                  <a:r>
                    <a:rPr kumimoji="0" lang="en-GB" sz="800" b="0" i="0" u="none" strike="noStrike" kern="0" cap="none" spc="0" normalizeH="0" baseline="0" noProof="0">
                      <a:ln>
                        <a:noFill/>
                      </a:ln>
                      <a:solidFill>
                        <a:srgbClr val="000000"/>
                      </a:solidFill>
                      <a:effectLst/>
                      <a:uLnTx/>
                      <a:uFillTx/>
                    </a:rPr>
                    <a:t>Stable disease</a:t>
                  </a:r>
                </a:p>
              </p:txBody>
            </p:sp>
          </p:grpSp>
          <p:grpSp>
            <p:nvGrpSpPr>
              <p:cNvPr id="851" name="Group 850">
                <a:extLst>
                  <a:ext uri="{FF2B5EF4-FFF2-40B4-BE49-F238E27FC236}">
                    <a16:creationId xmlns:a16="http://schemas.microsoft.com/office/drawing/2014/main" id="{44A2D15C-8845-9757-98A3-9210B830CA40}"/>
                  </a:ext>
                </a:extLst>
              </p:cNvPr>
              <p:cNvGrpSpPr/>
              <p:nvPr/>
            </p:nvGrpSpPr>
            <p:grpSpPr>
              <a:xfrm>
                <a:off x="10450071" y="2091918"/>
                <a:ext cx="1096925" cy="88018"/>
                <a:chOff x="10450071" y="1872744"/>
                <a:chExt cx="1096925" cy="88018"/>
              </a:xfrm>
            </p:grpSpPr>
            <p:sp>
              <p:nvSpPr>
                <p:cNvPr id="855" name="Rectangle 854">
                  <a:extLst>
                    <a:ext uri="{FF2B5EF4-FFF2-40B4-BE49-F238E27FC236}">
                      <a16:creationId xmlns:a16="http://schemas.microsoft.com/office/drawing/2014/main" id="{B46545F5-B4A5-7223-5B49-FF7E1C144425}"/>
                    </a:ext>
                  </a:extLst>
                </p:cNvPr>
                <p:cNvSpPr/>
                <p:nvPr/>
              </p:nvSpPr>
              <p:spPr bwMode="gray">
                <a:xfrm flipV="1">
                  <a:off x="10450071" y="1880753"/>
                  <a:ext cx="72000" cy="72000"/>
                </a:xfrm>
                <a:prstGeom prst="rect">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856" name="TextBox 855">
                  <a:extLst>
                    <a:ext uri="{FF2B5EF4-FFF2-40B4-BE49-F238E27FC236}">
                      <a16:creationId xmlns:a16="http://schemas.microsoft.com/office/drawing/2014/main" id="{641435F8-7FC9-0188-510F-D21DAAFCB439}"/>
                    </a:ext>
                  </a:extLst>
                </p:cNvPr>
                <p:cNvSpPr txBox="1"/>
                <p:nvPr/>
              </p:nvSpPr>
              <p:spPr bwMode="gray">
                <a:xfrm>
                  <a:off x="10574996" y="1872744"/>
                  <a:ext cx="972000" cy="88018"/>
                </a:xfrm>
                <a:prstGeom prst="rect">
                  <a:avLst/>
                </a:prstGeom>
              </p:spPr>
              <p:txBody>
                <a:bodyPr wrap="square" lIns="0" tIns="0" rIns="0" bIns="0" rtlCol="0" anchor="ctr" anchorCtr="0">
                  <a:noAutofit/>
                </a:bodyPr>
                <a:lstStyle/>
                <a:p>
                  <a:pPr marL="0" marR="0" lvl="0" indent="0" defTabSz="914400" eaLnBrk="1" fontAlgn="auto" latinLnBrk="0" hangingPunct="1">
                    <a:lnSpc>
                      <a:spcPct val="90000"/>
                    </a:lnSpc>
                    <a:spcBef>
                      <a:spcPts val="1000"/>
                    </a:spcBef>
                    <a:spcAft>
                      <a:spcPts val="0"/>
                    </a:spcAft>
                    <a:buClrTx/>
                    <a:buSzTx/>
                    <a:buFontTx/>
                    <a:buNone/>
                    <a:tabLst/>
                    <a:defRPr/>
                  </a:pPr>
                  <a:r>
                    <a:rPr kumimoji="0" lang="en-GB" sz="800" b="0" i="0" u="none" strike="noStrike" kern="0" cap="none" spc="0" normalizeH="0" baseline="0" noProof="0">
                      <a:ln>
                        <a:noFill/>
                      </a:ln>
                      <a:solidFill>
                        <a:srgbClr val="000000"/>
                      </a:solidFill>
                      <a:effectLst/>
                      <a:uLnTx/>
                      <a:uFillTx/>
                    </a:rPr>
                    <a:t>Partial response</a:t>
                  </a:r>
                </a:p>
              </p:txBody>
            </p:sp>
          </p:grpSp>
          <p:grpSp>
            <p:nvGrpSpPr>
              <p:cNvPr id="852" name="Group 851">
                <a:extLst>
                  <a:ext uri="{FF2B5EF4-FFF2-40B4-BE49-F238E27FC236}">
                    <a16:creationId xmlns:a16="http://schemas.microsoft.com/office/drawing/2014/main" id="{F296ED12-531F-E90F-0171-AAB836D647FE}"/>
                  </a:ext>
                </a:extLst>
              </p:cNvPr>
              <p:cNvGrpSpPr/>
              <p:nvPr/>
            </p:nvGrpSpPr>
            <p:grpSpPr>
              <a:xfrm>
                <a:off x="10450071" y="2201505"/>
                <a:ext cx="1096925" cy="88018"/>
                <a:chOff x="10450071" y="1872744"/>
                <a:chExt cx="1096925" cy="88018"/>
              </a:xfrm>
            </p:grpSpPr>
            <p:sp>
              <p:nvSpPr>
                <p:cNvPr id="853" name="Rectangle 852">
                  <a:extLst>
                    <a:ext uri="{FF2B5EF4-FFF2-40B4-BE49-F238E27FC236}">
                      <a16:creationId xmlns:a16="http://schemas.microsoft.com/office/drawing/2014/main" id="{5A5290B2-B3DA-D352-230B-1311BFD175BB}"/>
                    </a:ext>
                  </a:extLst>
                </p:cNvPr>
                <p:cNvSpPr/>
                <p:nvPr/>
              </p:nvSpPr>
              <p:spPr bwMode="gray">
                <a:xfrm flipV="1">
                  <a:off x="10450071" y="1880753"/>
                  <a:ext cx="72000" cy="72000"/>
                </a:xfrm>
                <a:prstGeom prst="rect">
                  <a:avLst/>
                </a:prstGeom>
                <a:solidFill>
                  <a:srgbClr val="67BB6E"/>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854" name="TextBox 853">
                  <a:extLst>
                    <a:ext uri="{FF2B5EF4-FFF2-40B4-BE49-F238E27FC236}">
                      <a16:creationId xmlns:a16="http://schemas.microsoft.com/office/drawing/2014/main" id="{C9EF204A-E73E-8698-AFE6-B7811C8EB674}"/>
                    </a:ext>
                  </a:extLst>
                </p:cNvPr>
                <p:cNvSpPr txBox="1"/>
                <p:nvPr/>
              </p:nvSpPr>
              <p:spPr bwMode="gray">
                <a:xfrm>
                  <a:off x="10574996" y="1872744"/>
                  <a:ext cx="972000" cy="88018"/>
                </a:xfrm>
                <a:prstGeom prst="rect">
                  <a:avLst/>
                </a:prstGeom>
              </p:spPr>
              <p:txBody>
                <a:bodyPr wrap="square" lIns="0" tIns="0" rIns="0" bIns="0" rtlCol="0" anchor="ctr" anchorCtr="0">
                  <a:noAutofit/>
                </a:bodyPr>
                <a:lstStyle/>
                <a:p>
                  <a:pPr marL="0" marR="0" lvl="0" indent="0" defTabSz="914400" eaLnBrk="1" fontAlgn="auto" latinLnBrk="0" hangingPunct="1">
                    <a:lnSpc>
                      <a:spcPct val="90000"/>
                    </a:lnSpc>
                    <a:spcBef>
                      <a:spcPts val="1000"/>
                    </a:spcBef>
                    <a:spcAft>
                      <a:spcPts val="0"/>
                    </a:spcAft>
                    <a:buClrTx/>
                    <a:buSzTx/>
                    <a:buFontTx/>
                    <a:buNone/>
                    <a:tabLst/>
                    <a:defRPr/>
                  </a:pPr>
                  <a:r>
                    <a:rPr kumimoji="0" lang="en-GB" sz="800" b="0" i="0" u="none" strike="noStrike" kern="0" cap="none" spc="0" normalizeH="0" baseline="0" noProof="0">
                      <a:ln>
                        <a:noFill/>
                      </a:ln>
                      <a:solidFill>
                        <a:srgbClr val="000000"/>
                      </a:solidFill>
                      <a:effectLst/>
                      <a:uLnTx/>
                      <a:uFillTx/>
                    </a:rPr>
                    <a:t>Complete response</a:t>
                  </a:r>
                </a:p>
              </p:txBody>
            </p:sp>
          </p:grpSp>
        </p:grpSp>
      </p:grpSp>
      <p:grpSp>
        <p:nvGrpSpPr>
          <p:cNvPr id="939" name="Group 938">
            <a:extLst>
              <a:ext uri="{FF2B5EF4-FFF2-40B4-BE49-F238E27FC236}">
                <a16:creationId xmlns:a16="http://schemas.microsoft.com/office/drawing/2014/main" id="{45293E0D-D854-A0A6-2001-0DDBDAF4174E}"/>
              </a:ext>
            </a:extLst>
          </p:cNvPr>
          <p:cNvGrpSpPr/>
          <p:nvPr/>
        </p:nvGrpSpPr>
        <p:grpSpPr>
          <a:xfrm>
            <a:off x="5696229" y="3512580"/>
            <a:ext cx="6106622" cy="2194560"/>
            <a:chOff x="5696229" y="3684952"/>
            <a:chExt cx="6106622" cy="2088105"/>
          </a:xfrm>
        </p:grpSpPr>
        <p:grpSp>
          <p:nvGrpSpPr>
            <p:cNvPr id="940" name="Group 939">
              <a:extLst>
                <a:ext uri="{FF2B5EF4-FFF2-40B4-BE49-F238E27FC236}">
                  <a16:creationId xmlns:a16="http://schemas.microsoft.com/office/drawing/2014/main" id="{87802261-B8A4-1A25-E498-A082ADF56497}"/>
                </a:ext>
              </a:extLst>
            </p:cNvPr>
            <p:cNvGrpSpPr/>
            <p:nvPr/>
          </p:nvGrpSpPr>
          <p:grpSpPr>
            <a:xfrm>
              <a:off x="10658525" y="3684952"/>
              <a:ext cx="1096925" cy="525634"/>
              <a:chOff x="10450071" y="1872744"/>
              <a:chExt cx="1096925" cy="525634"/>
            </a:xfrm>
          </p:grpSpPr>
          <p:grpSp>
            <p:nvGrpSpPr>
              <p:cNvPr id="1250" name="Group 1249">
                <a:extLst>
                  <a:ext uri="{FF2B5EF4-FFF2-40B4-BE49-F238E27FC236}">
                    <a16:creationId xmlns:a16="http://schemas.microsoft.com/office/drawing/2014/main" id="{838ED298-2CB4-6F7E-E345-73A126898D02}"/>
                  </a:ext>
                </a:extLst>
              </p:cNvPr>
              <p:cNvGrpSpPr/>
              <p:nvPr/>
            </p:nvGrpSpPr>
            <p:grpSpPr>
              <a:xfrm>
                <a:off x="10450071" y="1872744"/>
                <a:ext cx="1096925" cy="88018"/>
                <a:chOff x="10450071" y="1872744"/>
                <a:chExt cx="1096925" cy="88018"/>
              </a:xfrm>
            </p:grpSpPr>
            <p:sp>
              <p:nvSpPr>
                <p:cNvPr id="1262" name="Rectangle 1261">
                  <a:extLst>
                    <a:ext uri="{FF2B5EF4-FFF2-40B4-BE49-F238E27FC236}">
                      <a16:creationId xmlns:a16="http://schemas.microsoft.com/office/drawing/2014/main" id="{86D16BBF-011A-C460-BAD4-BFA58BDC217D}"/>
                    </a:ext>
                  </a:extLst>
                </p:cNvPr>
                <p:cNvSpPr/>
                <p:nvPr/>
              </p:nvSpPr>
              <p:spPr bwMode="gray">
                <a:xfrm flipV="1">
                  <a:off x="10450071" y="1880753"/>
                  <a:ext cx="72000" cy="72000"/>
                </a:xfrm>
                <a:prstGeom prst="rect">
                  <a:avLst/>
                </a:prstGeom>
                <a:solidFill>
                  <a:srgbClr val="D95776"/>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263" name="TextBox 1262">
                  <a:extLst>
                    <a:ext uri="{FF2B5EF4-FFF2-40B4-BE49-F238E27FC236}">
                      <a16:creationId xmlns:a16="http://schemas.microsoft.com/office/drawing/2014/main" id="{A70070CC-E7C8-FCEB-CCF3-C289432AA2FB}"/>
                    </a:ext>
                  </a:extLst>
                </p:cNvPr>
                <p:cNvSpPr txBox="1"/>
                <p:nvPr/>
              </p:nvSpPr>
              <p:spPr bwMode="gray">
                <a:xfrm>
                  <a:off x="10574996" y="1872744"/>
                  <a:ext cx="972000" cy="88018"/>
                </a:xfrm>
                <a:prstGeom prst="rect">
                  <a:avLst/>
                </a:prstGeom>
              </p:spPr>
              <p:txBody>
                <a:bodyPr wrap="square" lIns="0" tIns="0" rIns="0" bIns="0" rtlCol="0" anchor="ctr" anchorCtr="0">
                  <a:noAutofit/>
                </a:bodyPr>
                <a:lstStyle/>
                <a:p>
                  <a:pPr marL="0" marR="0" lvl="0" indent="0" defTabSz="914400" eaLnBrk="1" fontAlgn="auto" latinLnBrk="0" hangingPunct="1">
                    <a:lnSpc>
                      <a:spcPct val="90000"/>
                    </a:lnSpc>
                    <a:spcBef>
                      <a:spcPts val="1000"/>
                    </a:spcBef>
                    <a:spcAft>
                      <a:spcPts val="0"/>
                    </a:spcAft>
                    <a:buClrTx/>
                    <a:buSzTx/>
                    <a:buFontTx/>
                    <a:buNone/>
                    <a:tabLst/>
                    <a:defRPr/>
                  </a:pPr>
                  <a:r>
                    <a:rPr kumimoji="0" lang="en-GB" sz="800" b="0" i="0" u="none" strike="noStrike" kern="0" cap="none" spc="0" normalizeH="0" baseline="0" noProof="0">
                      <a:ln>
                        <a:noFill/>
                      </a:ln>
                      <a:solidFill>
                        <a:srgbClr val="000000"/>
                      </a:solidFill>
                      <a:effectLst/>
                      <a:uLnTx/>
                      <a:uFillTx/>
                    </a:rPr>
                    <a:t>Disease progression</a:t>
                  </a:r>
                </a:p>
              </p:txBody>
            </p:sp>
          </p:grpSp>
          <p:grpSp>
            <p:nvGrpSpPr>
              <p:cNvPr id="1251" name="Group 1250">
                <a:extLst>
                  <a:ext uri="{FF2B5EF4-FFF2-40B4-BE49-F238E27FC236}">
                    <a16:creationId xmlns:a16="http://schemas.microsoft.com/office/drawing/2014/main" id="{9DD1B8FD-ABD1-1915-BFEA-576447EBC2D4}"/>
                  </a:ext>
                </a:extLst>
              </p:cNvPr>
              <p:cNvGrpSpPr/>
              <p:nvPr/>
            </p:nvGrpSpPr>
            <p:grpSpPr>
              <a:xfrm>
                <a:off x="10450071" y="1982331"/>
                <a:ext cx="1096925" cy="88018"/>
                <a:chOff x="10450071" y="1872744"/>
                <a:chExt cx="1096925" cy="88018"/>
              </a:xfrm>
            </p:grpSpPr>
            <p:sp>
              <p:nvSpPr>
                <p:cNvPr id="1260" name="Rectangle 1259">
                  <a:extLst>
                    <a:ext uri="{FF2B5EF4-FFF2-40B4-BE49-F238E27FC236}">
                      <a16:creationId xmlns:a16="http://schemas.microsoft.com/office/drawing/2014/main" id="{9D5D6082-56CE-278F-0908-C856EC1B388C}"/>
                    </a:ext>
                  </a:extLst>
                </p:cNvPr>
                <p:cNvSpPr/>
                <p:nvPr/>
              </p:nvSpPr>
              <p:spPr bwMode="gray">
                <a:xfrm flipV="1">
                  <a:off x="10450071" y="1880753"/>
                  <a:ext cx="72000" cy="72000"/>
                </a:xfrm>
                <a:prstGeom prst="rect">
                  <a:avLst/>
                </a:prstGeom>
                <a:solidFill>
                  <a:srgbClr val="000000">
                    <a:lumMod val="50000"/>
                    <a:lumOff val="50000"/>
                  </a:srgbClr>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261" name="TextBox 1260">
                  <a:extLst>
                    <a:ext uri="{FF2B5EF4-FFF2-40B4-BE49-F238E27FC236}">
                      <a16:creationId xmlns:a16="http://schemas.microsoft.com/office/drawing/2014/main" id="{E56A8290-6420-5EB0-6C4F-62C536427A30}"/>
                    </a:ext>
                  </a:extLst>
                </p:cNvPr>
                <p:cNvSpPr txBox="1"/>
                <p:nvPr/>
              </p:nvSpPr>
              <p:spPr bwMode="gray">
                <a:xfrm>
                  <a:off x="10574996" y="1872744"/>
                  <a:ext cx="972000" cy="88018"/>
                </a:xfrm>
                <a:prstGeom prst="rect">
                  <a:avLst/>
                </a:prstGeom>
              </p:spPr>
              <p:txBody>
                <a:bodyPr wrap="square" lIns="0" tIns="0" rIns="0" bIns="0" rtlCol="0" anchor="ctr" anchorCtr="0">
                  <a:noAutofit/>
                </a:bodyPr>
                <a:lstStyle/>
                <a:p>
                  <a:pPr marL="0" marR="0" lvl="0" indent="0" defTabSz="914400" eaLnBrk="1" fontAlgn="auto" latinLnBrk="0" hangingPunct="1">
                    <a:lnSpc>
                      <a:spcPct val="90000"/>
                    </a:lnSpc>
                    <a:spcBef>
                      <a:spcPts val="1000"/>
                    </a:spcBef>
                    <a:spcAft>
                      <a:spcPts val="0"/>
                    </a:spcAft>
                    <a:buClrTx/>
                    <a:buSzTx/>
                    <a:buFontTx/>
                    <a:buNone/>
                    <a:tabLst/>
                    <a:defRPr/>
                  </a:pPr>
                  <a:r>
                    <a:rPr kumimoji="0" lang="en-GB" sz="800" b="0" i="0" u="none" strike="noStrike" kern="0" cap="none" spc="0" normalizeH="0" baseline="0" noProof="0">
                      <a:ln>
                        <a:noFill/>
                      </a:ln>
                      <a:solidFill>
                        <a:srgbClr val="000000"/>
                      </a:solidFill>
                      <a:effectLst/>
                      <a:uLnTx/>
                      <a:uFillTx/>
                    </a:rPr>
                    <a:t>Stable disease</a:t>
                  </a:r>
                </a:p>
              </p:txBody>
            </p:sp>
          </p:grpSp>
          <p:grpSp>
            <p:nvGrpSpPr>
              <p:cNvPr id="1252" name="Group 1251">
                <a:extLst>
                  <a:ext uri="{FF2B5EF4-FFF2-40B4-BE49-F238E27FC236}">
                    <a16:creationId xmlns:a16="http://schemas.microsoft.com/office/drawing/2014/main" id="{9154B008-67B7-D470-AC0B-1A3A60EB1C76}"/>
                  </a:ext>
                </a:extLst>
              </p:cNvPr>
              <p:cNvGrpSpPr/>
              <p:nvPr/>
            </p:nvGrpSpPr>
            <p:grpSpPr>
              <a:xfrm>
                <a:off x="10450071" y="2091918"/>
                <a:ext cx="1096925" cy="88018"/>
                <a:chOff x="10450071" y="1872744"/>
                <a:chExt cx="1096925" cy="88018"/>
              </a:xfrm>
            </p:grpSpPr>
            <p:sp>
              <p:nvSpPr>
                <p:cNvPr id="1258" name="Rectangle 1257">
                  <a:extLst>
                    <a:ext uri="{FF2B5EF4-FFF2-40B4-BE49-F238E27FC236}">
                      <a16:creationId xmlns:a16="http://schemas.microsoft.com/office/drawing/2014/main" id="{0FC2D5B0-EBA5-3DB3-00BC-3CE48AB631E0}"/>
                    </a:ext>
                  </a:extLst>
                </p:cNvPr>
                <p:cNvSpPr/>
                <p:nvPr/>
              </p:nvSpPr>
              <p:spPr bwMode="gray">
                <a:xfrm flipV="1">
                  <a:off x="10450071" y="1880753"/>
                  <a:ext cx="72000" cy="72000"/>
                </a:xfrm>
                <a:prstGeom prst="rect">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259" name="TextBox 1258">
                  <a:extLst>
                    <a:ext uri="{FF2B5EF4-FFF2-40B4-BE49-F238E27FC236}">
                      <a16:creationId xmlns:a16="http://schemas.microsoft.com/office/drawing/2014/main" id="{6C43B885-DCA1-9652-1D34-FBB475A97245}"/>
                    </a:ext>
                  </a:extLst>
                </p:cNvPr>
                <p:cNvSpPr txBox="1"/>
                <p:nvPr/>
              </p:nvSpPr>
              <p:spPr bwMode="gray">
                <a:xfrm>
                  <a:off x="10574996" y="1872744"/>
                  <a:ext cx="972000" cy="88018"/>
                </a:xfrm>
                <a:prstGeom prst="rect">
                  <a:avLst/>
                </a:prstGeom>
              </p:spPr>
              <p:txBody>
                <a:bodyPr wrap="square" lIns="0" tIns="0" rIns="0" bIns="0" rtlCol="0" anchor="ctr" anchorCtr="0">
                  <a:noAutofit/>
                </a:bodyPr>
                <a:lstStyle/>
                <a:p>
                  <a:pPr marL="0" marR="0" lvl="0" indent="0" defTabSz="914400" eaLnBrk="1" fontAlgn="auto" latinLnBrk="0" hangingPunct="1">
                    <a:lnSpc>
                      <a:spcPct val="90000"/>
                    </a:lnSpc>
                    <a:spcBef>
                      <a:spcPts val="1000"/>
                    </a:spcBef>
                    <a:spcAft>
                      <a:spcPts val="0"/>
                    </a:spcAft>
                    <a:buClrTx/>
                    <a:buSzTx/>
                    <a:buFontTx/>
                    <a:buNone/>
                    <a:tabLst/>
                    <a:defRPr/>
                  </a:pPr>
                  <a:r>
                    <a:rPr kumimoji="0" lang="en-GB" sz="800" b="0" i="0" u="none" strike="noStrike" kern="0" cap="none" spc="0" normalizeH="0" baseline="0" noProof="0">
                      <a:ln>
                        <a:noFill/>
                      </a:ln>
                      <a:solidFill>
                        <a:srgbClr val="000000"/>
                      </a:solidFill>
                      <a:effectLst/>
                      <a:uLnTx/>
                      <a:uFillTx/>
                    </a:rPr>
                    <a:t>Partial response</a:t>
                  </a:r>
                </a:p>
              </p:txBody>
            </p:sp>
          </p:grpSp>
          <p:grpSp>
            <p:nvGrpSpPr>
              <p:cNvPr id="1253" name="Group 1252">
                <a:extLst>
                  <a:ext uri="{FF2B5EF4-FFF2-40B4-BE49-F238E27FC236}">
                    <a16:creationId xmlns:a16="http://schemas.microsoft.com/office/drawing/2014/main" id="{78CC38A0-9A19-BA96-8C06-187CBA57A856}"/>
                  </a:ext>
                </a:extLst>
              </p:cNvPr>
              <p:cNvGrpSpPr/>
              <p:nvPr/>
            </p:nvGrpSpPr>
            <p:grpSpPr>
              <a:xfrm>
                <a:off x="10450071" y="2201505"/>
                <a:ext cx="1096925" cy="196873"/>
                <a:chOff x="10450071" y="1872744"/>
                <a:chExt cx="1096925" cy="196873"/>
              </a:xfrm>
            </p:grpSpPr>
            <p:sp>
              <p:nvSpPr>
                <p:cNvPr id="1254" name="Rectangle 1253">
                  <a:extLst>
                    <a:ext uri="{FF2B5EF4-FFF2-40B4-BE49-F238E27FC236}">
                      <a16:creationId xmlns:a16="http://schemas.microsoft.com/office/drawing/2014/main" id="{36D20628-4A1B-8FBD-46ED-25644447559E}"/>
                    </a:ext>
                  </a:extLst>
                </p:cNvPr>
                <p:cNvSpPr/>
                <p:nvPr/>
              </p:nvSpPr>
              <p:spPr bwMode="gray">
                <a:xfrm flipV="1">
                  <a:off x="10450071" y="1880753"/>
                  <a:ext cx="72000" cy="72000"/>
                </a:xfrm>
                <a:prstGeom prst="rect">
                  <a:avLst/>
                </a:prstGeom>
                <a:solidFill>
                  <a:srgbClr val="67BB6E"/>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255" name="TextBox 1254">
                  <a:extLst>
                    <a:ext uri="{FF2B5EF4-FFF2-40B4-BE49-F238E27FC236}">
                      <a16:creationId xmlns:a16="http://schemas.microsoft.com/office/drawing/2014/main" id="{CEEB6DE4-A33C-F915-9CAF-ED69C2F3BF24}"/>
                    </a:ext>
                  </a:extLst>
                </p:cNvPr>
                <p:cNvSpPr txBox="1"/>
                <p:nvPr/>
              </p:nvSpPr>
              <p:spPr bwMode="gray">
                <a:xfrm>
                  <a:off x="10574996" y="1872744"/>
                  <a:ext cx="972000" cy="88018"/>
                </a:xfrm>
                <a:prstGeom prst="rect">
                  <a:avLst/>
                </a:prstGeom>
              </p:spPr>
              <p:txBody>
                <a:bodyPr wrap="square" lIns="0" tIns="0" rIns="0" bIns="0" rtlCol="0" anchor="ctr" anchorCtr="0">
                  <a:noAutofit/>
                </a:bodyPr>
                <a:lstStyle/>
                <a:p>
                  <a:pPr marL="0" marR="0" lvl="0" indent="0" defTabSz="914400" eaLnBrk="1" fontAlgn="auto" latinLnBrk="0" hangingPunct="1">
                    <a:lnSpc>
                      <a:spcPct val="90000"/>
                    </a:lnSpc>
                    <a:spcBef>
                      <a:spcPts val="1000"/>
                    </a:spcBef>
                    <a:spcAft>
                      <a:spcPts val="0"/>
                    </a:spcAft>
                    <a:buClrTx/>
                    <a:buSzTx/>
                    <a:buFontTx/>
                    <a:buNone/>
                    <a:tabLst/>
                    <a:defRPr/>
                  </a:pPr>
                  <a:r>
                    <a:rPr kumimoji="0" lang="en-GB" sz="800" b="0" i="0" u="none" strike="noStrike" kern="0" cap="none" spc="0" normalizeH="0" baseline="0" noProof="0">
                      <a:ln>
                        <a:noFill/>
                      </a:ln>
                      <a:solidFill>
                        <a:srgbClr val="000000"/>
                      </a:solidFill>
                      <a:effectLst/>
                      <a:uLnTx/>
                      <a:uFillTx/>
                    </a:rPr>
                    <a:t>Complete response</a:t>
                  </a:r>
                </a:p>
              </p:txBody>
            </p:sp>
            <p:sp>
              <p:nvSpPr>
                <p:cNvPr id="1256" name="Isosceles Triangle 1255">
                  <a:extLst>
                    <a:ext uri="{FF2B5EF4-FFF2-40B4-BE49-F238E27FC236}">
                      <a16:creationId xmlns:a16="http://schemas.microsoft.com/office/drawing/2014/main" id="{13CB2676-E190-62F4-B483-871396AE738E}"/>
                    </a:ext>
                  </a:extLst>
                </p:cNvPr>
                <p:cNvSpPr/>
                <p:nvPr/>
              </p:nvSpPr>
              <p:spPr bwMode="gray">
                <a:xfrm rot="16200000" flipV="1">
                  <a:off x="10450071" y="1989608"/>
                  <a:ext cx="72000" cy="72000"/>
                </a:xfrm>
                <a:prstGeom prst="triangle">
                  <a:avLst/>
                </a:prstGeom>
                <a:solidFill>
                  <a:srgbClr val="0000C9"/>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257" name="TextBox 1256">
                  <a:extLst>
                    <a:ext uri="{FF2B5EF4-FFF2-40B4-BE49-F238E27FC236}">
                      <a16:creationId xmlns:a16="http://schemas.microsoft.com/office/drawing/2014/main" id="{2EBAF8B1-C1A1-6FAF-4AE3-1A80DD3D7B59}"/>
                    </a:ext>
                  </a:extLst>
                </p:cNvPr>
                <p:cNvSpPr txBox="1"/>
                <p:nvPr/>
              </p:nvSpPr>
              <p:spPr bwMode="gray">
                <a:xfrm>
                  <a:off x="10574996" y="1981599"/>
                  <a:ext cx="972000" cy="88018"/>
                </a:xfrm>
                <a:prstGeom prst="rect">
                  <a:avLst/>
                </a:prstGeom>
              </p:spPr>
              <p:txBody>
                <a:bodyPr wrap="square" lIns="0" tIns="0" rIns="0" bIns="0" rtlCol="0" anchor="ctr" anchorCtr="0">
                  <a:noAutofit/>
                </a:bodyPr>
                <a:lstStyle/>
                <a:p>
                  <a:pPr marL="0" marR="0" lvl="0" indent="0" defTabSz="914400" eaLnBrk="1" fontAlgn="auto" latinLnBrk="0" hangingPunct="1">
                    <a:lnSpc>
                      <a:spcPct val="90000"/>
                    </a:lnSpc>
                    <a:spcBef>
                      <a:spcPts val="1000"/>
                    </a:spcBef>
                    <a:spcAft>
                      <a:spcPts val="0"/>
                    </a:spcAft>
                    <a:buClrTx/>
                    <a:buSzTx/>
                    <a:buFontTx/>
                    <a:buNone/>
                    <a:tabLst/>
                    <a:defRPr/>
                  </a:pPr>
                  <a:r>
                    <a:rPr kumimoji="0" lang="en-GB" sz="800" b="0" i="0" u="none" strike="noStrike" kern="0" cap="none" spc="0" normalizeH="0" baseline="0" noProof="0">
                      <a:ln>
                        <a:noFill/>
                      </a:ln>
                      <a:solidFill>
                        <a:srgbClr val="000000"/>
                      </a:solidFill>
                      <a:effectLst/>
                      <a:uLnTx/>
                      <a:uFillTx/>
                    </a:rPr>
                    <a:t>On treatment</a:t>
                  </a:r>
                </a:p>
              </p:txBody>
            </p:sp>
          </p:grpSp>
        </p:grpSp>
        <p:grpSp>
          <p:nvGrpSpPr>
            <p:cNvPr id="941" name="Group 940">
              <a:extLst>
                <a:ext uri="{FF2B5EF4-FFF2-40B4-BE49-F238E27FC236}">
                  <a16:creationId xmlns:a16="http://schemas.microsoft.com/office/drawing/2014/main" id="{AC264444-7F8A-C673-9BC1-B078160E4B65}"/>
                </a:ext>
              </a:extLst>
            </p:cNvPr>
            <p:cNvGrpSpPr/>
            <p:nvPr/>
          </p:nvGrpSpPr>
          <p:grpSpPr>
            <a:xfrm>
              <a:off x="5696229" y="3789457"/>
              <a:ext cx="6106622" cy="1983600"/>
              <a:chOff x="5696229" y="3789457"/>
              <a:chExt cx="6106622" cy="1983600"/>
            </a:xfrm>
          </p:grpSpPr>
          <p:grpSp>
            <p:nvGrpSpPr>
              <p:cNvPr id="942" name="Group 941">
                <a:extLst>
                  <a:ext uri="{FF2B5EF4-FFF2-40B4-BE49-F238E27FC236}">
                    <a16:creationId xmlns:a16="http://schemas.microsoft.com/office/drawing/2014/main" id="{D9E0F125-61DA-802A-16E0-0BA926DD5A8A}"/>
                  </a:ext>
                </a:extLst>
              </p:cNvPr>
              <p:cNvGrpSpPr/>
              <p:nvPr/>
            </p:nvGrpSpPr>
            <p:grpSpPr>
              <a:xfrm>
                <a:off x="5696229" y="3789457"/>
                <a:ext cx="6106622" cy="1983600"/>
                <a:chOff x="5696229" y="3789457"/>
                <a:chExt cx="6106622" cy="1983600"/>
              </a:xfrm>
            </p:grpSpPr>
            <p:grpSp>
              <p:nvGrpSpPr>
                <p:cNvPr id="1113" name="Group 1112">
                  <a:extLst>
                    <a:ext uri="{FF2B5EF4-FFF2-40B4-BE49-F238E27FC236}">
                      <a16:creationId xmlns:a16="http://schemas.microsoft.com/office/drawing/2014/main" id="{86070EF6-4DAC-EB0C-BD5D-B545AE68F98B}"/>
                    </a:ext>
                  </a:extLst>
                </p:cNvPr>
                <p:cNvGrpSpPr/>
                <p:nvPr/>
              </p:nvGrpSpPr>
              <p:grpSpPr>
                <a:xfrm>
                  <a:off x="6263640" y="4716337"/>
                  <a:ext cx="5486400" cy="187292"/>
                  <a:chOff x="6263640" y="4716337"/>
                  <a:chExt cx="5486400" cy="187292"/>
                </a:xfrm>
              </p:grpSpPr>
              <p:cxnSp>
                <p:nvCxnSpPr>
                  <p:cNvPr id="1248" name="Straight Connector 1247">
                    <a:extLst>
                      <a:ext uri="{FF2B5EF4-FFF2-40B4-BE49-F238E27FC236}">
                        <a16:creationId xmlns:a16="http://schemas.microsoft.com/office/drawing/2014/main" id="{6A48DC64-4CCC-00BC-BBEE-5015E8031682}"/>
                      </a:ext>
                    </a:extLst>
                  </p:cNvPr>
                  <p:cNvCxnSpPr>
                    <a:cxnSpLocks/>
                  </p:cNvCxnSpPr>
                  <p:nvPr/>
                </p:nvCxnSpPr>
                <p:spPr bwMode="gray">
                  <a:xfrm rot="5400000">
                    <a:off x="9006840" y="1973137"/>
                    <a:ext cx="0" cy="5486400"/>
                  </a:xfrm>
                  <a:prstGeom prst="line">
                    <a:avLst/>
                  </a:prstGeom>
                  <a:noFill/>
                  <a:ln w="12700" cap="sq">
                    <a:solidFill>
                      <a:srgbClr val="000000"/>
                    </a:solidFill>
                    <a:prstDash val="sysDot"/>
                    <a:miter lim="800000"/>
                    <a:headEnd/>
                    <a:tailEnd/>
                  </a:ln>
                  <a:effectLst/>
                </p:spPr>
              </p:cxnSp>
              <p:cxnSp>
                <p:nvCxnSpPr>
                  <p:cNvPr id="1249" name="Straight Connector 1248">
                    <a:extLst>
                      <a:ext uri="{FF2B5EF4-FFF2-40B4-BE49-F238E27FC236}">
                        <a16:creationId xmlns:a16="http://schemas.microsoft.com/office/drawing/2014/main" id="{4ED3CAEF-7A45-2AED-9305-B704A2063A67}"/>
                      </a:ext>
                    </a:extLst>
                  </p:cNvPr>
                  <p:cNvCxnSpPr>
                    <a:cxnSpLocks/>
                  </p:cNvCxnSpPr>
                  <p:nvPr/>
                </p:nvCxnSpPr>
                <p:spPr bwMode="gray">
                  <a:xfrm rot="5400000">
                    <a:off x="9006840" y="2160429"/>
                    <a:ext cx="0" cy="5486400"/>
                  </a:xfrm>
                  <a:prstGeom prst="line">
                    <a:avLst/>
                  </a:prstGeom>
                  <a:noFill/>
                  <a:ln w="12700" cap="sq">
                    <a:solidFill>
                      <a:srgbClr val="000000"/>
                    </a:solidFill>
                    <a:prstDash val="sysDot"/>
                    <a:miter lim="800000"/>
                    <a:headEnd/>
                    <a:tailEnd/>
                  </a:ln>
                  <a:effectLst/>
                </p:spPr>
              </p:cxnSp>
            </p:grpSp>
            <p:grpSp>
              <p:nvGrpSpPr>
                <p:cNvPr id="1114" name="Group 1113">
                  <a:extLst>
                    <a:ext uri="{FF2B5EF4-FFF2-40B4-BE49-F238E27FC236}">
                      <a16:creationId xmlns:a16="http://schemas.microsoft.com/office/drawing/2014/main" id="{30938467-AED4-72B2-6790-375DC6597F31}"/>
                    </a:ext>
                  </a:extLst>
                </p:cNvPr>
                <p:cNvGrpSpPr/>
                <p:nvPr/>
              </p:nvGrpSpPr>
              <p:grpSpPr>
                <a:xfrm>
                  <a:off x="5696229" y="3789457"/>
                  <a:ext cx="6106622" cy="1983600"/>
                  <a:chOff x="5696229" y="3789457"/>
                  <a:chExt cx="6106622" cy="1983600"/>
                </a:xfrm>
              </p:grpSpPr>
              <p:grpSp>
                <p:nvGrpSpPr>
                  <p:cNvPr id="1115" name="Group 1114">
                    <a:extLst>
                      <a:ext uri="{FF2B5EF4-FFF2-40B4-BE49-F238E27FC236}">
                        <a16:creationId xmlns:a16="http://schemas.microsoft.com/office/drawing/2014/main" id="{C2857576-3C01-2190-1A7A-A0160D0FC82A}"/>
                      </a:ext>
                    </a:extLst>
                  </p:cNvPr>
                  <p:cNvGrpSpPr/>
                  <p:nvPr/>
                </p:nvGrpSpPr>
                <p:grpSpPr>
                  <a:xfrm>
                    <a:off x="5696229" y="3789457"/>
                    <a:ext cx="4100936" cy="1983600"/>
                    <a:chOff x="5696229" y="1840675"/>
                    <a:chExt cx="4100936" cy="2175315"/>
                  </a:xfrm>
                </p:grpSpPr>
                <p:grpSp>
                  <p:nvGrpSpPr>
                    <p:cNvPr id="1206" name="Group 1205">
                      <a:extLst>
                        <a:ext uri="{FF2B5EF4-FFF2-40B4-BE49-F238E27FC236}">
                          <a16:creationId xmlns:a16="http://schemas.microsoft.com/office/drawing/2014/main" id="{8CB915E5-F175-2818-DA1A-947F63BAF87E}"/>
                        </a:ext>
                      </a:extLst>
                    </p:cNvPr>
                    <p:cNvGrpSpPr/>
                    <p:nvPr/>
                  </p:nvGrpSpPr>
                  <p:grpSpPr>
                    <a:xfrm>
                      <a:off x="5915029" y="1840675"/>
                      <a:ext cx="350199" cy="1759062"/>
                      <a:chOff x="5915029" y="1840675"/>
                      <a:chExt cx="350199" cy="1759062"/>
                    </a:xfrm>
                  </p:grpSpPr>
                  <p:cxnSp>
                    <p:nvCxnSpPr>
                      <p:cNvPr id="1209" name="Straight Connector 1208">
                        <a:extLst>
                          <a:ext uri="{FF2B5EF4-FFF2-40B4-BE49-F238E27FC236}">
                            <a16:creationId xmlns:a16="http://schemas.microsoft.com/office/drawing/2014/main" id="{AA71ED83-476D-CC90-BE93-BBDB71E8E949}"/>
                          </a:ext>
                        </a:extLst>
                      </p:cNvPr>
                      <p:cNvCxnSpPr>
                        <a:cxnSpLocks/>
                      </p:cNvCxnSpPr>
                      <p:nvPr/>
                    </p:nvCxnSpPr>
                    <p:spPr bwMode="gray">
                      <a:xfrm>
                        <a:off x="6265228" y="1898619"/>
                        <a:ext cx="0" cy="1698207"/>
                      </a:xfrm>
                      <a:prstGeom prst="line">
                        <a:avLst/>
                      </a:prstGeom>
                      <a:noFill/>
                      <a:ln w="12700" cap="sq">
                        <a:solidFill>
                          <a:srgbClr val="000000"/>
                        </a:solidFill>
                        <a:prstDash val="solid"/>
                        <a:miter lim="800000"/>
                        <a:headEnd/>
                        <a:tailEnd/>
                      </a:ln>
                      <a:effectLst/>
                    </p:spPr>
                  </p:cxnSp>
                  <p:grpSp>
                    <p:nvGrpSpPr>
                      <p:cNvPr id="1210" name="Group 1209">
                        <a:extLst>
                          <a:ext uri="{FF2B5EF4-FFF2-40B4-BE49-F238E27FC236}">
                            <a16:creationId xmlns:a16="http://schemas.microsoft.com/office/drawing/2014/main" id="{2D354E39-E59F-3B9E-D216-E8254050F8D7}"/>
                          </a:ext>
                        </a:extLst>
                      </p:cNvPr>
                      <p:cNvGrpSpPr/>
                      <p:nvPr/>
                    </p:nvGrpSpPr>
                    <p:grpSpPr>
                      <a:xfrm>
                        <a:off x="5915029" y="1840675"/>
                        <a:ext cx="348611" cy="1759062"/>
                        <a:chOff x="5915029" y="1840675"/>
                        <a:chExt cx="348611" cy="1759062"/>
                      </a:xfrm>
                    </p:grpSpPr>
                    <p:grpSp>
                      <p:nvGrpSpPr>
                        <p:cNvPr id="1211" name="Group 1210">
                          <a:extLst>
                            <a:ext uri="{FF2B5EF4-FFF2-40B4-BE49-F238E27FC236}">
                              <a16:creationId xmlns:a16="http://schemas.microsoft.com/office/drawing/2014/main" id="{5FDFFB8B-8956-8BCF-E763-62E76A905141}"/>
                            </a:ext>
                          </a:extLst>
                        </p:cNvPr>
                        <p:cNvGrpSpPr/>
                        <p:nvPr/>
                      </p:nvGrpSpPr>
                      <p:grpSpPr>
                        <a:xfrm>
                          <a:off x="5965165" y="1840675"/>
                          <a:ext cx="298475" cy="252819"/>
                          <a:chOff x="5965165" y="1750377"/>
                          <a:chExt cx="298475" cy="252819"/>
                        </a:xfrm>
                      </p:grpSpPr>
                      <p:cxnSp>
                        <p:nvCxnSpPr>
                          <p:cNvPr id="1244" name="Straight Connector 1243">
                            <a:extLst>
                              <a:ext uri="{FF2B5EF4-FFF2-40B4-BE49-F238E27FC236}">
                                <a16:creationId xmlns:a16="http://schemas.microsoft.com/office/drawing/2014/main" id="{B125821D-E97A-27F4-3D1C-E97EB8FC4013}"/>
                              </a:ext>
                            </a:extLst>
                          </p:cNvPr>
                          <p:cNvCxnSpPr>
                            <a:cxnSpLocks/>
                          </p:cNvCxnSpPr>
                          <p:nvPr/>
                        </p:nvCxnSpPr>
                        <p:spPr bwMode="gray">
                          <a:xfrm rot="5400000">
                            <a:off x="6245640" y="1790321"/>
                            <a:ext cx="0" cy="36000"/>
                          </a:xfrm>
                          <a:prstGeom prst="line">
                            <a:avLst/>
                          </a:prstGeom>
                          <a:noFill/>
                          <a:ln w="12700" cap="sq">
                            <a:solidFill>
                              <a:srgbClr val="000000"/>
                            </a:solidFill>
                            <a:prstDash val="solid"/>
                            <a:miter lim="800000"/>
                            <a:headEnd/>
                            <a:tailEnd/>
                          </a:ln>
                          <a:effectLst/>
                        </p:spPr>
                      </p:cxnSp>
                      <p:sp>
                        <p:nvSpPr>
                          <p:cNvPr id="1245" name="TextBox 1244">
                            <a:extLst>
                              <a:ext uri="{FF2B5EF4-FFF2-40B4-BE49-F238E27FC236}">
                                <a16:creationId xmlns:a16="http://schemas.microsoft.com/office/drawing/2014/main" id="{65CEFC17-6881-C708-91A9-4420C39D37AC}"/>
                              </a:ext>
                            </a:extLst>
                          </p:cNvPr>
                          <p:cNvSpPr txBox="1"/>
                          <p:nvPr/>
                        </p:nvSpPr>
                        <p:spPr bwMode="gray">
                          <a:xfrm>
                            <a:off x="5965165" y="1750377"/>
                            <a:ext cx="244475" cy="115888"/>
                          </a:xfrm>
                          <a:prstGeom prst="rect">
                            <a:avLst/>
                          </a:prstGeom>
                        </p:spPr>
                        <p:txBody>
                          <a:bodyPr wrap="square" lIns="0" tIns="0" rIns="0" bIns="0" rtlCol="0" anchor="ctr" anchorCtr="0">
                            <a:noAutofit/>
                          </a:bodyPr>
                          <a:lstStyle/>
                          <a:p>
                            <a:pPr marL="0" marR="0" lvl="0" indent="0" algn="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0" normalizeH="0" baseline="0" noProof="0">
                                <a:ln>
                                  <a:noFill/>
                                </a:ln>
                                <a:solidFill>
                                  <a:srgbClr val="000000"/>
                                </a:solidFill>
                                <a:effectLst/>
                                <a:uLnTx/>
                                <a:uFillTx/>
                              </a:rPr>
                              <a:t>140</a:t>
                            </a:r>
                          </a:p>
                        </p:txBody>
                      </p:sp>
                      <p:cxnSp>
                        <p:nvCxnSpPr>
                          <p:cNvPr id="1246" name="Straight Connector 1245">
                            <a:extLst>
                              <a:ext uri="{FF2B5EF4-FFF2-40B4-BE49-F238E27FC236}">
                                <a16:creationId xmlns:a16="http://schemas.microsoft.com/office/drawing/2014/main" id="{4B4C7A58-2903-251D-09A1-EC45A7011193}"/>
                              </a:ext>
                            </a:extLst>
                          </p:cNvPr>
                          <p:cNvCxnSpPr>
                            <a:cxnSpLocks/>
                          </p:cNvCxnSpPr>
                          <p:nvPr/>
                        </p:nvCxnSpPr>
                        <p:spPr bwMode="gray">
                          <a:xfrm rot="5400000">
                            <a:off x="6245640" y="1927252"/>
                            <a:ext cx="0" cy="36000"/>
                          </a:xfrm>
                          <a:prstGeom prst="line">
                            <a:avLst/>
                          </a:prstGeom>
                          <a:noFill/>
                          <a:ln w="12700" cap="sq">
                            <a:solidFill>
                              <a:srgbClr val="000000"/>
                            </a:solidFill>
                            <a:prstDash val="solid"/>
                            <a:miter lim="800000"/>
                            <a:headEnd/>
                            <a:tailEnd/>
                          </a:ln>
                          <a:effectLst/>
                        </p:spPr>
                      </p:cxnSp>
                      <p:sp>
                        <p:nvSpPr>
                          <p:cNvPr id="1247" name="TextBox 1246">
                            <a:extLst>
                              <a:ext uri="{FF2B5EF4-FFF2-40B4-BE49-F238E27FC236}">
                                <a16:creationId xmlns:a16="http://schemas.microsoft.com/office/drawing/2014/main" id="{2013FDB4-C9F5-BC9A-B284-4287A8B8BF13}"/>
                              </a:ext>
                            </a:extLst>
                          </p:cNvPr>
                          <p:cNvSpPr txBox="1"/>
                          <p:nvPr/>
                        </p:nvSpPr>
                        <p:spPr bwMode="gray">
                          <a:xfrm>
                            <a:off x="5965165" y="1887308"/>
                            <a:ext cx="244475" cy="115888"/>
                          </a:xfrm>
                          <a:prstGeom prst="rect">
                            <a:avLst/>
                          </a:prstGeom>
                        </p:spPr>
                        <p:txBody>
                          <a:bodyPr wrap="square" lIns="0" tIns="0" rIns="0" bIns="0" rtlCol="0" anchor="ctr" anchorCtr="0">
                            <a:noAutofit/>
                          </a:bodyPr>
                          <a:lstStyle/>
                          <a:p>
                            <a:pPr marL="0" marR="0" lvl="0" indent="0" algn="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0" normalizeH="0" baseline="0" noProof="0">
                                <a:ln>
                                  <a:noFill/>
                                </a:ln>
                                <a:solidFill>
                                  <a:srgbClr val="000000"/>
                                </a:solidFill>
                                <a:effectLst/>
                                <a:uLnTx/>
                                <a:uFillTx/>
                              </a:rPr>
                              <a:t>120</a:t>
                            </a:r>
                          </a:p>
                        </p:txBody>
                      </p:sp>
                    </p:grpSp>
                    <p:grpSp>
                      <p:nvGrpSpPr>
                        <p:cNvPr id="1212" name="Group 1211">
                          <a:extLst>
                            <a:ext uri="{FF2B5EF4-FFF2-40B4-BE49-F238E27FC236}">
                              <a16:creationId xmlns:a16="http://schemas.microsoft.com/office/drawing/2014/main" id="{C6CBEC8A-CCD1-CA62-7836-D441AD059781}"/>
                            </a:ext>
                          </a:extLst>
                        </p:cNvPr>
                        <p:cNvGrpSpPr/>
                        <p:nvPr/>
                      </p:nvGrpSpPr>
                      <p:grpSpPr>
                        <a:xfrm>
                          <a:off x="5928361" y="3483849"/>
                          <a:ext cx="335279" cy="115888"/>
                          <a:chOff x="5928361" y="1750377"/>
                          <a:chExt cx="335279" cy="115888"/>
                        </a:xfrm>
                      </p:grpSpPr>
                      <p:cxnSp>
                        <p:nvCxnSpPr>
                          <p:cNvPr id="1242" name="Straight Connector 1241">
                            <a:extLst>
                              <a:ext uri="{FF2B5EF4-FFF2-40B4-BE49-F238E27FC236}">
                                <a16:creationId xmlns:a16="http://schemas.microsoft.com/office/drawing/2014/main" id="{018E56BA-7FC6-15FA-5F10-1FA2FDB9B223}"/>
                              </a:ext>
                            </a:extLst>
                          </p:cNvPr>
                          <p:cNvCxnSpPr>
                            <a:cxnSpLocks/>
                          </p:cNvCxnSpPr>
                          <p:nvPr/>
                        </p:nvCxnSpPr>
                        <p:spPr bwMode="gray">
                          <a:xfrm rot="5400000">
                            <a:off x="6245640" y="1790321"/>
                            <a:ext cx="0" cy="36000"/>
                          </a:xfrm>
                          <a:prstGeom prst="line">
                            <a:avLst/>
                          </a:prstGeom>
                          <a:noFill/>
                          <a:ln w="12700" cap="sq">
                            <a:solidFill>
                              <a:srgbClr val="000000"/>
                            </a:solidFill>
                            <a:prstDash val="solid"/>
                            <a:miter lim="800000"/>
                            <a:headEnd/>
                            <a:tailEnd/>
                          </a:ln>
                          <a:effectLst/>
                        </p:spPr>
                      </p:cxnSp>
                      <p:sp>
                        <p:nvSpPr>
                          <p:cNvPr id="1243" name="TextBox 1242">
                            <a:extLst>
                              <a:ext uri="{FF2B5EF4-FFF2-40B4-BE49-F238E27FC236}">
                                <a16:creationId xmlns:a16="http://schemas.microsoft.com/office/drawing/2014/main" id="{B28614AF-D572-B566-B294-D32F2ACE36D4}"/>
                              </a:ext>
                            </a:extLst>
                          </p:cNvPr>
                          <p:cNvSpPr txBox="1"/>
                          <p:nvPr/>
                        </p:nvSpPr>
                        <p:spPr bwMode="gray">
                          <a:xfrm>
                            <a:off x="5928361" y="1750377"/>
                            <a:ext cx="281279" cy="115888"/>
                          </a:xfrm>
                          <a:prstGeom prst="rect">
                            <a:avLst/>
                          </a:prstGeom>
                        </p:spPr>
                        <p:txBody>
                          <a:bodyPr wrap="square" lIns="0" tIns="0" rIns="0" bIns="0" rtlCol="0" anchor="ctr" anchorCtr="0">
                            <a:noAutofit/>
                          </a:bodyPr>
                          <a:lstStyle/>
                          <a:p>
                            <a:pPr marL="0" marR="0" lvl="0" indent="0" algn="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0" normalizeH="0" baseline="0" noProof="0">
                                <a:ln>
                                  <a:noFill/>
                                </a:ln>
                                <a:solidFill>
                                  <a:srgbClr val="000000"/>
                                </a:solidFill>
                                <a:effectLst/>
                                <a:uLnTx/>
                                <a:uFillTx/>
                              </a:rPr>
                              <a:t>-100</a:t>
                            </a:r>
                          </a:p>
                        </p:txBody>
                      </p:sp>
                    </p:grpSp>
                    <p:grpSp>
                      <p:nvGrpSpPr>
                        <p:cNvPr id="1213" name="Group 1212">
                          <a:extLst>
                            <a:ext uri="{FF2B5EF4-FFF2-40B4-BE49-F238E27FC236}">
                              <a16:creationId xmlns:a16="http://schemas.microsoft.com/office/drawing/2014/main" id="{1E23A21F-9C7F-0092-7600-5AF0805A83CF}"/>
                            </a:ext>
                          </a:extLst>
                        </p:cNvPr>
                        <p:cNvGrpSpPr/>
                        <p:nvPr/>
                      </p:nvGrpSpPr>
                      <p:grpSpPr>
                        <a:xfrm>
                          <a:off x="5915029" y="3346916"/>
                          <a:ext cx="348611" cy="115888"/>
                          <a:chOff x="5915029" y="1777765"/>
                          <a:chExt cx="348611" cy="115888"/>
                        </a:xfrm>
                      </p:grpSpPr>
                      <p:cxnSp>
                        <p:nvCxnSpPr>
                          <p:cNvPr id="1240" name="Straight Connector 1239">
                            <a:extLst>
                              <a:ext uri="{FF2B5EF4-FFF2-40B4-BE49-F238E27FC236}">
                                <a16:creationId xmlns:a16="http://schemas.microsoft.com/office/drawing/2014/main" id="{057C7866-0ED9-50FF-A9D5-43547C47195F}"/>
                              </a:ext>
                            </a:extLst>
                          </p:cNvPr>
                          <p:cNvCxnSpPr>
                            <a:cxnSpLocks/>
                          </p:cNvCxnSpPr>
                          <p:nvPr/>
                        </p:nvCxnSpPr>
                        <p:spPr bwMode="gray">
                          <a:xfrm rot="5400000">
                            <a:off x="6245640" y="1817709"/>
                            <a:ext cx="0" cy="36000"/>
                          </a:xfrm>
                          <a:prstGeom prst="line">
                            <a:avLst/>
                          </a:prstGeom>
                          <a:noFill/>
                          <a:ln w="12700" cap="sq">
                            <a:solidFill>
                              <a:srgbClr val="000000"/>
                            </a:solidFill>
                            <a:prstDash val="solid"/>
                            <a:miter lim="800000"/>
                            <a:headEnd/>
                            <a:tailEnd/>
                          </a:ln>
                          <a:effectLst/>
                        </p:spPr>
                      </p:cxnSp>
                      <p:sp>
                        <p:nvSpPr>
                          <p:cNvPr id="1241" name="TextBox 1240">
                            <a:extLst>
                              <a:ext uri="{FF2B5EF4-FFF2-40B4-BE49-F238E27FC236}">
                                <a16:creationId xmlns:a16="http://schemas.microsoft.com/office/drawing/2014/main" id="{8C16B705-27C5-C5C8-FC11-FB6949270602}"/>
                              </a:ext>
                            </a:extLst>
                          </p:cNvPr>
                          <p:cNvSpPr txBox="1"/>
                          <p:nvPr/>
                        </p:nvSpPr>
                        <p:spPr bwMode="gray">
                          <a:xfrm>
                            <a:off x="5915029" y="1777765"/>
                            <a:ext cx="294612" cy="115888"/>
                          </a:xfrm>
                          <a:prstGeom prst="rect">
                            <a:avLst/>
                          </a:prstGeom>
                        </p:spPr>
                        <p:txBody>
                          <a:bodyPr wrap="square" lIns="0" tIns="0" rIns="0" bIns="0" rtlCol="0" anchor="ctr" anchorCtr="0">
                            <a:noAutofit/>
                          </a:bodyPr>
                          <a:lstStyle/>
                          <a:p>
                            <a:pPr marL="0" marR="0" lvl="0" indent="0" algn="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0" normalizeH="0" baseline="0" noProof="0">
                                <a:ln>
                                  <a:noFill/>
                                </a:ln>
                                <a:solidFill>
                                  <a:srgbClr val="000000"/>
                                </a:solidFill>
                                <a:effectLst/>
                                <a:uLnTx/>
                                <a:uFillTx/>
                              </a:rPr>
                              <a:t>-80</a:t>
                            </a:r>
                          </a:p>
                        </p:txBody>
                      </p:sp>
                    </p:grpSp>
                    <p:grpSp>
                      <p:nvGrpSpPr>
                        <p:cNvPr id="1214" name="Group 1213">
                          <a:extLst>
                            <a:ext uri="{FF2B5EF4-FFF2-40B4-BE49-F238E27FC236}">
                              <a16:creationId xmlns:a16="http://schemas.microsoft.com/office/drawing/2014/main" id="{E2ACAF50-D3DB-0A5A-6B69-6548F0826146}"/>
                            </a:ext>
                          </a:extLst>
                        </p:cNvPr>
                        <p:cNvGrpSpPr/>
                        <p:nvPr/>
                      </p:nvGrpSpPr>
                      <p:grpSpPr>
                        <a:xfrm>
                          <a:off x="5928361" y="3209985"/>
                          <a:ext cx="335279" cy="115888"/>
                          <a:chOff x="5928361" y="1805151"/>
                          <a:chExt cx="335279" cy="115888"/>
                        </a:xfrm>
                      </p:grpSpPr>
                      <p:cxnSp>
                        <p:nvCxnSpPr>
                          <p:cNvPr id="1238" name="Straight Connector 1237">
                            <a:extLst>
                              <a:ext uri="{FF2B5EF4-FFF2-40B4-BE49-F238E27FC236}">
                                <a16:creationId xmlns:a16="http://schemas.microsoft.com/office/drawing/2014/main" id="{A6917783-A984-E680-B5CC-656412882313}"/>
                              </a:ext>
                            </a:extLst>
                          </p:cNvPr>
                          <p:cNvCxnSpPr>
                            <a:cxnSpLocks/>
                          </p:cNvCxnSpPr>
                          <p:nvPr/>
                        </p:nvCxnSpPr>
                        <p:spPr bwMode="gray">
                          <a:xfrm rot="5400000">
                            <a:off x="6245640" y="1845095"/>
                            <a:ext cx="0" cy="36000"/>
                          </a:xfrm>
                          <a:prstGeom prst="line">
                            <a:avLst/>
                          </a:prstGeom>
                          <a:noFill/>
                          <a:ln w="12700" cap="sq">
                            <a:solidFill>
                              <a:srgbClr val="000000"/>
                            </a:solidFill>
                            <a:prstDash val="solid"/>
                            <a:miter lim="800000"/>
                            <a:headEnd/>
                            <a:tailEnd/>
                          </a:ln>
                          <a:effectLst/>
                        </p:spPr>
                      </p:cxnSp>
                      <p:sp>
                        <p:nvSpPr>
                          <p:cNvPr id="1239" name="TextBox 1238">
                            <a:extLst>
                              <a:ext uri="{FF2B5EF4-FFF2-40B4-BE49-F238E27FC236}">
                                <a16:creationId xmlns:a16="http://schemas.microsoft.com/office/drawing/2014/main" id="{4A9D68E4-530D-C96C-B5A2-8D6F552CD528}"/>
                              </a:ext>
                            </a:extLst>
                          </p:cNvPr>
                          <p:cNvSpPr txBox="1"/>
                          <p:nvPr/>
                        </p:nvSpPr>
                        <p:spPr bwMode="gray">
                          <a:xfrm>
                            <a:off x="5928361" y="1805151"/>
                            <a:ext cx="281279" cy="115888"/>
                          </a:xfrm>
                          <a:prstGeom prst="rect">
                            <a:avLst/>
                          </a:prstGeom>
                        </p:spPr>
                        <p:txBody>
                          <a:bodyPr wrap="square" lIns="0" tIns="0" rIns="0" bIns="0" rtlCol="0" anchor="ctr" anchorCtr="0">
                            <a:noAutofit/>
                          </a:bodyPr>
                          <a:lstStyle/>
                          <a:p>
                            <a:pPr marL="0" marR="0" lvl="0" indent="0" algn="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0" normalizeH="0" baseline="0" noProof="0">
                                <a:ln>
                                  <a:noFill/>
                                </a:ln>
                                <a:solidFill>
                                  <a:srgbClr val="000000"/>
                                </a:solidFill>
                                <a:effectLst/>
                                <a:uLnTx/>
                                <a:uFillTx/>
                              </a:rPr>
                              <a:t>-60</a:t>
                            </a:r>
                          </a:p>
                        </p:txBody>
                      </p:sp>
                    </p:grpSp>
                    <p:grpSp>
                      <p:nvGrpSpPr>
                        <p:cNvPr id="1215" name="Group 1214">
                          <a:extLst>
                            <a:ext uri="{FF2B5EF4-FFF2-40B4-BE49-F238E27FC236}">
                              <a16:creationId xmlns:a16="http://schemas.microsoft.com/office/drawing/2014/main" id="{93E89B71-3060-BA5C-9FE8-BE279FB97BCC}"/>
                            </a:ext>
                          </a:extLst>
                        </p:cNvPr>
                        <p:cNvGrpSpPr/>
                        <p:nvPr/>
                      </p:nvGrpSpPr>
                      <p:grpSpPr>
                        <a:xfrm>
                          <a:off x="5915029" y="3073054"/>
                          <a:ext cx="348611" cy="115888"/>
                          <a:chOff x="5915029" y="1832537"/>
                          <a:chExt cx="348611" cy="115888"/>
                        </a:xfrm>
                      </p:grpSpPr>
                      <p:cxnSp>
                        <p:nvCxnSpPr>
                          <p:cNvPr id="1236" name="Straight Connector 1235">
                            <a:extLst>
                              <a:ext uri="{FF2B5EF4-FFF2-40B4-BE49-F238E27FC236}">
                                <a16:creationId xmlns:a16="http://schemas.microsoft.com/office/drawing/2014/main" id="{C24D3593-BAD8-C574-4E7E-8D52AFF1ADBF}"/>
                              </a:ext>
                            </a:extLst>
                          </p:cNvPr>
                          <p:cNvCxnSpPr>
                            <a:cxnSpLocks/>
                          </p:cNvCxnSpPr>
                          <p:nvPr/>
                        </p:nvCxnSpPr>
                        <p:spPr bwMode="gray">
                          <a:xfrm rot="5400000">
                            <a:off x="6245640" y="1872481"/>
                            <a:ext cx="0" cy="36000"/>
                          </a:xfrm>
                          <a:prstGeom prst="line">
                            <a:avLst/>
                          </a:prstGeom>
                          <a:noFill/>
                          <a:ln w="12700" cap="sq">
                            <a:solidFill>
                              <a:srgbClr val="000000"/>
                            </a:solidFill>
                            <a:prstDash val="solid"/>
                            <a:miter lim="800000"/>
                            <a:headEnd/>
                            <a:tailEnd/>
                          </a:ln>
                          <a:effectLst/>
                        </p:spPr>
                      </p:cxnSp>
                      <p:sp>
                        <p:nvSpPr>
                          <p:cNvPr id="1237" name="TextBox 1236">
                            <a:extLst>
                              <a:ext uri="{FF2B5EF4-FFF2-40B4-BE49-F238E27FC236}">
                                <a16:creationId xmlns:a16="http://schemas.microsoft.com/office/drawing/2014/main" id="{AC73B067-42BA-E02D-6A78-1A677D51ED51}"/>
                              </a:ext>
                            </a:extLst>
                          </p:cNvPr>
                          <p:cNvSpPr txBox="1"/>
                          <p:nvPr/>
                        </p:nvSpPr>
                        <p:spPr bwMode="gray">
                          <a:xfrm>
                            <a:off x="5915029" y="1832537"/>
                            <a:ext cx="294612" cy="115888"/>
                          </a:xfrm>
                          <a:prstGeom prst="rect">
                            <a:avLst/>
                          </a:prstGeom>
                        </p:spPr>
                        <p:txBody>
                          <a:bodyPr wrap="square" lIns="0" tIns="0" rIns="0" bIns="0" rtlCol="0" anchor="ctr" anchorCtr="0">
                            <a:noAutofit/>
                          </a:bodyPr>
                          <a:lstStyle/>
                          <a:p>
                            <a:pPr marL="0" marR="0" lvl="0" indent="0" algn="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0" normalizeH="0" baseline="0" noProof="0">
                                <a:ln>
                                  <a:noFill/>
                                </a:ln>
                                <a:solidFill>
                                  <a:srgbClr val="000000"/>
                                </a:solidFill>
                                <a:effectLst/>
                                <a:uLnTx/>
                                <a:uFillTx/>
                              </a:rPr>
                              <a:t>-40</a:t>
                            </a:r>
                          </a:p>
                        </p:txBody>
                      </p:sp>
                    </p:grpSp>
                    <p:grpSp>
                      <p:nvGrpSpPr>
                        <p:cNvPr id="1216" name="Group 1215">
                          <a:extLst>
                            <a:ext uri="{FF2B5EF4-FFF2-40B4-BE49-F238E27FC236}">
                              <a16:creationId xmlns:a16="http://schemas.microsoft.com/office/drawing/2014/main" id="{5183E379-2B13-7B1A-CA0B-999F12374C91}"/>
                            </a:ext>
                          </a:extLst>
                        </p:cNvPr>
                        <p:cNvGrpSpPr/>
                        <p:nvPr/>
                      </p:nvGrpSpPr>
                      <p:grpSpPr>
                        <a:xfrm>
                          <a:off x="5915029" y="2936123"/>
                          <a:ext cx="348611" cy="115888"/>
                          <a:chOff x="5915029" y="1859923"/>
                          <a:chExt cx="348611" cy="115888"/>
                        </a:xfrm>
                      </p:grpSpPr>
                      <p:cxnSp>
                        <p:nvCxnSpPr>
                          <p:cNvPr id="1234" name="Straight Connector 1233">
                            <a:extLst>
                              <a:ext uri="{FF2B5EF4-FFF2-40B4-BE49-F238E27FC236}">
                                <a16:creationId xmlns:a16="http://schemas.microsoft.com/office/drawing/2014/main" id="{14067A88-CEB5-68DB-0DC2-B47EFC259676}"/>
                              </a:ext>
                            </a:extLst>
                          </p:cNvPr>
                          <p:cNvCxnSpPr>
                            <a:cxnSpLocks/>
                          </p:cNvCxnSpPr>
                          <p:nvPr/>
                        </p:nvCxnSpPr>
                        <p:spPr bwMode="gray">
                          <a:xfrm rot="5400000">
                            <a:off x="6245640" y="1899867"/>
                            <a:ext cx="0" cy="36000"/>
                          </a:xfrm>
                          <a:prstGeom prst="line">
                            <a:avLst/>
                          </a:prstGeom>
                          <a:noFill/>
                          <a:ln w="12700" cap="sq">
                            <a:solidFill>
                              <a:srgbClr val="000000"/>
                            </a:solidFill>
                            <a:prstDash val="solid"/>
                            <a:miter lim="800000"/>
                            <a:headEnd/>
                            <a:tailEnd/>
                          </a:ln>
                          <a:effectLst/>
                        </p:spPr>
                      </p:cxnSp>
                      <p:sp>
                        <p:nvSpPr>
                          <p:cNvPr id="1235" name="TextBox 1234">
                            <a:extLst>
                              <a:ext uri="{FF2B5EF4-FFF2-40B4-BE49-F238E27FC236}">
                                <a16:creationId xmlns:a16="http://schemas.microsoft.com/office/drawing/2014/main" id="{91516CE6-271F-EB0A-38EB-D8E822227D2A}"/>
                              </a:ext>
                            </a:extLst>
                          </p:cNvPr>
                          <p:cNvSpPr txBox="1"/>
                          <p:nvPr/>
                        </p:nvSpPr>
                        <p:spPr bwMode="gray">
                          <a:xfrm>
                            <a:off x="5915029" y="1859923"/>
                            <a:ext cx="294612" cy="115888"/>
                          </a:xfrm>
                          <a:prstGeom prst="rect">
                            <a:avLst/>
                          </a:prstGeom>
                        </p:spPr>
                        <p:txBody>
                          <a:bodyPr wrap="square" lIns="0" tIns="0" rIns="0" bIns="0" rtlCol="0" anchor="ctr" anchorCtr="0">
                            <a:noAutofit/>
                          </a:bodyPr>
                          <a:lstStyle/>
                          <a:p>
                            <a:pPr marL="0" marR="0" lvl="0" indent="0" algn="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0" normalizeH="0" baseline="0" noProof="0">
                                <a:ln>
                                  <a:noFill/>
                                </a:ln>
                                <a:solidFill>
                                  <a:srgbClr val="000000"/>
                                </a:solidFill>
                                <a:effectLst/>
                                <a:uLnTx/>
                                <a:uFillTx/>
                              </a:rPr>
                              <a:t>-20</a:t>
                            </a:r>
                          </a:p>
                        </p:txBody>
                      </p:sp>
                    </p:grpSp>
                    <p:grpSp>
                      <p:nvGrpSpPr>
                        <p:cNvPr id="1217" name="Group 1216">
                          <a:extLst>
                            <a:ext uri="{FF2B5EF4-FFF2-40B4-BE49-F238E27FC236}">
                              <a16:creationId xmlns:a16="http://schemas.microsoft.com/office/drawing/2014/main" id="{A208A84E-3158-7C79-86AE-7B10B0B51953}"/>
                            </a:ext>
                          </a:extLst>
                        </p:cNvPr>
                        <p:cNvGrpSpPr/>
                        <p:nvPr/>
                      </p:nvGrpSpPr>
                      <p:grpSpPr>
                        <a:xfrm>
                          <a:off x="5928361" y="2799192"/>
                          <a:ext cx="335279" cy="115888"/>
                          <a:chOff x="5928361" y="1887309"/>
                          <a:chExt cx="335279" cy="115888"/>
                        </a:xfrm>
                      </p:grpSpPr>
                      <p:cxnSp>
                        <p:nvCxnSpPr>
                          <p:cNvPr id="1232" name="Straight Connector 1231">
                            <a:extLst>
                              <a:ext uri="{FF2B5EF4-FFF2-40B4-BE49-F238E27FC236}">
                                <a16:creationId xmlns:a16="http://schemas.microsoft.com/office/drawing/2014/main" id="{5E03055C-B683-0B3B-B61D-8E3BEA5F2835}"/>
                              </a:ext>
                            </a:extLst>
                          </p:cNvPr>
                          <p:cNvCxnSpPr>
                            <a:cxnSpLocks/>
                          </p:cNvCxnSpPr>
                          <p:nvPr/>
                        </p:nvCxnSpPr>
                        <p:spPr bwMode="gray">
                          <a:xfrm rot="5400000">
                            <a:off x="6245640" y="1927254"/>
                            <a:ext cx="0" cy="36000"/>
                          </a:xfrm>
                          <a:prstGeom prst="line">
                            <a:avLst/>
                          </a:prstGeom>
                          <a:noFill/>
                          <a:ln w="12700" cap="sq">
                            <a:solidFill>
                              <a:srgbClr val="000000"/>
                            </a:solidFill>
                            <a:prstDash val="solid"/>
                            <a:miter lim="800000"/>
                            <a:headEnd/>
                            <a:tailEnd/>
                          </a:ln>
                          <a:effectLst/>
                        </p:spPr>
                      </p:cxnSp>
                      <p:sp>
                        <p:nvSpPr>
                          <p:cNvPr id="1233" name="TextBox 1232">
                            <a:extLst>
                              <a:ext uri="{FF2B5EF4-FFF2-40B4-BE49-F238E27FC236}">
                                <a16:creationId xmlns:a16="http://schemas.microsoft.com/office/drawing/2014/main" id="{5EFF0C94-59AB-B891-F5F1-92FBCF71DBB7}"/>
                              </a:ext>
                            </a:extLst>
                          </p:cNvPr>
                          <p:cNvSpPr txBox="1"/>
                          <p:nvPr/>
                        </p:nvSpPr>
                        <p:spPr bwMode="gray">
                          <a:xfrm>
                            <a:off x="5928361" y="1887309"/>
                            <a:ext cx="281279" cy="115888"/>
                          </a:xfrm>
                          <a:prstGeom prst="rect">
                            <a:avLst/>
                          </a:prstGeom>
                        </p:spPr>
                        <p:txBody>
                          <a:bodyPr wrap="square" lIns="0" tIns="0" rIns="0" bIns="0" rtlCol="0" anchor="ctr" anchorCtr="0">
                            <a:noAutofit/>
                          </a:bodyPr>
                          <a:lstStyle/>
                          <a:p>
                            <a:pPr marL="0" marR="0" lvl="0" indent="0" algn="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0" normalizeH="0" baseline="0" noProof="0">
                                <a:ln>
                                  <a:noFill/>
                                </a:ln>
                                <a:solidFill>
                                  <a:srgbClr val="000000"/>
                                </a:solidFill>
                                <a:effectLst/>
                                <a:uLnTx/>
                                <a:uFillTx/>
                              </a:rPr>
                              <a:t>0</a:t>
                            </a:r>
                          </a:p>
                        </p:txBody>
                      </p:sp>
                    </p:grpSp>
                    <p:grpSp>
                      <p:nvGrpSpPr>
                        <p:cNvPr id="1218" name="Group 1217">
                          <a:extLst>
                            <a:ext uri="{FF2B5EF4-FFF2-40B4-BE49-F238E27FC236}">
                              <a16:creationId xmlns:a16="http://schemas.microsoft.com/office/drawing/2014/main" id="{E4509702-C32A-C947-20B4-CD7B6C399BF4}"/>
                            </a:ext>
                          </a:extLst>
                        </p:cNvPr>
                        <p:cNvGrpSpPr/>
                        <p:nvPr/>
                      </p:nvGrpSpPr>
                      <p:grpSpPr>
                        <a:xfrm>
                          <a:off x="5915029" y="2662261"/>
                          <a:ext cx="348611" cy="115888"/>
                          <a:chOff x="5915029" y="1914695"/>
                          <a:chExt cx="348611" cy="115888"/>
                        </a:xfrm>
                      </p:grpSpPr>
                      <p:cxnSp>
                        <p:nvCxnSpPr>
                          <p:cNvPr id="1230" name="Straight Connector 1229">
                            <a:extLst>
                              <a:ext uri="{FF2B5EF4-FFF2-40B4-BE49-F238E27FC236}">
                                <a16:creationId xmlns:a16="http://schemas.microsoft.com/office/drawing/2014/main" id="{16A7BD25-8FE0-CD13-B059-3A9DBB4E44F7}"/>
                              </a:ext>
                            </a:extLst>
                          </p:cNvPr>
                          <p:cNvCxnSpPr>
                            <a:cxnSpLocks/>
                          </p:cNvCxnSpPr>
                          <p:nvPr/>
                        </p:nvCxnSpPr>
                        <p:spPr bwMode="gray">
                          <a:xfrm rot="5400000">
                            <a:off x="6245640" y="1954639"/>
                            <a:ext cx="0" cy="36000"/>
                          </a:xfrm>
                          <a:prstGeom prst="line">
                            <a:avLst/>
                          </a:prstGeom>
                          <a:noFill/>
                          <a:ln w="12700" cap="sq">
                            <a:solidFill>
                              <a:srgbClr val="000000"/>
                            </a:solidFill>
                            <a:prstDash val="solid"/>
                            <a:miter lim="800000"/>
                            <a:headEnd/>
                            <a:tailEnd/>
                          </a:ln>
                          <a:effectLst/>
                        </p:spPr>
                      </p:cxnSp>
                      <p:sp>
                        <p:nvSpPr>
                          <p:cNvPr id="1231" name="TextBox 1230">
                            <a:extLst>
                              <a:ext uri="{FF2B5EF4-FFF2-40B4-BE49-F238E27FC236}">
                                <a16:creationId xmlns:a16="http://schemas.microsoft.com/office/drawing/2014/main" id="{C7EC03A7-BB02-4235-CB0A-E3599D2F3618}"/>
                              </a:ext>
                            </a:extLst>
                          </p:cNvPr>
                          <p:cNvSpPr txBox="1"/>
                          <p:nvPr/>
                        </p:nvSpPr>
                        <p:spPr bwMode="gray">
                          <a:xfrm>
                            <a:off x="5915029" y="1914695"/>
                            <a:ext cx="294612" cy="115888"/>
                          </a:xfrm>
                          <a:prstGeom prst="rect">
                            <a:avLst/>
                          </a:prstGeom>
                        </p:spPr>
                        <p:txBody>
                          <a:bodyPr wrap="square" lIns="0" tIns="0" rIns="0" bIns="0" rtlCol="0" anchor="ctr" anchorCtr="0">
                            <a:noAutofit/>
                          </a:bodyPr>
                          <a:lstStyle/>
                          <a:p>
                            <a:pPr marL="0" marR="0" lvl="0" indent="0" algn="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0" normalizeH="0" baseline="0" noProof="0">
                                <a:ln>
                                  <a:noFill/>
                                </a:ln>
                                <a:solidFill>
                                  <a:srgbClr val="000000"/>
                                </a:solidFill>
                                <a:effectLst/>
                                <a:uLnTx/>
                                <a:uFillTx/>
                              </a:rPr>
                              <a:t>20</a:t>
                            </a:r>
                          </a:p>
                        </p:txBody>
                      </p:sp>
                    </p:grpSp>
                    <p:grpSp>
                      <p:nvGrpSpPr>
                        <p:cNvPr id="1219" name="Group 1218">
                          <a:extLst>
                            <a:ext uri="{FF2B5EF4-FFF2-40B4-BE49-F238E27FC236}">
                              <a16:creationId xmlns:a16="http://schemas.microsoft.com/office/drawing/2014/main" id="{0E94B96E-21E9-262F-84B1-466DECE9CE74}"/>
                            </a:ext>
                          </a:extLst>
                        </p:cNvPr>
                        <p:cNvGrpSpPr/>
                        <p:nvPr/>
                      </p:nvGrpSpPr>
                      <p:grpSpPr>
                        <a:xfrm>
                          <a:off x="5928361" y="2525330"/>
                          <a:ext cx="335279" cy="115888"/>
                          <a:chOff x="5928361" y="1942081"/>
                          <a:chExt cx="335279" cy="115888"/>
                        </a:xfrm>
                      </p:grpSpPr>
                      <p:cxnSp>
                        <p:nvCxnSpPr>
                          <p:cNvPr id="1228" name="Straight Connector 1227">
                            <a:extLst>
                              <a:ext uri="{FF2B5EF4-FFF2-40B4-BE49-F238E27FC236}">
                                <a16:creationId xmlns:a16="http://schemas.microsoft.com/office/drawing/2014/main" id="{27062580-2C66-FE4E-2DA8-1ACB50EDF3FE}"/>
                              </a:ext>
                            </a:extLst>
                          </p:cNvPr>
                          <p:cNvCxnSpPr>
                            <a:cxnSpLocks/>
                          </p:cNvCxnSpPr>
                          <p:nvPr/>
                        </p:nvCxnSpPr>
                        <p:spPr bwMode="gray">
                          <a:xfrm rot="5400000">
                            <a:off x="6245640" y="1982025"/>
                            <a:ext cx="0" cy="36000"/>
                          </a:xfrm>
                          <a:prstGeom prst="line">
                            <a:avLst/>
                          </a:prstGeom>
                          <a:noFill/>
                          <a:ln w="12700" cap="sq">
                            <a:solidFill>
                              <a:srgbClr val="000000"/>
                            </a:solidFill>
                            <a:prstDash val="solid"/>
                            <a:miter lim="800000"/>
                            <a:headEnd/>
                            <a:tailEnd/>
                          </a:ln>
                          <a:effectLst/>
                        </p:spPr>
                      </p:cxnSp>
                      <p:sp>
                        <p:nvSpPr>
                          <p:cNvPr id="1229" name="TextBox 1228">
                            <a:extLst>
                              <a:ext uri="{FF2B5EF4-FFF2-40B4-BE49-F238E27FC236}">
                                <a16:creationId xmlns:a16="http://schemas.microsoft.com/office/drawing/2014/main" id="{CE2EDCE3-5FC8-C2A1-FC43-FE4D13802B1B}"/>
                              </a:ext>
                            </a:extLst>
                          </p:cNvPr>
                          <p:cNvSpPr txBox="1"/>
                          <p:nvPr/>
                        </p:nvSpPr>
                        <p:spPr bwMode="gray">
                          <a:xfrm>
                            <a:off x="5928361" y="1942081"/>
                            <a:ext cx="281279" cy="115888"/>
                          </a:xfrm>
                          <a:prstGeom prst="rect">
                            <a:avLst/>
                          </a:prstGeom>
                        </p:spPr>
                        <p:txBody>
                          <a:bodyPr wrap="square" lIns="0" tIns="0" rIns="0" bIns="0" rtlCol="0" anchor="ctr" anchorCtr="0">
                            <a:noAutofit/>
                          </a:bodyPr>
                          <a:lstStyle/>
                          <a:p>
                            <a:pPr marL="0" marR="0" lvl="0" indent="0" algn="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0" normalizeH="0" baseline="0" noProof="0">
                                <a:ln>
                                  <a:noFill/>
                                </a:ln>
                                <a:solidFill>
                                  <a:srgbClr val="000000"/>
                                </a:solidFill>
                                <a:effectLst/>
                                <a:uLnTx/>
                                <a:uFillTx/>
                              </a:rPr>
                              <a:t>40</a:t>
                            </a:r>
                          </a:p>
                        </p:txBody>
                      </p:sp>
                    </p:grpSp>
                    <p:grpSp>
                      <p:nvGrpSpPr>
                        <p:cNvPr id="1220" name="Group 1219">
                          <a:extLst>
                            <a:ext uri="{FF2B5EF4-FFF2-40B4-BE49-F238E27FC236}">
                              <a16:creationId xmlns:a16="http://schemas.microsoft.com/office/drawing/2014/main" id="{9843E600-8EDE-3F1D-7FEB-9E621BB25AF2}"/>
                            </a:ext>
                          </a:extLst>
                        </p:cNvPr>
                        <p:cNvGrpSpPr/>
                        <p:nvPr/>
                      </p:nvGrpSpPr>
                      <p:grpSpPr>
                        <a:xfrm>
                          <a:off x="5915029" y="2388399"/>
                          <a:ext cx="348611" cy="115888"/>
                          <a:chOff x="5915029" y="1969467"/>
                          <a:chExt cx="348611" cy="115888"/>
                        </a:xfrm>
                      </p:grpSpPr>
                      <p:cxnSp>
                        <p:nvCxnSpPr>
                          <p:cNvPr id="1226" name="Straight Connector 1225">
                            <a:extLst>
                              <a:ext uri="{FF2B5EF4-FFF2-40B4-BE49-F238E27FC236}">
                                <a16:creationId xmlns:a16="http://schemas.microsoft.com/office/drawing/2014/main" id="{6CA1ADE2-90C4-8578-54B6-B29EF74CBE18}"/>
                              </a:ext>
                            </a:extLst>
                          </p:cNvPr>
                          <p:cNvCxnSpPr>
                            <a:cxnSpLocks/>
                          </p:cNvCxnSpPr>
                          <p:nvPr/>
                        </p:nvCxnSpPr>
                        <p:spPr bwMode="gray">
                          <a:xfrm rot="5400000">
                            <a:off x="6245640" y="2009411"/>
                            <a:ext cx="0" cy="36000"/>
                          </a:xfrm>
                          <a:prstGeom prst="line">
                            <a:avLst/>
                          </a:prstGeom>
                          <a:noFill/>
                          <a:ln w="12700" cap="sq">
                            <a:solidFill>
                              <a:srgbClr val="000000"/>
                            </a:solidFill>
                            <a:prstDash val="solid"/>
                            <a:miter lim="800000"/>
                            <a:headEnd/>
                            <a:tailEnd/>
                          </a:ln>
                          <a:effectLst/>
                        </p:spPr>
                      </p:cxnSp>
                      <p:sp>
                        <p:nvSpPr>
                          <p:cNvPr id="1227" name="TextBox 1226">
                            <a:extLst>
                              <a:ext uri="{FF2B5EF4-FFF2-40B4-BE49-F238E27FC236}">
                                <a16:creationId xmlns:a16="http://schemas.microsoft.com/office/drawing/2014/main" id="{D11E8890-C614-4B80-06A6-18FC4A602E40}"/>
                              </a:ext>
                            </a:extLst>
                          </p:cNvPr>
                          <p:cNvSpPr txBox="1"/>
                          <p:nvPr/>
                        </p:nvSpPr>
                        <p:spPr bwMode="gray">
                          <a:xfrm>
                            <a:off x="5915029" y="1969467"/>
                            <a:ext cx="294612" cy="115888"/>
                          </a:xfrm>
                          <a:prstGeom prst="rect">
                            <a:avLst/>
                          </a:prstGeom>
                        </p:spPr>
                        <p:txBody>
                          <a:bodyPr wrap="square" lIns="0" tIns="0" rIns="0" bIns="0" rtlCol="0" anchor="ctr" anchorCtr="0">
                            <a:noAutofit/>
                          </a:bodyPr>
                          <a:lstStyle/>
                          <a:p>
                            <a:pPr marL="0" marR="0" lvl="0" indent="0" algn="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0" normalizeH="0" baseline="0" noProof="0">
                                <a:ln>
                                  <a:noFill/>
                                </a:ln>
                                <a:solidFill>
                                  <a:srgbClr val="000000"/>
                                </a:solidFill>
                                <a:effectLst/>
                                <a:uLnTx/>
                                <a:uFillTx/>
                              </a:rPr>
                              <a:t>60</a:t>
                            </a:r>
                          </a:p>
                        </p:txBody>
                      </p:sp>
                    </p:grpSp>
                    <p:grpSp>
                      <p:nvGrpSpPr>
                        <p:cNvPr id="1221" name="Group 1220">
                          <a:extLst>
                            <a:ext uri="{FF2B5EF4-FFF2-40B4-BE49-F238E27FC236}">
                              <a16:creationId xmlns:a16="http://schemas.microsoft.com/office/drawing/2014/main" id="{F3CF1CCA-47F7-9E84-08E9-E12F1C19EF7D}"/>
                            </a:ext>
                          </a:extLst>
                        </p:cNvPr>
                        <p:cNvGrpSpPr/>
                        <p:nvPr/>
                      </p:nvGrpSpPr>
                      <p:grpSpPr>
                        <a:xfrm>
                          <a:off x="5915029" y="2114537"/>
                          <a:ext cx="348611" cy="252819"/>
                          <a:chOff x="5915029" y="1859922"/>
                          <a:chExt cx="348611" cy="252819"/>
                        </a:xfrm>
                      </p:grpSpPr>
                      <p:cxnSp>
                        <p:nvCxnSpPr>
                          <p:cNvPr id="1222" name="Straight Connector 1221">
                            <a:extLst>
                              <a:ext uri="{FF2B5EF4-FFF2-40B4-BE49-F238E27FC236}">
                                <a16:creationId xmlns:a16="http://schemas.microsoft.com/office/drawing/2014/main" id="{BF25CFFA-CD9C-4C8E-C7BB-1B9A3C32971E}"/>
                              </a:ext>
                            </a:extLst>
                          </p:cNvPr>
                          <p:cNvCxnSpPr>
                            <a:cxnSpLocks/>
                          </p:cNvCxnSpPr>
                          <p:nvPr/>
                        </p:nvCxnSpPr>
                        <p:spPr bwMode="gray">
                          <a:xfrm rot="5400000">
                            <a:off x="6245640" y="1899866"/>
                            <a:ext cx="0" cy="36000"/>
                          </a:xfrm>
                          <a:prstGeom prst="line">
                            <a:avLst/>
                          </a:prstGeom>
                          <a:noFill/>
                          <a:ln w="12700" cap="sq">
                            <a:solidFill>
                              <a:srgbClr val="000000"/>
                            </a:solidFill>
                            <a:prstDash val="solid"/>
                            <a:miter lim="800000"/>
                            <a:headEnd/>
                            <a:tailEnd/>
                          </a:ln>
                          <a:effectLst/>
                        </p:spPr>
                      </p:cxnSp>
                      <p:sp>
                        <p:nvSpPr>
                          <p:cNvPr id="1223" name="TextBox 1222">
                            <a:extLst>
                              <a:ext uri="{FF2B5EF4-FFF2-40B4-BE49-F238E27FC236}">
                                <a16:creationId xmlns:a16="http://schemas.microsoft.com/office/drawing/2014/main" id="{112CA53A-A9D8-552F-6ADB-1B94AF26F59D}"/>
                              </a:ext>
                            </a:extLst>
                          </p:cNvPr>
                          <p:cNvSpPr txBox="1"/>
                          <p:nvPr/>
                        </p:nvSpPr>
                        <p:spPr bwMode="gray">
                          <a:xfrm>
                            <a:off x="5915029" y="1859922"/>
                            <a:ext cx="294612" cy="115888"/>
                          </a:xfrm>
                          <a:prstGeom prst="rect">
                            <a:avLst/>
                          </a:prstGeom>
                        </p:spPr>
                        <p:txBody>
                          <a:bodyPr wrap="square" lIns="0" tIns="0" rIns="0" bIns="0" rtlCol="0" anchor="ctr" anchorCtr="0">
                            <a:noAutofit/>
                          </a:bodyPr>
                          <a:lstStyle/>
                          <a:p>
                            <a:pPr marL="0" marR="0" lvl="0" indent="0" algn="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0" normalizeH="0" baseline="0" noProof="0">
                                <a:ln>
                                  <a:noFill/>
                                </a:ln>
                                <a:solidFill>
                                  <a:srgbClr val="000000"/>
                                </a:solidFill>
                                <a:effectLst/>
                                <a:uLnTx/>
                                <a:uFillTx/>
                              </a:rPr>
                              <a:t>100</a:t>
                            </a:r>
                          </a:p>
                        </p:txBody>
                      </p:sp>
                      <p:cxnSp>
                        <p:nvCxnSpPr>
                          <p:cNvPr id="1224" name="Straight Connector 1223">
                            <a:extLst>
                              <a:ext uri="{FF2B5EF4-FFF2-40B4-BE49-F238E27FC236}">
                                <a16:creationId xmlns:a16="http://schemas.microsoft.com/office/drawing/2014/main" id="{EA79822F-9697-2B00-754D-6572201AB5EE}"/>
                              </a:ext>
                            </a:extLst>
                          </p:cNvPr>
                          <p:cNvCxnSpPr>
                            <a:cxnSpLocks/>
                          </p:cNvCxnSpPr>
                          <p:nvPr/>
                        </p:nvCxnSpPr>
                        <p:spPr bwMode="gray">
                          <a:xfrm rot="5400000">
                            <a:off x="6245640" y="2036797"/>
                            <a:ext cx="0" cy="36000"/>
                          </a:xfrm>
                          <a:prstGeom prst="line">
                            <a:avLst/>
                          </a:prstGeom>
                          <a:noFill/>
                          <a:ln w="12700" cap="sq">
                            <a:solidFill>
                              <a:srgbClr val="000000"/>
                            </a:solidFill>
                            <a:prstDash val="solid"/>
                            <a:miter lim="800000"/>
                            <a:headEnd/>
                            <a:tailEnd/>
                          </a:ln>
                          <a:effectLst/>
                        </p:spPr>
                      </p:cxnSp>
                      <p:sp>
                        <p:nvSpPr>
                          <p:cNvPr id="1225" name="TextBox 1224">
                            <a:extLst>
                              <a:ext uri="{FF2B5EF4-FFF2-40B4-BE49-F238E27FC236}">
                                <a16:creationId xmlns:a16="http://schemas.microsoft.com/office/drawing/2014/main" id="{B3CC7E6F-3E6B-4EB9-0DF9-930560867759}"/>
                              </a:ext>
                            </a:extLst>
                          </p:cNvPr>
                          <p:cNvSpPr txBox="1"/>
                          <p:nvPr/>
                        </p:nvSpPr>
                        <p:spPr bwMode="gray">
                          <a:xfrm>
                            <a:off x="5915029" y="1996853"/>
                            <a:ext cx="294612" cy="115888"/>
                          </a:xfrm>
                          <a:prstGeom prst="rect">
                            <a:avLst/>
                          </a:prstGeom>
                        </p:spPr>
                        <p:txBody>
                          <a:bodyPr wrap="square" lIns="0" tIns="0" rIns="0" bIns="0" rtlCol="0" anchor="ctr" anchorCtr="0">
                            <a:noAutofit/>
                          </a:bodyPr>
                          <a:lstStyle/>
                          <a:p>
                            <a:pPr marL="0" marR="0" lvl="0" indent="0" algn="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0" normalizeH="0" baseline="0" noProof="0">
                                <a:ln>
                                  <a:noFill/>
                                </a:ln>
                                <a:solidFill>
                                  <a:srgbClr val="000000"/>
                                </a:solidFill>
                                <a:effectLst/>
                                <a:uLnTx/>
                                <a:uFillTx/>
                              </a:rPr>
                              <a:t>80</a:t>
                            </a:r>
                          </a:p>
                        </p:txBody>
                      </p:sp>
                    </p:grpSp>
                  </p:grpSp>
                </p:grpSp>
                <p:sp>
                  <p:nvSpPr>
                    <p:cNvPr id="1207" name="TextBox 1206">
                      <a:extLst>
                        <a:ext uri="{FF2B5EF4-FFF2-40B4-BE49-F238E27FC236}">
                          <a16:creationId xmlns:a16="http://schemas.microsoft.com/office/drawing/2014/main" id="{537ABC2E-A611-B3AB-67CA-B00EA5EDA4B2}"/>
                        </a:ext>
                      </a:extLst>
                    </p:cNvPr>
                    <p:cNvSpPr txBox="1"/>
                    <p:nvPr/>
                  </p:nvSpPr>
                  <p:spPr bwMode="gray">
                    <a:xfrm rot="16200000">
                      <a:off x="5070326" y="2612171"/>
                      <a:ext cx="1522910" cy="271103"/>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US" sz="1050" b="1" i="0" u="none" strike="noStrike" kern="0" cap="none" spc="0" normalizeH="0" baseline="0" noProof="0">
                          <a:ln>
                            <a:noFill/>
                          </a:ln>
                          <a:solidFill>
                            <a:srgbClr val="000000"/>
                          </a:solidFill>
                          <a:effectLst/>
                          <a:uLnTx/>
                          <a:uFillTx/>
                        </a:rPr>
                        <a:t>Change from baseline in tumor size, %</a:t>
                      </a:r>
                      <a:endParaRPr kumimoji="0" lang="en-GB" sz="1050" b="1" i="0" u="none" strike="noStrike" kern="0" cap="none" spc="0" normalizeH="0" baseline="0" noProof="0">
                        <a:ln>
                          <a:noFill/>
                        </a:ln>
                        <a:solidFill>
                          <a:srgbClr val="000000"/>
                        </a:solidFill>
                        <a:effectLst/>
                        <a:uLnTx/>
                        <a:uFillTx/>
                      </a:endParaRPr>
                    </a:p>
                  </p:txBody>
                </p:sp>
                <p:sp>
                  <p:nvSpPr>
                    <p:cNvPr id="1208" name="TextBox 1207">
                      <a:extLst>
                        <a:ext uri="{FF2B5EF4-FFF2-40B4-BE49-F238E27FC236}">
                          <a16:creationId xmlns:a16="http://schemas.microsoft.com/office/drawing/2014/main" id="{EAAA1351-36DC-13C1-EB08-BD8B1B1BE18E}"/>
                        </a:ext>
                      </a:extLst>
                    </p:cNvPr>
                    <p:cNvSpPr txBox="1"/>
                    <p:nvPr/>
                  </p:nvSpPr>
                  <p:spPr bwMode="gray">
                    <a:xfrm>
                      <a:off x="8215564" y="3833527"/>
                      <a:ext cx="1581601" cy="182463"/>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1050" b="1" i="0" u="none" strike="noStrike" kern="0" cap="none" spc="0" normalizeH="0" baseline="0" noProof="0">
                          <a:ln>
                            <a:noFill/>
                          </a:ln>
                          <a:solidFill>
                            <a:srgbClr val="000000"/>
                          </a:solidFill>
                          <a:effectLst/>
                          <a:uLnTx/>
                          <a:uFillTx/>
                        </a:rPr>
                        <a:t>Weeks</a:t>
                      </a:r>
                    </a:p>
                  </p:txBody>
                </p:sp>
              </p:grpSp>
              <p:grpSp>
                <p:nvGrpSpPr>
                  <p:cNvPr id="1116" name="Group 1115">
                    <a:extLst>
                      <a:ext uri="{FF2B5EF4-FFF2-40B4-BE49-F238E27FC236}">
                        <a16:creationId xmlns:a16="http://schemas.microsoft.com/office/drawing/2014/main" id="{C4826E24-2143-BC57-9543-56E566498140}"/>
                      </a:ext>
                    </a:extLst>
                  </p:cNvPr>
                  <p:cNvGrpSpPr/>
                  <p:nvPr/>
                </p:nvGrpSpPr>
                <p:grpSpPr>
                  <a:xfrm>
                    <a:off x="6231572" y="5390747"/>
                    <a:ext cx="5571279" cy="189844"/>
                    <a:chOff x="6231572" y="5441103"/>
                    <a:chExt cx="5571279" cy="189844"/>
                  </a:xfrm>
                </p:grpSpPr>
                <p:cxnSp>
                  <p:nvCxnSpPr>
                    <p:cNvPr id="1117" name="Straight Connector 1116">
                      <a:extLst>
                        <a:ext uri="{FF2B5EF4-FFF2-40B4-BE49-F238E27FC236}">
                          <a16:creationId xmlns:a16="http://schemas.microsoft.com/office/drawing/2014/main" id="{3DEF7005-7C93-85B7-9160-E3D8B497DAE0}"/>
                        </a:ext>
                      </a:extLst>
                    </p:cNvPr>
                    <p:cNvCxnSpPr>
                      <a:cxnSpLocks/>
                    </p:cNvCxnSpPr>
                    <p:nvPr/>
                  </p:nvCxnSpPr>
                  <p:spPr bwMode="gray">
                    <a:xfrm>
                      <a:off x="6275388" y="5441103"/>
                      <a:ext cx="5473700" cy="0"/>
                    </a:xfrm>
                    <a:prstGeom prst="line">
                      <a:avLst/>
                    </a:prstGeom>
                    <a:noFill/>
                    <a:ln w="12700" cap="sq">
                      <a:solidFill>
                        <a:srgbClr val="000000"/>
                      </a:solidFill>
                      <a:prstDash val="solid"/>
                      <a:miter lim="800000"/>
                      <a:headEnd/>
                      <a:tailEnd/>
                    </a:ln>
                    <a:effectLst/>
                  </p:spPr>
                </p:cxnSp>
                <p:grpSp>
                  <p:nvGrpSpPr>
                    <p:cNvPr id="1118" name="Group 1117">
                      <a:extLst>
                        <a:ext uri="{FF2B5EF4-FFF2-40B4-BE49-F238E27FC236}">
                          <a16:creationId xmlns:a16="http://schemas.microsoft.com/office/drawing/2014/main" id="{656BA348-3CEC-4E55-D493-20FFFAA1F986}"/>
                        </a:ext>
                      </a:extLst>
                    </p:cNvPr>
                    <p:cNvGrpSpPr/>
                    <p:nvPr/>
                  </p:nvGrpSpPr>
                  <p:grpSpPr>
                    <a:xfrm>
                      <a:off x="6231572" y="5443878"/>
                      <a:ext cx="5571279" cy="187069"/>
                      <a:chOff x="6231572" y="5646008"/>
                      <a:chExt cx="5571279" cy="187069"/>
                    </a:xfrm>
                  </p:grpSpPr>
                  <p:grpSp>
                    <p:nvGrpSpPr>
                      <p:cNvPr id="1119" name="Group 1118">
                        <a:extLst>
                          <a:ext uri="{FF2B5EF4-FFF2-40B4-BE49-F238E27FC236}">
                            <a16:creationId xmlns:a16="http://schemas.microsoft.com/office/drawing/2014/main" id="{9DE36BAD-252B-FD2C-2606-4093318B8256}"/>
                          </a:ext>
                        </a:extLst>
                      </p:cNvPr>
                      <p:cNvGrpSpPr/>
                      <p:nvPr/>
                    </p:nvGrpSpPr>
                    <p:grpSpPr>
                      <a:xfrm>
                        <a:off x="6231572" y="5646008"/>
                        <a:ext cx="231137" cy="187069"/>
                        <a:chOff x="5618798" y="5459075"/>
                        <a:chExt cx="231137" cy="187069"/>
                      </a:xfrm>
                    </p:grpSpPr>
                    <p:cxnSp>
                      <p:nvCxnSpPr>
                        <p:cNvPr id="1204" name="Straight Connector 1203">
                          <a:extLst>
                            <a:ext uri="{FF2B5EF4-FFF2-40B4-BE49-F238E27FC236}">
                              <a16:creationId xmlns:a16="http://schemas.microsoft.com/office/drawing/2014/main" id="{DD6F7F71-1CC6-859B-9EE2-7A257387ABE1}"/>
                            </a:ext>
                          </a:extLst>
                        </p:cNvPr>
                        <p:cNvCxnSpPr>
                          <a:cxnSpLocks/>
                        </p:cNvCxnSpPr>
                        <p:nvPr/>
                      </p:nvCxnSpPr>
                      <p:spPr bwMode="gray">
                        <a:xfrm rot="10800000">
                          <a:off x="5734367" y="5459075"/>
                          <a:ext cx="0" cy="36000"/>
                        </a:xfrm>
                        <a:prstGeom prst="line">
                          <a:avLst/>
                        </a:prstGeom>
                        <a:noFill/>
                        <a:ln w="12700" cap="sq">
                          <a:solidFill>
                            <a:srgbClr val="000000"/>
                          </a:solidFill>
                          <a:prstDash val="solid"/>
                          <a:miter lim="800000"/>
                          <a:headEnd/>
                          <a:tailEnd/>
                        </a:ln>
                        <a:effectLst/>
                      </p:spPr>
                    </p:cxnSp>
                    <p:sp>
                      <p:nvSpPr>
                        <p:cNvPr id="1205" name="TextBox 1204">
                          <a:extLst>
                            <a:ext uri="{FF2B5EF4-FFF2-40B4-BE49-F238E27FC236}">
                              <a16:creationId xmlns:a16="http://schemas.microsoft.com/office/drawing/2014/main" id="{09E0B2D5-8F9F-BACD-A194-A638A80D5DD1}"/>
                            </a:ext>
                          </a:extLst>
                        </p:cNvPr>
                        <p:cNvSpPr txBox="1"/>
                        <p:nvPr/>
                      </p:nvSpPr>
                      <p:spPr bwMode="gray">
                        <a:xfrm>
                          <a:off x="5618798" y="5530256"/>
                          <a:ext cx="231137" cy="115888"/>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0" normalizeH="0" baseline="0" noProof="0">
                              <a:ln>
                                <a:noFill/>
                              </a:ln>
                              <a:solidFill>
                                <a:srgbClr val="000000"/>
                              </a:solidFill>
                              <a:effectLst/>
                              <a:uLnTx/>
                              <a:uFillTx/>
                            </a:rPr>
                            <a:t>0</a:t>
                          </a:r>
                        </a:p>
                      </p:txBody>
                    </p:sp>
                  </p:grpSp>
                  <p:grpSp>
                    <p:nvGrpSpPr>
                      <p:cNvPr id="1120" name="Group 1119">
                        <a:extLst>
                          <a:ext uri="{FF2B5EF4-FFF2-40B4-BE49-F238E27FC236}">
                            <a16:creationId xmlns:a16="http://schemas.microsoft.com/office/drawing/2014/main" id="{554FF7AA-9B08-2880-7B28-F7F7C1A4CC35}"/>
                          </a:ext>
                        </a:extLst>
                      </p:cNvPr>
                      <p:cNvGrpSpPr/>
                      <p:nvPr/>
                    </p:nvGrpSpPr>
                    <p:grpSpPr>
                      <a:xfrm>
                        <a:off x="6421781" y="5646008"/>
                        <a:ext cx="231137" cy="187069"/>
                        <a:chOff x="5618798" y="5459075"/>
                        <a:chExt cx="231137" cy="187069"/>
                      </a:xfrm>
                    </p:grpSpPr>
                    <p:cxnSp>
                      <p:nvCxnSpPr>
                        <p:cNvPr id="1202" name="Straight Connector 1201">
                          <a:extLst>
                            <a:ext uri="{FF2B5EF4-FFF2-40B4-BE49-F238E27FC236}">
                              <a16:creationId xmlns:a16="http://schemas.microsoft.com/office/drawing/2014/main" id="{7EE780A5-6639-74FF-3920-9360F88D0F69}"/>
                            </a:ext>
                          </a:extLst>
                        </p:cNvPr>
                        <p:cNvCxnSpPr>
                          <a:cxnSpLocks/>
                        </p:cNvCxnSpPr>
                        <p:nvPr/>
                      </p:nvCxnSpPr>
                      <p:spPr bwMode="gray">
                        <a:xfrm rot="10800000">
                          <a:off x="5734367" y="5459075"/>
                          <a:ext cx="0" cy="36000"/>
                        </a:xfrm>
                        <a:prstGeom prst="line">
                          <a:avLst/>
                        </a:prstGeom>
                        <a:noFill/>
                        <a:ln w="12700" cap="sq">
                          <a:solidFill>
                            <a:srgbClr val="000000"/>
                          </a:solidFill>
                          <a:prstDash val="solid"/>
                          <a:miter lim="800000"/>
                          <a:headEnd/>
                          <a:tailEnd/>
                        </a:ln>
                        <a:effectLst/>
                      </p:spPr>
                    </p:cxnSp>
                    <p:sp>
                      <p:nvSpPr>
                        <p:cNvPr id="1203" name="TextBox 1202">
                          <a:extLst>
                            <a:ext uri="{FF2B5EF4-FFF2-40B4-BE49-F238E27FC236}">
                              <a16:creationId xmlns:a16="http://schemas.microsoft.com/office/drawing/2014/main" id="{258E41AA-D248-2274-ADC7-0DC7725DAE55}"/>
                            </a:ext>
                          </a:extLst>
                        </p:cNvPr>
                        <p:cNvSpPr txBox="1"/>
                        <p:nvPr/>
                      </p:nvSpPr>
                      <p:spPr bwMode="gray">
                        <a:xfrm>
                          <a:off x="5618798" y="5530256"/>
                          <a:ext cx="231137" cy="115888"/>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0" normalizeH="0" baseline="0" noProof="0">
                              <a:ln>
                                <a:noFill/>
                              </a:ln>
                              <a:solidFill>
                                <a:srgbClr val="000000"/>
                              </a:solidFill>
                              <a:effectLst/>
                              <a:uLnTx/>
                              <a:uFillTx/>
                            </a:rPr>
                            <a:t>4</a:t>
                          </a:r>
                        </a:p>
                      </p:txBody>
                    </p:sp>
                  </p:grpSp>
                  <p:grpSp>
                    <p:nvGrpSpPr>
                      <p:cNvPr id="1121" name="Group 1120">
                        <a:extLst>
                          <a:ext uri="{FF2B5EF4-FFF2-40B4-BE49-F238E27FC236}">
                            <a16:creationId xmlns:a16="http://schemas.microsoft.com/office/drawing/2014/main" id="{95432A4F-39A0-75EE-38AC-3E88EF09F198}"/>
                          </a:ext>
                        </a:extLst>
                      </p:cNvPr>
                      <p:cNvGrpSpPr/>
                      <p:nvPr/>
                    </p:nvGrpSpPr>
                    <p:grpSpPr>
                      <a:xfrm>
                        <a:off x="6611990" y="5646008"/>
                        <a:ext cx="231137" cy="187069"/>
                        <a:chOff x="5618798" y="5459075"/>
                        <a:chExt cx="231137" cy="187069"/>
                      </a:xfrm>
                    </p:grpSpPr>
                    <p:cxnSp>
                      <p:nvCxnSpPr>
                        <p:cNvPr id="1200" name="Straight Connector 1199">
                          <a:extLst>
                            <a:ext uri="{FF2B5EF4-FFF2-40B4-BE49-F238E27FC236}">
                              <a16:creationId xmlns:a16="http://schemas.microsoft.com/office/drawing/2014/main" id="{97B0DE0B-7A58-0155-34DF-6209FB887FB5}"/>
                            </a:ext>
                          </a:extLst>
                        </p:cNvPr>
                        <p:cNvCxnSpPr>
                          <a:cxnSpLocks/>
                        </p:cNvCxnSpPr>
                        <p:nvPr/>
                      </p:nvCxnSpPr>
                      <p:spPr bwMode="gray">
                        <a:xfrm rot="10800000">
                          <a:off x="5734367" y="5459075"/>
                          <a:ext cx="0" cy="36000"/>
                        </a:xfrm>
                        <a:prstGeom prst="line">
                          <a:avLst/>
                        </a:prstGeom>
                        <a:noFill/>
                        <a:ln w="12700" cap="sq">
                          <a:solidFill>
                            <a:srgbClr val="000000"/>
                          </a:solidFill>
                          <a:prstDash val="solid"/>
                          <a:miter lim="800000"/>
                          <a:headEnd/>
                          <a:tailEnd/>
                        </a:ln>
                        <a:effectLst/>
                      </p:spPr>
                    </p:cxnSp>
                    <p:sp>
                      <p:nvSpPr>
                        <p:cNvPr id="1201" name="TextBox 1200">
                          <a:extLst>
                            <a:ext uri="{FF2B5EF4-FFF2-40B4-BE49-F238E27FC236}">
                              <a16:creationId xmlns:a16="http://schemas.microsoft.com/office/drawing/2014/main" id="{57D3E77C-3BA4-5377-197B-857E04B4C2BA}"/>
                            </a:ext>
                          </a:extLst>
                        </p:cNvPr>
                        <p:cNvSpPr txBox="1"/>
                        <p:nvPr/>
                      </p:nvSpPr>
                      <p:spPr bwMode="gray">
                        <a:xfrm>
                          <a:off x="5618798" y="5530256"/>
                          <a:ext cx="231137" cy="115888"/>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0" normalizeH="0" baseline="0" noProof="0">
                              <a:ln>
                                <a:noFill/>
                              </a:ln>
                              <a:solidFill>
                                <a:srgbClr val="000000"/>
                              </a:solidFill>
                              <a:effectLst/>
                              <a:uLnTx/>
                              <a:uFillTx/>
                            </a:rPr>
                            <a:t>8</a:t>
                          </a:r>
                        </a:p>
                      </p:txBody>
                    </p:sp>
                  </p:grpSp>
                  <p:grpSp>
                    <p:nvGrpSpPr>
                      <p:cNvPr id="1122" name="Group 1121">
                        <a:extLst>
                          <a:ext uri="{FF2B5EF4-FFF2-40B4-BE49-F238E27FC236}">
                            <a16:creationId xmlns:a16="http://schemas.microsoft.com/office/drawing/2014/main" id="{C48EFBCE-279C-0E5D-F5E9-DE4193C01E6E}"/>
                          </a:ext>
                        </a:extLst>
                      </p:cNvPr>
                      <p:cNvGrpSpPr/>
                      <p:nvPr/>
                    </p:nvGrpSpPr>
                    <p:grpSpPr>
                      <a:xfrm>
                        <a:off x="6802199" y="5646008"/>
                        <a:ext cx="231137" cy="187069"/>
                        <a:chOff x="5618798" y="5459075"/>
                        <a:chExt cx="231137" cy="187069"/>
                      </a:xfrm>
                    </p:grpSpPr>
                    <p:cxnSp>
                      <p:nvCxnSpPr>
                        <p:cNvPr id="1198" name="Straight Connector 1197">
                          <a:extLst>
                            <a:ext uri="{FF2B5EF4-FFF2-40B4-BE49-F238E27FC236}">
                              <a16:creationId xmlns:a16="http://schemas.microsoft.com/office/drawing/2014/main" id="{BAC8A058-5862-D52E-5548-FFAB58330443}"/>
                            </a:ext>
                          </a:extLst>
                        </p:cNvPr>
                        <p:cNvCxnSpPr>
                          <a:cxnSpLocks/>
                        </p:cNvCxnSpPr>
                        <p:nvPr/>
                      </p:nvCxnSpPr>
                      <p:spPr bwMode="gray">
                        <a:xfrm rot="10800000">
                          <a:off x="5734367" y="5459075"/>
                          <a:ext cx="0" cy="36000"/>
                        </a:xfrm>
                        <a:prstGeom prst="line">
                          <a:avLst/>
                        </a:prstGeom>
                        <a:noFill/>
                        <a:ln w="12700" cap="sq">
                          <a:solidFill>
                            <a:srgbClr val="000000"/>
                          </a:solidFill>
                          <a:prstDash val="solid"/>
                          <a:miter lim="800000"/>
                          <a:headEnd/>
                          <a:tailEnd/>
                        </a:ln>
                        <a:effectLst/>
                      </p:spPr>
                    </p:cxnSp>
                    <p:sp>
                      <p:nvSpPr>
                        <p:cNvPr id="1199" name="TextBox 1198">
                          <a:extLst>
                            <a:ext uri="{FF2B5EF4-FFF2-40B4-BE49-F238E27FC236}">
                              <a16:creationId xmlns:a16="http://schemas.microsoft.com/office/drawing/2014/main" id="{49499B8C-655A-CFCE-B6FA-9D07E24A059D}"/>
                            </a:ext>
                          </a:extLst>
                        </p:cNvPr>
                        <p:cNvSpPr txBox="1"/>
                        <p:nvPr/>
                      </p:nvSpPr>
                      <p:spPr bwMode="gray">
                        <a:xfrm>
                          <a:off x="5618798" y="5530256"/>
                          <a:ext cx="231137" cy="115888"/>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0" normalizeH="0" baseline="0" noProof="0">
                              <a:ln>
                                <a:noFill/>
                              </a:ln>
                              <a:solidFill>
                                <a:srgbClr val="000000"/>
                              </a:solidFill>
                              <a:effectLst/>
                              <a:uLnTx/>
                              <a:uFillTx/>
                            </a:rPr>
                            <a:t>12</a:t>
                          </a:r>
                        </a:p>
                      </p:txBody>
                    </p:sp>
                  </p:grpSp>
                  <p:grpSp>
                    <p:nvGrpSpPr>
                      <p:cNvPr id="1123" name="Group 1122">
                        <a:extLst>
                          <a:ext uri="{FF2B5EF4-FFF2-40B4-BE49-F238E27FC236}">
                            <a16:creationId xmlns:a16="http://schemas.microsoft.com/office/drawing/2014/main" id="{7F498CED-B8B3-3942-A3DB-105F7AB116A4}"/>
                          </a:ext>
                        </a:extLst>
                      </p:cNvPr>
                      <p:cNvGrpSpPr/>
                      <p:nvPr/>
                    </p:nvGrpSpPr>
                    <p:grpSpPr>
                      <a:xfrm>
                        <a:off x="6992408" y="5646008"/>
                        <a:ext cx="231137" cy="187069"/>
                        <a:chOff x="5618798" y="5459075"/>
                        <a:chExt cx="231137" cy="187069"/>
                      </a:xfrm>
                    </p:grpSpPr>
                    <p:cxnSp>
                      <p:nvCxnSpPr>
                        <p:cNvPr id="1196" name="Straight Connector 1195">
                          <a:extLst>
                            <a:ext uri="{FF2B5EF4-FFF2-40B4-BE49-F238E27FC236}">
                              <a16:creationId xmlns:a16="http://schemas.microsoft.com/office/drawing/2014/main" id="{085B5659-E6AA-C3D4-3DCA-13A97C7C6714}"/>
                            </a:ext>
                          </a:extLst>
                        </p:cNvPr>
                        <p:cNvCxnSpPr>
                          <a:cxnSpLocks/>
                        </p:cNvCxnSpPr>
                        <p:nvPr/>
                      </p:nvCxnSpPr>
                      <p:spPr bwMode="gray">
                        <a:xfrm rot="10800000">
                          <a:off x="5734367" y="5459075"/>
                          <a:ext cx="0" cy="36000"/>
                        </a:xfrm>
                        <a:prstGeom prst="line">
                          <a:avLst/>
                        </a:prstGeom>
                        <a:noFill/>
                        <a:ln w="12700" cap="sq">
                          <a:solidFill>
                            <a:srgbClr val="000000"/>
                          </a:solidFill>
                          <a:prstDash val="solid"/>
                          <a:miter lim="800000"/>
                          <a:headEnd/>
                          <a:tailEnd/>
                        </a:ln>
                        <a:effectLst/>
                      </p:spPr>
                    </p:cxnSp>
                    <p:sp>
                      <p:nvSpPr>
                        <p:cNvPr id="1197" name="TextBox 1196">
                          <a:extLst>
                            <a:ext uri="{FF2B5EF4-FFF2-40B4-BE49-F238E27FC236}">
                              <a16:creationId xmlns:a16="http://schemas.microsoft.com/office/drawing/2014/main" id="{3E2F7455-7370-5A18-A0DC-0840D8C71B1D}"/>
                            </a:ext>
                          </a:extLst>
                        </p:cNvPr>
                        <p:cNvSpPr txBox="1"/>
                        <p:nvPr/>
                      </p:nvSpPr>
                      <p:spPr bwMode="gray">
                        <a:xfrm>
                          <a:off x="5618798" y="5530256"/>
                          <a:ext cx="231137" cy="115888"/>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0" normalizeH="0" baseline="0" noProof="0">
                              <a:ln>
                                <a:noFill/>
                              </a:ln>
                              <a:solidFill>
                                <a:srgbClr val="000000"/>
                              </a:solidFill>
                              <a:effectLst/>
                              <a:uLnTx/>
                              <a:uFillTx/>
                            </a:rPr>
                            <a:t>16</a:t>
                          </a:r>
                        </a:p>
                      </p:txBody>
                    </p:sp>
                  </p:grpSp>
                  <p:grpSp>
                    <p:nvGrpSpPr>
                      <p:cNvPr id="1124" name="Group 1123">
                        <a:extLst>
                          <a:ext uri="{FF2B5EF4-FFF2-40B4-BE49-F238E27FC236}">
                            <a16:creationId xmlns:a16="http://schemas.microsoft.com/office/drawing/2014/main" id="{F52656C8-7667-D846-CEEE-05088D11C7EC}"/>
                          </a:ext>
                        </a:extLst>
                      </p:cNvPr>
                      <p:cNvGrpSpPr/>
                      <p:nvPr/>
                    </p:nvGrpSpPr>
                    <p:grpSpPr>
                      <a:xfrm>
                        <a:off x="7182617" y="5646008"/>
                        <a:ext cx="231137" cy="187069"/>
                        <a:chOff x="5618798" y="5459075"/>
                        <a:chExt cx="231137" cy="187069"/>
                      </a:xfrm>
                    </p:grpSpPr>
                    <p:cxnSp>
                      <p:nvCxnSpPr>
                        <p:cNvPr id="1194" name="Straight Connector 1193">
                          <a:extLst>
                            <a:ext uri="{FF2B5EF4-FFF2-40B4-BE49-F238E27FC236}">
                              <a16:creationId xmlns:a16="http://schemas.microsoft.com/office/drawing/2014/main" id="{99DE816C-BEC7-6350-4BF8-7249728B1BF3}"/>
                            </a:ext>
                          </a:extLst>
                        </p:cNvPr>
                        <p:cNvCxnSpPr>
                          <a:cxnSpLocks/>
                        </p:cNvCxnSpPr>
                        <p:nvPr/>
                      </p:nvCxnSpPr>
                      <p:spPr bwMode="gray">
                        <a:xfrm rot="10800000">
                          <a:off x="5734367" y="5459075"/>
                          <a:ext cx="0" cy="36000"/>
                        </a:xfrm>
                        <a:prstGeom prst="line">
                          <a:avLst/>
                        </a:prstGeom>
                        <a:noFill/>
                        <a:ln w="12700" cap="sq">
                          <a:solidFill>
                            <a:srgbClr val="000000"/>
                          </a:solidFill>
                          <a:prstDash val="solid"/>
                          <a:miter lim="800000"/>
                          <a:headEnd/>
                          <a:tailEnd/>
                        </a:ln>
                        <a:effectLst/>
                      </p:spPr>
                    </p:cxnSp>
                    <p:sp>
                      <p:nvSpPr>
                        <p:cNvPr id="1195" name="TextBox 1194">
                          <a:extLst>
                            <a:ext uri="{FF2B5EF4-FFF2-40B4-BE49-F238E27FC236}">
                              <a16:creationId xmlns:a16="http://schemas.microsoft.com/office/drawing/2014/main" id="{CE785412-B983-F268-BF9F-30DCD2F3FBD2}"/>
                            </a:ext>
                          </a:extLst>
                        </p:cNvPr>
                        <p:cNvSpPr txBox="1"/>
                        <p:nvPr/>
                      </p:nvSpPr>
                      <p:spPr bwMode="gray">
                        <a:xfrm>
                          <a:off x="5618798" y="5530256"/>
                          <a:ext cx="231137" cy="115888"/>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0" normalizeH="0" baseline="0" noProof="0">
                              <a:ln>
                                <a:noFill/>
                              </a:ln>
                              <a:solidFill>
                                <a:srgbClr val="000000"/>
                              </a:solidFill>
                              <a:effectLst/>
                              <a:uLnTx/>
                              <a:uFillTx/>
                            </a:rPr>
                            <a:t>20</a:t>
                          </a:r>
                        </a:p>
                      </p:txBody>
                    </p:sp>
                  </p:grpSp>
                  <p:grpSp>
                    <p:nvGrpSpPr>
                      <p:cNvPr id="1125" name="Group 1124">
                        <a:extLst>
                          <a:ext uri="{FF2B5EF4-FFF2-40B4-BE49-F238E27FC236}">
                            <a16:creationId xmlns:a16="http://schemas.microsoft.com/office/drawing/2014/main" id="{B2595AB9-1000-0349-9084-DEE885DF1455}"/>
                          </a:ext>
                        </a:extLst>
                      </p:cNvPr>
                      <p:cNvGrpSpPr/>
                      <p:nvPr/>
                    </p:nvGrpSpPr>
                    <p:grpSpPr>
                      <a:xfrm>
                        <a:off x="7372826" y="5646008"/>
                        <a:ext cx="231137" cy="187069"/>
                        <a:chOff x="5618798" y="5459075"/>
                        <a:chExt cx="231137" cy="187069"/>
                      </a:xfrm>
                    </p:grpSpPr>
                    <p:cxnSp>
                      <p:nvCxnSpPr>
                        <p:cNvPr id="1192" name="Straight Connector 1191">
                          <a:extLst>
                            <a:ext uri="{FF2B5EF4-FFF2-40B4-BE49-F238E27FC236}">
                              <a16:creationId xmlns:a16="http://schemas.microsoft.com/office/drawing/2014/main" id="{15914D64-11E5-3368-A4C9-66694C1F990E}"/>
                            </a:ext>
                          </a:extLst>
                        </p:cNvPr>
                        <p:cNvCxnSpPr>
                          <a:cxnSpLocks/>
                        </p:cNvCxnSpPr>
                        <p:nvPr/>
                      </p:nvCxnSpPr>
                      <p:spPr bwMode="gray">
                        <a:xfrm rot="10800000">
                          <a:off x="5734367" y="5459075"/>
                          <a:ext cx="0" cy="36000"/>
                        </a:xfrm>
                        <a:prstGeom prst="line">
                          <a:avLst/>
                        </a:prstGeom>
                        <a:noFill/>
                        <a:ln w="12700" cap="sq">
                          <a:solidFill>
                            <a:srgbClr val="000000"/>
                          </a:solidFill>
                          <a:prstDash val="solid"/>
                          <a:miter lim="800000"/>
                          <a:headEnd/>
                          <a:tailEnd/>
                        </a:ln>
                        <a:effectLst/>
                      </p:spPr>
                    </p:cxnSp>
                    <p:sp>
                      <p:nvSpPr>
                        <p:cNvPr id="1193" name="TextBox 1192">
                          <a:extLst>
                            <a:ext uri="{FF2B5EF4-FFF2-40B4-BE49-F238E27FC236}">
                              <a16:creationId xmlns:a16="http://schemas.microsoft.com/office/drawing/2014/main" id="{44B4606A-E9C2-71CE-5A71-F962FAAB025C}"/>
                            </a:ext>
                          </a:extLst>
                        </p:cNvPr>
                        <p:cNvSpPr txBox="1"/>
                        <p:nvPr/>
                      </p:nvSpPr>
                      <p:spPr bwMode="gray">
                        <a:xfrm>
                          <a:off x="5618798" y="5530256"/>
                          <a:ext cx="231137" cy="115888"/>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0" normalizeH="0" baseline="0" noProof="0">
                              <a:ln>
                                <a:noFill/>
                              </a:ln>
                              <a:solidFill>
                                <a:srgbClr val="000000"/>
                              </a:solidFill>
                              <a:effectLst/>
                              <a:uLnTx/>
                              <a:uFillTx/>
                            </a:rPr>
                            <a:t>24</a:t>
                          </a:r>
                        </a:p>
                      </p:txBody>
                    </p:sp>
                  </p:grpSp>
                  <p:grpSp>
                    <p:nvGrpSpPr>
                      <p:cNvPr id="1126" name="Group 1125">
                        <a:extLst>
                          <a:ext uri="{FF2B5EF4-FFF2-40B4-BE49-F238E27FC236}">
                            <a16:creationId xmlns:a16="http://schemas.microsoft.com/office/drawing/2014/main" id="{41E24971-6C49-3CCA-BE6E-73E7E75550FD}"/>
                          </a:ext>
                        </a:extLst>
                      </p:cNvPr>
                      <p:cNvGrpSpPr/>
                      <p:nvPr/>
                    </p:nvGrpSpPr>
                    <p:grpSpPr>
                      <a:xfrm>
                        <a:off x="7563035" y="5646008"/>
                        <a:ext cx="231137" cy="187069"/>
                        <a:chOff x="5618798" y="5459075"/>
                        <a:chExt cx="231137" cy="187069"/>
                      </a:xfrm>
                    </p:grpSpPr>
                    <p:cxnSp>
                      <p:nvCxnSpPr>
                        <p:cNvPr id="1190" name="Straight Connector 1189">
                          <a:extLst>
                            <a:ext uri="{FF2B5EF4-FFF2-40B4-BE49-F238E27FC236}">
                              <a16:creationId xmlns:a16="http://schemas.microsoft.com/office/drawing/2014/main" id="{37567453-A56C-6D53-AE08-0565C0DA8AC7}"/>
                            </a:ext>
                          </a:extLst>
                        </p:cNvPr>
                        <p:cNvCxnSpPr>
                          <a:cxnSpLocks/>
                        </p:cNvCxnSpPr>
                        <p:nvPr/>
                      </p:nvCxnSpPr>
                      <p:spPr bwMode="gray">
                        <a:xfrm rot="10800000">
                          <a:off x="5734367" y="5459075"/>
                          <a:ext cx="0" cy="36000"/>
                        </a:xfrm>
                        <a:prstGeom prst="line">
                          <a:avLst/>
                        </a:prstGeom>
                        <a:noFill/>
                        <a:ln w="12700" cap="sq">
                          <a:solidFill>
                            <a:srgbClr val="000000"/>
                          </a:solidFill>
                          <a:prstDash val="solid"/>
                          <a:miter lim="800000"/>
                          <a:headEnd/>
                          <a:tailEnd/>
                        </a:ln>
                        <a:effectLst/>
                      </p:spPr>
                    </p:cxnSp>
                    <p:sp>
                      <p:nvSpPr>
                        <p:cNvPr id="1191" name="TextBox 1190">
                          <a:extLst>
                            <a:ext uri="{FF2B5EF4-FFF2-40B4-BE49-F238E27FC236}">
                              <a16:creationId xmlns:a16="http://schemas.microsoft.com/office/drawing/2014/main" id="{32F813C5-9BB6-4C2C-DB87-2E0A42A85CE9}"/>
                            </a:ext>
                          </a:extLst>
                        </p:cNvPr>
                        <p:cNvSpPr txBox="1"/>
                        <p:nvPr/>
                      </p:nvSpPr>
                      <p:spPr bwMode="gray">
                        <a:xfrm>
                          <a:off x="5618798" y="5530256"/>
                          <a:ext cx="231137" cy="115888"/>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0" normalizeH="0" baseline="0" noProof="0">
                              <a:ln>
                                <a:noFill/>
                              </a:ln>
                              <a:solidFill>
                                <a:srgbClr val="000000"/>
                              </a:solidFill>
                              <a:effectLst/>
                              <a:uLnTx/>
                              <a:uFillTx/>
                            </a:rPr>
                            <a:t>28</a:t>
                          </a:r>
                        </a:p>
                      </p:txBody>
                    </p:sp>
                  </p:grpSp>
                  <p:grpSp>
                    <p:nvGrpSpPr>
                      <p:cNvPr id="1127" name="Group 1126">
                        <a:extLst>
                          <a:ext uri="{FF2B5EF4-FFF2-40B4-BE49-F238E27FC236}">
                            <a16:creationId xmlns:a16="http://schemas.microsoft.com/office/drawing/2014/main" id="{AAB3B239-4766-1D46-0985-58504A39383C}"/>
                          </a:ext>
                        </a:extLst>
                      </p:cNvPr>
                      <p:cNvGrpSpPr/>
                      <p:nvPr/>
                    </p:nvGrpSpPr>
                    <p:grpSpPr>
                      <a:xfrm>
                        <a:off x="7753244" y="5646008"/>
                        <a:ext cx="231137" cy="187069"/>
                        <a:chOff x="5618798" y="5459075"/>
                        <a:chExt cx="231137" cy="187069"/>
                      </a:xfrm>
                    </p:grpSpPr>
                    <p:cxnSp>
                      <p:nvCxnSpPr>
                        <p:cNvPr id="1188" name="Straight Connector 1187">
                          <a:extLst>
                            <a:ext uri="{FF2B5EF4-FFF2-40B4-BE49-F238E27FC236}">
                              <a16:creationId xmlns:a16="http://schemas.microsoft.com/office/drawing/2014/main" id="{BFDE75D8-D1AC-34CD-4000-38015BD92199}"/>
                            </a:ext>
                          </a:extLst>
                        </p:cNvPr>
                        <p:cNvCxnSpPr>
                          <a:cxnSpLocks/>
                        </p:cNvCxnSpPr>
                        <p:nvPr/>
                      </p:nvCxnSpPr>
                      <p:spPr bwMode="gray">
                        <a:xfrm rot="10800000">
                          <a:off x="5734367" y="5459075"/>
                          <a:ext cx="0" cy="36000"/>
                        </a:xfrm>
                        <a:prstGeom prst="line">
                          <a:avLst/>
                        </a:prstGeom>
                        <a:noFill/>
                        <a:ln w="12700" cap="sq">
                          <a:solidFill>
                            <a:srgbClr val="000000"/>
                          </a:solidFill>
                          <a:prstDash val="solid"/>
                          <a:miter lim="800000"/>
                          <a:headEnd/>
                          <a:tailEnd/>
                        </a:ln>
                        <a:effectLst/>
                      </p:spPr>
                    </p:cxnSp>
                    <p:sp>
                      <p:nvSpPr>
                        <p:cNvPr id="1189" name="TextBox 1188">
                          <a:extLst>
                            <a:ext uri="{FF2B5EF4-FFF2-40B4-BE49-F238E27FC236}">
                              <a16:creationId xmlns:a16="http://schemas.microsoft.com/office/drawing/2014/main" id="{81290D2E-5474-9E36-0AE4-FBA5868E11C7}"/>
                            </a:ext>
                          </a:extLst>
                        </p:cNvPr>
                        <p:cNvSpPr txBox="1"/>
                        <p:nvPr/>
                      </p:nvSpPr>
                      <p:spPr bwMode="gray">
                        <a:xfrm>
                          <a:off x="5618798" y="5530256"/>
                          <a:ext cx="231137" cy="115888"/>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0" normalizeH="0" baseline="0" noProof="0">
                              <a:ln>
                                <a:noFill/>
                              </a:ln>
                              <a:solidFill>
                                <a:srgbClr val="000000"/>
                              </a:solidFill>
                              <a:effectLst/>
                              <a:uLnTx/>
                              <a:uFillTx/>
                            </a:rPr>
                            <a:t>32</a:t>
                          </a:r>
                        </a:p>
                      </p:txBody>
                    </p:sp>
                  </p:grpSp>
                  <p:grpSp>
                    <p:nvGrpSpPr>
                      <p:cNvPr id="1128" name="Group 1127">
                        <a:extLst>
                          <a:ext uri="{FF2B5EF4-FFF2-40B4-BE49-F238E27FC236}">
                            <a16:creationId xmlns:a16="http://schemas.microsoft.com/office/drawing/2014/main" id="{B43CB089-21BF-98B3-E62B-1C6CD569E011}"/>
                          </a:ext>
                        </a:extLst>
                      </p:cNvPr>
                      <p:cNvGrpSpPr/>
                      <p:nvPr/>
                    </p:nvGrpSpPr>
                    <p:grpSpPr>
                      <a:xfrm>
                        <a:off x="7943453" y="5646008"/>
                        <a:ext cx="231137" cy="187069"/>
                        <a:chOff x="5618798" y="5459075"/>
                        <a:chExt cx="231137" cy="187069"/>
                      </a:xfrm>
                    </p:grpSpPr>
                    <p:cxnSp>
                      <p:nvCxnSpPr>
                        <p:cNvPr id="1186" name="Straight Connector 1185">
                          <a:extLst>
                            <a:ext uri="{FF2B5EF4-FFF2-40B4-BE49-F238E27FC236}">
                              <a16:creationId xmlns:a16="http://schemas.microsoft.com/office/drawing/2014/main" id="{63D63B46-A15D-580D-A233-8092DB5D451D}"/>
                            </a:ext>
                          </a:extLst>
                        </p:cNvPr>
                        <p:cNvCxnSpPr>
                          <a:cxnSpLocks/>
                        </p:cNvCxnSpPr>
                        <p:nvPr/>
                      </p:nvCxnSpPr>
                      <p:spPr bwMode="gray">
                        <a:xfrm rot="10800000">
                          <a:off x="5734367" y="5459075"/>
                          <a:ext cx="0" cy="36000"/>
                        </a:xfrm>
                        <a:prstGeom prst="line">
                          <a:avLst/>
                        </a:prstGeom>
                        <a:noFill/>
                        <a:ln w="12700" cap="sq">
                          <a:solidFill>
                            <a:srgbClr val="000000"/>
                          </a:solidFill>
                          <a:prstDash val="solid"/>
                          <a:miter lim="800000"/>
                          <a:headEnd/>
                          <a:tailEnd/>
                        </a:ln>
                        <a:effectLst/>
                      </p:spPr>
                    </p:cxnSp>
                    <p:sp>
                      <p:nvSpPr>
                        <p:cNvPr id="1187" name="TextBox 1186">
                          <a:extLst>
                            <a:ext uri="{FF2B5EF4-FFF2-40B4-BE49-F238E27FC236}">
                              <a16:creationId xmlns:a16="http://schemas.microsoft.com/office/drawing/2014/main" id="{3A6F048D-CD55-FB20-F45C-6285C98F51B7}"/>
                            </a:ext>
                          </a:extLst>
                        </p:cNvPr>
                        <p:cNvSpPr txBox="1"/>
                        <p:nvPr/>
                      </p:nvSpPr>
                      <p:spPr bwMode="gray">
                        <a:xfrm>
                          <a:off x="5618798" y="5530256"/>
                          <a:ext cx="231137" cy="115888"/>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0" normalizeH="0" baseline="0" noProof="0">
                              <a:ln>
                                <a:noFill/>
                              </a:ln>
                              <a:solidFill>
                                <a:srgbClr val="000000"/>
                              </a:solidFill>
                              <a:effectLst/>
                              <a:uLnTx/>
                              <a:uFillTx/>
                            </a:rPr>
                            <a:t>36</a:t>
                          </a:r>
                        </a:p>
                      </p:txBody>
                    </p:sp>
                  </p:grpSp>
                  <p:grpSp>
                    <p:nvGrpSpPr>
                      <p:cNvPr id="1129" name="Group 1128">
                        <a:extLst>
                          <a:ext uri="{FF2B5EF4-FFF2-40B4-BE49-F238E27FC236}">
                            <a16:creationId xmlns:a16="http://schemas.microsoft.com/office/drawing/2014/main" id="{51BAE4E1-7952-B7CA-6FD2-9E86924D60DD}"/>
                          </a:ext>
                        </a:extLst>
                      </p:cNvPr>
                      <p:cNvGrpSpPr/>
                      <p:nvPr/>
                    </p:nvGrpSpPr>
                    <p:grpSpPr>
                      <a:xfrm>
                        <a:off x="8133662" y="5646008"/>
                        <a:ext cx="231137" cy="187069"/>
                        <a:chOff x="5618798" y="5459075"/>
                        <a:chExt cx="231137" cy="187069"/>
                      </a:xfrm>
                    </p:grpSpPr>
                    <p:cxnSp>
                      <p:nvCxnSpPr>
                        <p:cNvPr id="1184" name="Straight Connector 1183">
                          <a:extLst>
                            <a:ext uri="{FF2B5EF4-FFF2-40B4-BE49-F238E27FC236}">
                              <a16:creationId xmlns:a16="http://schemas.microsoft.com/office/drawing/2014/main" id="{1643F68A-0DDF-E263-DEDE-C2A90B00CA32}"/>
                            </a:ext>
                          </a:extLst>
                        </p:cNvPr>
                        <p:cNvCxnSpPr>
                          <a:cxnSpLocks/>
                        </p:cNvCxnSpPr>
                        <p:nvPr/>
                      </p:nvCxnSpPr>
                      <p:spPr bwMode="gray">
                        <a:xfrm rot="10800000">
                          <a:off x="5734367" y="5459075"/>
                          <a:ext cx="0" cy="36000"/>
                        </a:xfrm>
                        <a:prstGeom prst="line">
                          <a:avLst/>
                        </a:prstGeom>
                        <a:noFill/>
                        <a:ln w="12700" cap="sq">
                          <a:solidFill>
                            <a:srgbClr val="000000"/>
                          </a:solidFill>
                          <a:prstDash val="solid"/>
                          <a:miter lim="800000"/>
                          <a:headEnd/>
                          <a:tailEnd/>
                        </a:ln>
                        <a:effectLst/>
                      </p:spPr>
                    </p:cxnSp>
                    <p:sp>
                      <p:nvSpPr>
                        <p:cNvPr id="1185" name="TextBox 1184">
                          <a:extLst>
                            <a:ext uri="{FF2B5EF4-FFF2-40B4-BE49-F238E27FC236}">
                              <a16:creationId xmlns:a16="http://schemas.microsoft.com/office/drawing/2014/main" id="{EE76442E-E63D-1300-9AED-92C04E35E178}"/>
                            </a:ext>
                          </a:extLst>
                        </p:cNvPr>
                        <p:cNvSpPr txBox="1"/>
                        <p:nvPr/>
                      </p:nvSpPr>
                      <p:spPr bwMode="gray">
                        <a:xfrm>
                          <a:off x="5618798" y="5530256"/>
                          <a:ext cx="231137" cy="115888"/>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0" normalizeH="0" baseline="0" noProof="0">
                              <a:ln>
                                <a:noFill/>
                              </a:ln>
                              <a:solidFill>
                                <a:srgbClr val="000000"/>
                              </a:solidFill>
                              <a:effectLst/>
                              <a:uLnTx/>
                              <a:uFillTx/>
                            </a:rPr>
                            <a:t>40</a:t>
                          </a:r>
                        </a:p>
                      </p:txBody>
                    </p:sp>
                  </p:grpSp>
                  <p:grpSp>
                    <p:nvGrpSpPr>
                      <p:cNvPr id="1130" name="Group 1129">
                        <a:extLst>
                          <a:ext uri="{FF2B5EF4-FFF2-40B4-BE49-F238E27FC236}">
                            <a16:creationId xmlns:a16="http://schemas.microsoft.com/office/drawing/2014/main" id="{9AD2E4E4-6950-A8F0-FDD8-DFAE1DC0A852}"/>
                          </a:ext>
                        </a:extLst>
                      </p:cNvPr>
                      <p:cNvGrpSpPr/>
                      <p:nvPr/>
                    </p:nvGrpSpPr>
                    <p:grpSpPr>
                      <a:xfrm>
                        <a:off x="8323871" y="5646008"/>
                        <a:ext cx="231137" cy="187069"/>
                        <a:chOff x="5618798" y="5459075"/>
                        <a:chExt cx="231137" cy="187069"/>
                      </a:xfrm>
                    </p:grpSpPr>
                    <p:cxnSp>
                      <p:nvCxnSpPr>
                        <p:cNvPr id="1182" name="Straight Connector 1181">
                          <a:extLst>
                            <a:ext uri="{FF2B5EF4-FFF2-40B4-BE49-F238E27FC236}">
                              <a16:creationId xmlns:a16="http://schemas.microsoft.com/office/drawing/2014/main" id="{10330D32-508F-713A-72BA-B260ACE99DC6}"/>
                            </a:ext>
                          </a:extLst>
                        </p:cNvPr>
                        <p:cNvCxnSpPr>
                          <a:cxnSpLocks/>
                        </p:cNvCxnSpPr>
                        <p:nvPr/>
                      </p:nvCxnSpPr>
                      <p:spPr bwMode="gray">
                        <a:xfrm rot="10800000">
                          <a:off x="5734367" y="5459075"/>
                          <a:ext cx="0" cy="36000"/>
                        </a:xfrm>
                        <a:prstGeom prst="line">
                          <a:avLst/>
                        </a:prstGeom>
                        <a:noFill/>
                        <a:ln w="12700" cap="sq">
                          <a:solidFill>
                            <a:srgbClr val="000000"/>
                          </a:solidFill>
                          <a:prstDash val="solid"/>
                          <a:miter lim="800000"/>
                          <a:headEnd/>
                          <a:tailEnd/>
                        </a:ln>
                        <a:effectLst/>
                      </p:spPr>
                    </p:cxnSp>
                    <p:sp>
                      <p:nvSpPr>
                        <p:cNvPr id="1183" name="TextBox 1182">
                          <a:extLst>
                            <a:ext uri="{FF2B5EF4-FFF2-40B4-BE49-F238E27FC236}">
                              <a16:creationId xmlns:a16="http://schemas.microsoft.com/office/drawing/2014/main" id="{0E413F60-FE92-B77D-DDC7-ABA2DDAE1C63}"/>
                            </a:ext>
                          </a:extLst>
                        </p:cNvPr>
                        <p:cNvSpPr txBox="1"/>
                        <p:nvPr/>
                      </p:nvSpPr>
                      <p:spPr bwMode="gray">
                        <a:xfrm>
                          <a:off x="5618798" y="5530256"/>
                          <a:ext cx="231137" cy="115888"/>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0" normalizeH="0" baseline="0" noProof="0">
                              <a:ln>
                                <a:noFill/>
                              </a:ln>
                              <a:solidFill>
                                <a:srgbClr val="000000"/>
                              </a:solidFill>
                              <a:effectLst/>
                              <a:uLnTx/>
                              <a:uFillTx/>
                            </a:rPr>
                            <a:t>44</a:t>
                          </a:r>
                        </a:p>
                      </p:txBody>
                    </p:sp>
                  </p:grpSp>
                  <p:grpSp>
                    <p:nvGrpSpPr>
                      <p:cNvPr id="1131" name="Group 1130">
                        <a:extLst>
                          <a:ext uri="{FF2B5EF4-FFF2-40B4-BE49-F238E27FC236}">
                            <a16:creationId xmlns:a16="http://schemas.microsoft.com/office/drawing/2014/main" id="{8EBDE525-7802-E6DE-BB69-25BAA3FF4F99}"/>
                          </a:ext>
                        </a:extLst>
                      </p:cNvPr>
                      <p:cNvGrpSpPr/>
                      <p:nvPr/>
                    </p:nvGrpSpPr>
                    <p:grpSpPr>
                      <a:xfrm>
                        <a:off x="8514080" y="5646008"/>
                        <a:ext cx="231137" cy="187069"/>
                        <a:chOff x="5618798" y="5459075"/>
                        <a:chExt cx="231137" cy="187069"/>
                      </a:xfrm>
                    </p:grpSpPr>
                    <p:cxnSp>
                      <p:nvCxnSpPr>
                        <p:cNvPr id="1180" name="Straight Connector 1179">
                          <a:extLst>
                            <a:ext uri="{FF2B5EF4-FFF2-40B4-BE49-F238E27FC236}">
                              <a16:creationId xmlns:a16="http://schemas.microsoft.com/office/drawing/2014/main" id="{48F3FE33-4D48-A20F-E1B4-997A399672C2}"/>
                            </a:ext>
                          </a:extLst>
                        </p:cNvPr>
                        <p:cNvCxnSpPr>
                          <a:cxnSpLocks/>
                        </p:cNvCxnSpPr>
                        <p:nvPr/>
                      </p:nvCxnSpPr>
                      <p:spPr bwMode="gray">
                        <a:xfrm rot="10800000">
                          <a:off x="5734367" y="5459075"/>
                          <a:ext cx="0" cy="36000"/>
                        </a:xfrm>
                        <a:prstGeom prst="line">
                          <a:avLst/>
                        </a:prstGeom>
                        <a:noFill/>
                        <a:ln w="12700" cap="sq">
                          <a:solidFill>
                            <a:srgbClr val="000000"/>
                          </a:solidFill>
                          <a:prstDash val="solid"/>
                          <a:miter lim="800000"/>
                          <a:headEnd/>
                          <a:tailEnd/>
                        </a:ln>
                        <a:effectLst/>
                      </p:spPr>
                    </p:cxnSp>
                    <p:sp>
                      <p:nvSpPr>
                        <p:cNvPr id="1181" name="TextBox 1180">
                          <a:extLst>
                            <a:ext uri="{FF2B5EF4-FFF2-40B4-BE49-F238E27FC236}">
                              <a16:creationId xmlns:a16="http://schemas.microsoft.com/office/drawing/2014/main" id="{1768A042-2D7A-E201-ECB3-5DDAC53CE5D6}"/>
                            </a:ext>
                          </a:extLst>
                        </p:cNvPr>
                        <p:cNvSpPr txBox="1"/>
                        <p:nvPr/>
                      </p:nvSpPr>
                      <p:spPr bwMode="gray">
                        <a:xfrm>
                          <a:off x="5618798" y="5530256"/>
                          <a:ext cx="231137" cy="115888"/>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0" normalizeH="0" baseline="0" noProof="0">
                              <a:ln>
                                <a:noFill/>
                              </a:ln>
                              <a:solidFill>
                                <a:srgbClr val="000000"/>
                              </a:solidFill>
                              <a:effectLst/>
                              <a:uLnTx/>
                              <a:uFillTx/>
                            </a:rPr>
                            <a:t>48</a:t>
                          </a:r>
                        </a:p>
                      </p:txBody>
                    </p:sp>
                  </p:grpSp>
                  <p:grpSp>
                    <p:nvGrpSpPr>
                      <p:cNvPr id="1132" name="Group 1131">
                        <a:extLst>
                          <a:ext uri="{FF2B5EF4-FFF2-40B4-BE49-F238E27FC236}">
                            <a16:creationId xmlns:a16="http://schemas.microsoft.com/office/drawing/2014/main" id="{459B28B8-2769-A50B-ED0E-3079506BD756}"/>
                          </a:ext>
                        </a:extLst>
                      </p:cNvPr>
                      <p:cNvGrpSpPr/>
                      <p:nvPr/>
                    </p:nvGrpSpPr>
                    <p:grpSpPr>
                      <a:xfrm>
                        <a:off x="8704289" y="5646008"/>
                        <a:ext cx="231137" cy="187069"/>
                        <a:chOff x="5618798" y="5459075"/>
                        <a:chExt cx="231137" cy="187069"/>
                      </a:xfrm>
                    </p:grpSpPr>
                    <p:cxnSp>
                      <p:nvCxnSpPr>
                        <p:cNvPr id="1178" name="Straight Connector 1177">
                          <a:extLst>
                            <a:ext uri="{FF2B5EF4-FFF2-40B4-BE49-F238E27FC236}">
                              <a16:creationId xmlns:a16="http://schemas.microsoft.com/office/drawing/2014/main" id="{0171FB99-3FF3-F407-56A0-6F87C0483084}"/>
                            </a:ext>
                          </a:extLst>
                        </p:cNvPr>
                        <p:cNvCxnSpPr>
                          <a:cxnSpLocks/>
                        </p:cNvCxnSpPr>
                        <p:nvPr/>
                      </p:nvCxnSpPr>
                      <p:spPr bwMode="gray">
                        <a:xfrm rot="10800000">
                          <a:off x="5734367" y="5459075"/>
                          <a:ext cx="0" cy="36000"/>
                        </a:xfrm>
                        <a:prstGeom prst="line">
                          <a:avLst/>
                        </a:prstGeom>
                        <a:noFill/>
                        <a:ln w="12700" cap="sq">
                          <a:solidFill>
                            <a:srgbClr val="000000"/>
                          </a:solidFill>
                          <a:prstDash val="solid"/>
                          <a:miter lim="800000"/>
                          <a:headEnd/>
                          <a:tailEnd/>
                        </a:ln>
                        <a:effectLst/>
                      </p:spPr>
                    </p:cxnSp>
                    <p:sp>
                      <p:nvSpPr>
                        <p:cNvPr id="1179" name="TextBox 1178">
                          <a:extLst>
                            <a:ext uri="{FF2B5EF4-FFF2-40B4-BE49-F238E27FC236}">
                              <a16:creationId xmlns:a16="http://schemas.microsoft.com/office/drawing/2014/main" id="{FC113F2C-74F4-2011-265B-717DC234EBA2}"/>
                            </a:ext>
                          </a:extLst>
                        </p:cNvPr>
                        <p:cNvSpPr txBox="1"/>
                        <p:nvPr/>
                      </p:nvSpPr>
                      <p:spPr bwMode="gray">
                        <a:xfrm>
                          <a:off x="5618798" y="5530256"/>
                          <a:ext cx="231137" cy="115888"/>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0" normalizeH="0" baseline="0" noProof="0">
                              <a:ln>
                                <a:noFill/>
                              </a:ln>
                              <a:solidFill>
                                <a:srgbClr val="000000"/>
                              </a:solidFill>
                              <a:effectLst/>
                              <a:uLnTx/>
                              <a:uFillTx/>
                            </a:rPr>
                            <a:t>52</a:t>
                          </a:r>
                        </a:p>
                      </p:txBody>
                    </p:sp>
                  </p:grpSp>
                  <p:grpSp>
                    <p:nvGrpSpPr>
                      <p:cNvPr id="1133" name="Group 1132">
                        <a:extLst>
                          <a:ext uri="{FF2B5EF4-FFF2-40B4-BE49-F238E27FC236}">
                            <a16:creationId xmlns:a16="http://schemas.microsoft.com/office/drawing/2014/main" id="{132A33E4-4B77-DD0B-3013-FA629D337434}"/>
                          </a:ext>
                        </a:extLst>
                      </p:cNvPr>
                      <p:cNvGrpSpPr/>
                      <p:nvPr/>
                    </p:nvGrpSpPr>
                    <p:grpSpPr>
                      <a:xfrm>
                        <a:off x="8894498" y="5646008"/>
                        <a:ext cx="231137" cy="187069"/>
                        <a:chOff x="5618798" y="5459075"/>
                        <a:chExt cx="231137" cy="187069"/>
                      </a:xfrm>
                    </p:grpSpPr>
                    <p:cxnSp>
                      <p:nvCxnSpPr>
                        <p:cNvPr id="1176" name="Straight Connector 1175">
                          <a:extLst>
                            <a:ext uri="{FF2B5EF4-FFF2-40B4-BE49-F238E27FC236}">
                              <a16:creationId xmlns:a16="http://schemas.microsoft.com/office/drawing/2014/main" id="{BE3FCC0B-8190-6F2F-AF99-B44C37FACC04}"/>
                            </a:ext>
                          </a:extLst>
                        </p:cNvPr>
                        <p:cNvCxnSpPr>
                          <a:cxnSpLocks/>
                        </p:cNvCxnSpPr>
                        <p:nvPr/>
                      </p:nvCxnSpPr>
                      <p:spPr bwMode="gray">
                        <a:xfrm rot="10800000">
                          <a:off x="5734367" y="5459075"/>
                          <a:ext cx="0" cy="36000"/>
                        </a:xfrm>
                        <a:prstGeom prst="line">
                          <a:avLst/>
                        </a:prstGeom>
                        <a:noFill/>
                        <a:ln w="12700" cap="sq">
                          <a:solidFill>
                            <a:srgbClr val="000000"/>
                          </a:solidFill>
                          <a:prstDash val="solid"/>
                          <a:miter lim="800000"/>
                          <a:headEnd/>
                          <a:tailEnd/>
                        </a:ln>
                        <a:effectLst/>
                      </p:spPr>
                    </p:cxnSp>
                    <p:sp>
                      <p:nvSpPr>
                        <p:cNvPr id="1177" name="TextBox 1176">
                          <a:extLst>
                            <a:ext uri="{FF2B5EF4-FFF2-40B4-BE49-F238E27FC236}">
                              <a16:creationId xmlns:a16="http://schemas.microsoft.com/office/drawing/2014/main" id="{3C66E6E7-7B8B-C60E-65E3-19B5AAF15EF1}"/>
                            </a:ext>
                          </a:extLst>
                        </p:cNvPr>
                        <p:cNvSpPr txBox="1"/>
                        <p:nvPr/>
                      </p:nvSpPr>
                      <p:spPr bwMode="gray">
                        <a:xfrm>
                          <a:off x="5618798" y="5530256"/>
                          <a:ext cx="231137" cy="115888"/>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0" normalizeH="0" baseline="0" noProof="0">
                              <a:ln>
                                <a:noFill/>
                              </a:ln>
                              <a:solidFill>
                                <a:srgbClr val="000000"/>
                              </a:solidFill>
                              <a:effectLst/>
                              <a:uLnTx/>
                              <a:uFillTx/>
                            </a:rPr>
                            <a:t>56</a:t>
                          </a:r>
                        </a:p>
                      </p:txBody>
                    </p:sp>
                  </p:grpSp>
                  <p:grpSp>
                    <p:nvGrpSpPr>
                      <p:cNvPr id="1134" name="Group 1133">
                        <a:extLst>
                          <a:ext uri="{FF2B5EF4-FFF2-40B4-BE49-F238E27FC236}">
                            <a16:creationId xmlns:a16="http://schemas.microsoft.com/office/drawing/2014/main" id="{E4EE22B6-70EB-DFC1-21F8-720DCEFBDC61}"/>
                          </a:ext>
                        </a:extLst>
                      </p:cNvPr>
                      <p:cNvGrpSpPr/>
                      <p:nvPr/>
                    </p:nvGrpSpPr>
                    <p:grpSpPr>
                      <a:xfrm>
                        <a:off x="9084707" y="5646008"/>
                        <a:ext cx="231137" cy="187069"/>
                        <a:chOff x="5618798" y="5459075"/>
                        <a:chExt cx="231137" cy="187069"/>
                      </a:xfrm>
                    </p:grpSpPr>
                    <p:cxnSp>
                      <p:nvCxnSpPr>
                        <p:cNvPr id="1174" name="Straight Connector 1173">
                          <a:extLst>
                            <a:ext uri="{FF2B5EF4-FFF2-40B4-BE49-F238E27FC236}">
                              <a16:creationId xmlns:a16="http://schemas.microsoft.com/office/drawing/2014/main" id="{5C2D5C7B-ADA6-2536-4706-F999696D5863}"/>
                            </a:ext>
                          </a:extLst>
                        </p:cNvPr>
                        <p:cNvCxnSpPr>
                          <a:cxnSpLocks/>
                        </p:cNvCxnSpPr>
                        <p:nvPr/>
                      </p:nvCxnSpPr>
                      <p:spPr bwMode="gray">
                        <a:xfrm rot="10800000">
                          <a:off x="5734367" y="5459075"/>
                          <a:ext cx="0" cy="36000"/>
                        </a:xfrm>
                        <a:prstGeom prst="line">
                          <a:avLst/>
                        </a:prstGeom>
                        <a:noFill/>
                        <a:ln w="12700" cap="sq">
                          <a:solidFill>
                            <a:srgbClr val="000000"/>
                          </a:solidFill>
                          <a:prstDash val="solid"/>
                          <a:miter lim="800000"/>
                          <a:headEnd/>
                          <a:tailEnd/>
                        </a:ln>
                        <a:effectLst/>
                      </p:spPr>
                    </p:cxnSp>
                    <p:sp>
                      <p:nvSpPr>
                        <p:cNvPr id="1175" name="TextBox 1174">
                          <a:extLst>
                            <a:ext uri="{FF2B5EF4-FFF2-40B4-BE49-F238E27FC236}">
                              <a16:creationId xmlns:a16="http://schemas.microsoft.com/office/drawing/2014/main" id="{DE7D9AD9-AA36-E975-C856-9F9905BAE7AB}"/>
                            </a:ext>
                          </a:extLst>
                        </p:cNvPr>
                        <p:cNvSpPr txBox="1"/>
                        <p:nvPr/>
                      </p:nvSpPr>
                      <p:spPr bwMode="gray">
                        <a:xfrm>
                          <a:off x="5618798" y="5530256"/>
                          <a:ext cx="231137" cy="115888"/>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0" normalizeH="0" baseline="0" noProof="0">
                              <a:ln>
                                <a:noFill/>
                              </a:ln>
                              <a:solidFill>
                                <a:srgbClr val="000000"/>
                              </a:solidFill>
                              <a:effectLst/>
                              <a:uLnTx/>
                              <a:uFillTx/>
                            </a:rPr>
                            <a:t>60</a:t>
                          </a:r>
                        </a:p>
                      </p:txBody>
                    </p:sp>
                  </p:grpSp>
                  <p:grpSp>
                    <p:nvGrpSpPr>
                      <p:cNvPr id="1135" name="Group 1134">
                        <a:extLst>
                          <a:ext uri="{FF2B5EF4-FFF2-40B4-BE49-F238E27FC236}">
                            <a16:creationId xmlns:a16="http://schemas.microsoft.com/office/drawing/2014/main" id="{17FD37DD-401A-0BB3-F949-126440FFE0CC}"/>
                          </a:ext>
                        </a:extLst>
                      </p:cNvPr>
                      <p:cNvGrpSpPr/>
                      <p:nvPr/>
                    </p:nvGrpSpPr>
                    <p:grpSpPr>
                      <a:xfrm>
                        <a:off x="9274916" y="5646008"/>
                        <a:ext cx="231137" cy="187069"/>
                        <a:chOff x="5618798" y="5459075"/>
                        <a:chExt cx="231137" cy="187069"/>
                      </a:xfrm>
                    </p:grpSpPr>
                    <p:cxnSp>
                      <p:nvCxnSpPr>
                        <p:cNvPr id="1172" name="Straight Connector 1171">
                          <a:extLst>
                            <a:ext uri="{FF2B5EF4-FFF2-40B4-BE49-F238E27FC236}">
                              <a16:creationId xmlns:a16="http://schemas.microsoft.com/office/drawing/2014/main" id="{791B741A-4A27-6DF1-A7C8-D8B9CAFB1255}"/>
                            </a:ext>
                          </a:extLst>
                        </p:cNvPr>
                        <p:cNvCxnSpPr>
                          <a:cxnSpLocks/>
                        </p:cNvCxnSpPr>
                        <p:nvPr/>
                      </p:nvCxnSpPr>
                      <p:spPr bwMode="gray">
                        <a:xfrm rot="10800000">
                          <a:off x="5734367" y="5459075"/>
                          <a:ext cx="0" cy="36000"/>
                        </a:xfrm>
                        <a:prstGeom prst="line">
                          <a:avLst/>
                        </a:prstGeom>
                        <a:noFill/>
                        <a:ln w="12700" cap="sq">
                          <a:solidFill>
                            <a:srgbClr val="000000"/>
                          </a:solidFill>
                          <a:prstDash val="solid"/>
                          <a:miter lim="800000"/>
                          <a:headEnd/>
                          <a:tailEnd/>
                        </a:ln>
                        <a:effectLst/>
                      </p:spPr>
                    </p:cxnSp>
                    <p:sp>
                      <p:nvSpPr>
                        <p:cNvPr id="1173" name="TextBox 1172">
                          <a:extLst>
                            <a:ext uri="{FF2B5EF4-FFF2-40B4-BE49-F238E27FC236}">
                              <a16:creationId xmlns:a16="http://schemas.microsoft.com/office/drawing/2014/main" id="{8463E6E3-E45E-C296-290F-3F77DC2A371A}"/>
                            </a:ext>
                          </a:extLst>
                        </p:cNvPr>
                        <p:cNvSpPr txBox="1"/>
                        <p:nvPr/>
                      </p:nvSpPr>
                      <p:spPr bwMode="gray">
                        <a:xfrm>
                          <a:off x="5618798" y="5530256"/>
                          <a:ext cx="231137" cy="115888"/>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0" normalizeH="0" baseline="0" noProof="0">
                              <a:ln>
                                <a:noFill/>
                              </a:ln>
                              <a:solidFill>
                                <a:srgbClr val="000000"/>
                              </a:solidFill>
                              <a:effectLst/>
                              <a:uLnTx/>
                              <a:uFillTx/>
                            </a:rPr>
                            <a:t>64</a:t>
                          </a:r>
                        </a:p>
                      </p:txBody>
                    </p:sp>
                  </p:grpSp>
                  <p:grpSp>
                    <p:nvGrpSpPr>
                      <p:cNvPr id="1136" name="Group 1135">
                        <a:extLst>
                          <a:ext uri="{FF2B5EF4-FFF2-40B4-BE49-F238E27FC236}">
                            <a16:creationId xmlns:a16="http://schemas.microsoft.com/office/drawing/2014/main" id="{F2879680-8513-7EBB-25CC-95B63D43950F}"/>
                          </a:ext>
                        </a:extLst>
                      </p:cNvPr>
                      <p:cNvGrpSpPr/>
                      <p:nvPr/>
                    </p:nvGrpSpPr>
                    <p:grpSpPr>
                      <a:xfrm>
                        <a:off x="9465125" y="5646008"/>
                        <a:ext cx="231137" cy="187069"/>
                        <a:chOff x="5618798" y="5459075"/>
                        <a:chExt cx="231137" cy="187069"/>
                      </a:xfrm>
                    </p:grpSpPr>
                    <p:cxnSp>
                      <p:nvCxnSpPr>
                        <p:cNvPr id="1170" name="Straight Connector 1169">
                          <a:extLst>
                            <a:ext uri="{FF2B5EF4-FFF2-40B4-BE49-F238E27FC236}">
                              <a16:creationId xmlns:a16="http://schemas.microsoft.com/office/drawing/2014/main" id="{E11A28EC-BA6E-485B-2A1C-707891FE0E9C}"/>
                            </a:ext>
                          </a:extLst>
                        </p:cNvPr>
                        <p:cNvCxnSpPr>
                          <a:cxnSpLocks/>
                        </p:cNvCxnSpPr>
                        <p:nvPr/>
                      </p:nvCxnSpPr>
                      <p:spPr bwMode="gray">
                        <a:xfrm rot="10800000">
                          <a:off x="5734367" y="5459075"/>
                          <a:ext cx="0" cy="36000"/>
                        </a:xfrm>
                        <a:prstGeom prst="line">
                          <a:avLst/>
                        </a:prstGeom>
                        <a:noFill/>
                        <a:ln w="12700" cap="sq">
                          <a:solidFill>
                            <a:srgbClr val="000000"/>
                          </a:solidFill>
                          <a:prstDash val="solid"/>
                          <a:miter lim="800000"/>
                          <a:headEnd/>
                          <a:tailEnd/>
                        </a:ln>
                        <a:effectLst/>
                      </p:spPr>
                    </p:cxnSp>
                    <p:sp>
                      <p:nvSpPr>
                        <p:cNvPr id="1171" name="TextBox 1170">
                          <a:extLst>
                            <a:ext uri="{FF2B5EF4-FFF2-40B4-BE49-F238E27FC236}">
                              <a16:creationId xmlns:a16="http://schemas.microsoft.com/office/drawing/2014/main" id="{D4137ABF-3A22-421E-98D8-BADD33704672}"/>
                            </a:ext>
                          </a:extLst>
                        </p:cNvPr>
                        <p:cNvSpPr txBox="1"/>
                        <p:nvPr/>
                      </p:nvSpPr>
                      <p:spPr bwMode="gray">
                        <a:xfrm>
                          <a:off x="5618798" y="5530256"/>
                          <a:ext cx="231137" cy="115888"/>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0" normalizeH="0" baseline="0" noProof="0">
                              <a:ln>
                                <a:noFill/>
                              </a:ln>
                              <a:solidFill>
                                <a:srgbClr val="000000"/>
                              </a:solidFill>
                              <a:effectLst/>
                              <a:uLnTx/>
                              <a:uFillTx/>
                            </a:rPr>
                            <a:t>68</a:t>
                          </a:r>
                        </a:p>
                      </p:txBody>
                    </p:sp>
                  </p:grpSp>
                  <p:grpSp>
                    <p:nvGrpSpPr>
                      <p:cNvPr id="1137" name="Group 1136">
                        <a:extLst>
                          <a:ext uri="{FF2B5EF4-FFF2-40B4-BE49-F238E27FC236}">
                            <a16:creationId xmlns:a16="http://schemas.microsoft.com/office/drawing/2014/main" id="{C1C5018B-C11C-FE41-1767-8E203CEA1929}"/>
                          </a:ext>
                        </a:extLst>
                      </p:cNvPr>
                      <p:cNvGrpSpPr/>
                      <p:nvPr/>
                    </p:nvGrpSpPr>
                    <p:grpSpPr>
                      <a:xfrm>
                        <a:off x="9655334" y="5646008"/>
                        <a:ext cx="231137" cy="187069"/>
                        <a:chOff x="5618798" y="5459075"/>
                        <a:chExt cx="231137" cy="187069"/>
                      </a:xfrm>
                    </p:grpSpPr>
                    <p:cxnSp>
                      <p:nvCxnSpPr>
                        <p:cNvPr id="1168" name="Straight Connector 1167">
                          <a:extLst>
                            <a:ext uri="{FF2B5EF4-FFF2-40B4-BE49-F238E27FC236}">
                              <a16:creationId xmlns:a16="http://schemas.microsoft.com/office/drawing/2014/main" id="{BA5ADA8E-700F-2ECD-AE48-8B52BB1548A4}"/>
                            </a:ext>
                          </a:extLst>
                        </p:cNvPr>
                        <p:cNvCxnSpPr>
                          <a:cxnSpLocks/>
                        </p:cNvCxnSpPr>
                        <p:nvPr/>
                      </p:nvCxnSpPr>
                      <p:spPr bwMode="gray">
                        <a:xfrm rot="10800000">
                          <a:off x="5734367" y="5459075"/>
                          <a:ext cx="0" cy="36000"/>
                        </a:xfrm>
                        <a:prstGeom prst="line">
                          <a:avLst/>
                        </a:prstGeom>
                        <a:noFill/>
                        <a:ln w="12700" cap="sq">
                          <a:solidFill>
                            <a:srgbClr val="000000"/>
                          </a:solidFill>
                          <a:prstDash val="solid"/>
                          <a:miter lim="800000"/>
                          <a:headEnd/>
                          <a:tailEnd/>
                        </a:ln>
                        <a:effectLst/>
                      </p:spPr>
                    </p:cxnSp>
                    <p:sp>
                      <p:nvSpPr>
                        <p:cNvPr id="1169" name="TextBox 1168">
                          <a:extLst>
                            <a:ext uri="{FF2B5EF4-FFF2-40B4-BE49-F238E27FC236}">
                              <a16:creationId xmlns:a16="http://schemas.microsoft.com/office/drawing/2014/main" id="{29CDAFDE-6CD3-52C2-6DD5-A23003D7ED25}"/>
                            </a:ext>
                          </a:extLst>
                        </p:cNvPr>
                        <p:cNvSpPr txBox="1"/>
                        <p:nvPr/>
                      </p:nvSpPr>
                      <p:spPr bwMode="gray">
                        <a:xfrm>
                          <a:off x="5618798" y="5530256"/>
                          <a:ext cx="231137" cy="115888"/>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0" normalizeH="0" baseline="0" noProof="0">
                              <a:ln>
                                <a:noFill/>
                              </a:ln>
                              <a:solidFill>
                                <a:srgbClr val="000000"/>
                              </a:solidFill>
                              <a:effectLst/>
                              <a:uLnTx/>
                              <a:uFillTx/>
                            </a:rPr>
                            <a:t>72</a:t>
                          </a:r>
                        </a:p>
                      </p:txBody>
                    </p:sp>
                  </p:grpSp>
                  <p:grpSp>
                    <p:nvGrpSpPr>
                      <p:cNvPr id="1138" name="Group 1137">
                        <a:extLst>
                          <a:ext uri="{FF2B5EF4-FFF2-40B4-BE49-F238E27FC236}">
                            <a16:creationId xmlns:a16="http://schemas.microsoft.com/office/drawing/2014/main" id="{268DD4AE-6CA9-387D-87C4-03BFAAA6EC8B}"/>
                          </a:ext>
                        </a:extLst>
                      </p:cNvPr>
                      <p:cNvGrpSpPr/>
                      <p:nvPr/>
                    </p:nvGrpSpPr>
                    <p:grpSpPr>
                      <a:xfrm>
                        <a:off x="9845543" y="5646008"/>
                        <a:ext cx="231137" cy="187069"/>
                        <a:chOff x="5618798" y="5459075"/>
                        <a:chExt cx="231137" cy="187069"/>
                      </a:xfrm>
                    </p:grpSpPr>
                    <p:cxnSp>
                      <p:nvCxnSpPr>
                        <p:cNvPr id="1166" name="Straight Connector 1165">
                          <a:extLst>
                            <a:ext uri="{FF2B5EF4-FFF2-40B4-BE49-F238E27FC236}">
                              <a16:creationId xmlns:a16="http://schemas.microsoft.com/office/drawing/2014/main" id="{456D84FC-3700-2E1F-2838-237379042B89}"/>
                            </a:ext>
                          </a:extLst>
                        </p:cNvPr>
                        <p:cNvCxnSpPr>
                          <a:cxnSpLocks/>
                        </p:cNvCxnSpPr>
                        <p:nvPr/>
                      </p:nvCxnSpPr>
                      <p:spPr bwMode="gray">
                        <a:xfrm rot="10800000">
                          <a:off x="5734367" y="5459075"/>
                          <a:ext cx="0" cy="36000"/>
                        </a:xfrm>
                        <a:prstGeom prst="line">
                          <a:avLst/>
                        </a:prstGeom>
                        <a:noFill/>
                        <a:ln w="12700" cap="sq">
                          <a:solidFill>
                            <a:srgbClr val="000000"/>
                          </a:solidFill>
                          <a:prstDash val="solid"/>
                          <a:miter lim="800000"/>
                          <a:headEnd/>
                          <a:tailEnd/>
                        </a:ln>
                        <a:effectLst/>
                      </p:spPr>
                    </p:cxnSp>
                    <p:sp>
                      <p:nvSpPr>
                        <p:cNvPr id="1167" name="TextBox 1166">
                          <a:extLst>
                            <a:ext uri="{FF2B5EF4-FFF2-40B4-BE49-F238E27FC236}">
                              <a16:creationId xmlns:a16="http://schemas.microsoft.com/office/drawing/2014/main" id="{508EEB22-EA24-9B19-803D-62675FE88956}"/>
                            </a:ext>
                          </a:extLst>
                        </p:cNvPr>
                        <p:cNvSpPr txBox="1"/>
                        <p:nvPr/>
                      </p:nvSpPr>
                      <p:spPr bwMode="gray">
                        <a:xfrm>
                          <a:off x="5618798" y="5530256"/>
                          <a:ext cx="231137" cy="115888"/>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0" normalizeH="0" baseline="0" noProof="0">
                              <a:ln>
                                <a:noFill/>
                              </a:ln>
                              <a:solidFill>
                                <a:srgbClr val="000000"/>
                              </a:solidFill>
                              <a:effectLst/>
                              <a:uLnTx/>
                              <a:uFillTx/>
                            </a:rPr>
                            <a:t>76</a:t>
                          </a:r>
                        </a:p>
                      </p:txBody>
                    </p:sp>
                  </p:grpSp>
                  <p:grpSp>
                    <p:nvGrpSpPr>
                      <p:cNvPr id="1139" name="Group 1138">
                        <a:extLst>
                          <a:ext uri="{FF2B5EF4-FFF2-40B4-BE49-F238E27FC236}">
                            <a16:creationId xmlns:a16="http://schemas.microsoft.com/office/drawing/2014/main" id="{C8326126-5671-B785-8828-1BEA9E9DD498}"/>
                          </a:ext>
                        </a:extLst>
                      </p:cNvPr>
                      <p:cNvGrpSpPr/>
                      <p:nvPr/>
                    </p:nvGrpSpPr>
                    <p:grpSpPr>
                      <a:xfrm>
                        <a:off x="10035752" y="5646008"/>
                        <a:ext cx="231137" cy="187069"/>
                        <a:chOff x="5618798" y="5459075"/>
                        <a:chExt cx="231137" cy="187069"/>
                      </a:xfrm>
                    </p:grpSpPr>
                    <p:cxnSp>
                      <p:nvCxnSpPr>
                        <p:cNvPr id="1164" name="Straight Connector 1163">
                          <a:extLst>
                            <a:ext uri="{FF2B5EF4-FFF2-40B4-BE49-F238E27FC236}">
                              <a16:creationId xmlns:a16="http://schemas.microsoft.com/office/drawing/2014/main" id="{6EB62F61-06C0-535D-CBF3-C1D8CC541529}"/>
                            </a:ext>
                          </a:extLst>
                        </p:cNvPr>
                        <p:cNvCxnSpPr>
                          <a:cxnSpLocks/>
                        </p:cNvCxnSpPr>
                        <p:nvPr/>
                      </p:nvCxnSpPr>
                      <p:spPr bwMode="gray">
                        <a:xfrm rot="10800000">
                          <a:off x="5734367" y="5459075"/>
                          <a:ext cx="0" cy="36000"/>
                        </a:xfrm>
                        <a:prstGeom prst="line">
                          <a:avLst/>
                        </a:prstGeom>
                        <a:noFill/>
                        <a:ln w="12700" cap="sq">
                          <a:solidFill>
                            <a:srgbClr val="000000"/>
                          </a:solidFill>
                          <a:prstDash val="solid"/>
                          <a:miter lim="800000"/>
                          <a:headEnd/>
                          <a:tailEnd/>
                        </a:ln>
                        <a:effectLst/>
                      </p:spPr>
                    </p:cxnSp>
                    <p:sp>
                      <p:nvSpPr>
                        <p:cNvPr id="1165" name="TextBox 1164">
                          <a:extLst>
                            <a:ext uri="{FF2B5EF4-FFF2-40B4-BE49-F238E27FC236}">
                              <a16:creationId xmlns:a16="http://schemas.microsoft.com/office/drawing/2014/main" id="{2E740D48-C2C9-7CD9-551F-498F4DFAB233}"/>
                            </a:ext>
                          </a:extLst>
                        </p:cNvPr>
                        <p:cNvSpPr txBox="1"/>
                        <p:nvPr/>
                      </p:nvSpPr>
                      <p:spPr bwMode="gray">
                        <a:xfrm>
                          <a:off x="5618798" y="5530256"/>
                          <a:ext cx="231137" cy="115888"/>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0" normalizeH="0" baseline="0" noProof="0">
                              <a:ln>
                                <a:noFill/>
                              </a:ln>
                              <a:solidFill>
                                <a:srgbClr val="000000"/>
                              </a:solidFill>
                              <a:effectLst/>
                              <a:uLnTx/>
                              <a:uFillTx/>
                            </a:rPr>
                            <a:t>80</a:t>
                          </a:r>
                        </a:p>
                      </p:txBody>
                    </p:sp>
                  </p:grpSp>
                  <p:grpSp>
                    <p:nvGrpSpPr>
                      <p:cNvPr id="1140" name="Group 1139">
                        <a:extLst>
                          <a:ext uri="{FF2B5EF4-FFF2-40B4-BE49-F238E27FC236}">
                            <a16:creationId xmlns:a16="http://schemas.microsoft.com/office/drawing/2014/main" id="{43A0488B-C431-EF2F-213B-A4CBD1A4AAE7}"/>
                          </a:ext>
                        </a:extLst>
                      </p:cNvPr>
                      <p:cNvGrpSpPr/>
                      <p:nvPr/>
                    </p:nvGrpSpPr>
                    <p:grpSpPr>
                      <a:xfrm>
                        <a:off x="10225961" y="5646008"/>
                        <a:ext cx="231137" cy="187069"/>
                        <a:chOff x="5618798" y="5459075"/>
                        <a:chExt cx="231137" cy="187069"/>
                      </a:xfrm>
                    </p:grpSpPr>
                    <p:cxnSp>
                      <p:nvCxnSpPr>
                        <p:cNvPr id="1162" name="Straight Connector 1161">
                          <a:extLst>
                            <a:ext uri="{FF2B5EF4-FFF2-40B4-BE49-F238E27FC236}">
                              <a16:creationId xmlns:a16="http://schemas.microsoft.com/office/drawing/2014/main" id="{489D5FA0-EAFD-FC33-366B-C6E5B4DC3AD4}"/>
                            </a:ext>
                          </a:extLst>
                        </p:cNvPr>
                        <p:cNvCxnSpPr>
                          <a:cxnSpLocks/>
                        </p:cNvCxnSpPr>
                        <p:nvPr/>
                      </p:nvCxnSpPr>
                      <p:spPr bwMode="gray">
                        <a:xfrm rot="10800000">
                          <a:off x="5734367" y="5459075"/>
                          <a:ext cx="0" cy="36000"/>
                        </a:xfrm>
                        <a:prstGeom prst="line">
                          <a:avLst/>
                        </a:prstGeom>
                        <a:noFill/>
                        <a:ln w="12700" cap="sq">
                          <a:solidFill>
                            <a:srgbClr val="000000"/>
                          </a:solidFill>
                          <a:prstDash val="solid"/>
                          <a:miter lim="800000"/>
                          <a:headEnd/>
                          <a:tailEnd/>
                        </a:ln>
                        <a:effectLst/>
                      </p:spPr>
                    </p:cxnSp>
                    <p:sp>
                      <p:nvSpPr>
                        <p:cNvPr id="1163" name="TextBox 1162">
                          <a:extLst>
                            <a:ext uri="{FF2B5EF4-FFF2-40B4-BE49-F238E27FC236}">
                              <a16:creationId xmlns:a16="http://schemas.microsoft.com/office/drawing/2014/main" id="{10F134AC-D712-A498-FF36-E3896D2DA2E8}"/>
                            </a:ext>
                          </a:extLst>
                        </p:cNvPr>
                        <p:cNvSpPr txBox="1"/>
                        <p:nvPr/>
                      </p:nvSpPr>
                      <p:spPr bwMode="gray">
                        <a:xfrm>
                          <a:off x="5618798" y="5530256"/>
                          <a:ext cx="231137" cy="115888"/>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0" normalizeH="0" baseline="0" noProof="0">
                              <a:ln>
                                <a:noFill/>
                              </a:ln>
                              <a:solidFill>
                                <a:srgbClr val="000000"/>
                              </a:solidFill>
                              <a:effectLst/>
                              <a:uLnTx/>
                              <a:uFillTx/>
                            </a:rPr>
                            <a:t>84</a:t>
                          </a:r>
                        </a:p>
                      </p:txBody>
                    </p:sp>
                  </p:grpSp>
                  <p:grpSp>
                    <p:nvGrpSpPr>
                      <p:cNvPr id="1141" name="Group 1140">
                        <a:extLst>
                          <a:ext uri="{FF2B5EF4-FFF2-40B4-BE49-F238E27FC236}">
                            <a16:creationId xmlns:a16="http://schemas.microsoft.com/office/drawing/2014/main" id="{904A0E3B-454E-9604-5E1E-1172119BBAA0}"/>
                          </a:ext>
                        </a:extLst>
                      </p:cNvPr>
                      <p:cNvGrpSpPr/>
                      <p:nvPr/>
                    </p:nvGrpSpPr>
                    <p:grpSpPr>
                      <a:xfrm>
                        <a:off x="10416170" y="5646008"/>
                        <a:ext cx="231137" cy="187069"/>
                        <a:chOff x="5618798" y="5459075"/>
                        <a:chExt cx="231137" cy="187069"/>
                      </a:xfrm>
                    </p:grpSpPr>
                    <p:cxnSp>
                      <p:nvCxnSpPr>
                        <p:cNvPr id="1160" name="Straight Connector 1159">
                          <a:extLst>
                            <a:ext uri="{FF2B5EF4-FFF2-40B4-BE49-F238E27FC236}">
                              <a16:creationId xmlns:a16="http://schemas.microsoft.com/office/drawing/2014/main" id="{55E7ED01-7985-CFBA-A145-5137E40BED40}"/>
                            </a:ext>
                          </a:extLst>
                        </p:cNvPr>
                        <p:cNvCxnSpPr>
                          <a:cxnSpLocks/>
                        </p:cNvCxnSpPr>
                        <p:nvPr/>
                      </p:nvCxnSpPr>
                      <p:spPr bwMode="gray">
                        <a:xfrm rot="10800000">
                          <a:off x="5734367" y="5459075"/>
                          <a:ext cx="0" cy="36000"/>
                        </a:xfrm>
                        <a:prstGeom prst="line">
                          <a:avLst/>
                        </a:prstGeom>
                        <a:noFill/>
                        <a:ln w="12700" cap="sq">
                          <a:solidFill>
                            <a:srgbClr val="000000"/>
                          </a:solidFill>
                          <a:prstDash val="solid"/>
                          <a:miter lim="800000"/>
                          <a:headEnd/>
                          <a:tailEnd/>
                        </a:ln>
                        <a:effectLst/>
                      </p:spPr>
                    </p:cxnSp>
                    <p:sp>
                      <p:nvSpPr>
                        <p:cNvPr id="1161" name="TextBox 1160">
                          <a:extLst>
                            <a:ext uri="{FF2B5EF4-FFF2-40B4-BE49-F238E27FC236}">
                              <a16:creationId xmlns:a16="http://schemas.microsoft.com/office/drawing/2014/main" id="{50BC0525-71A0-7597-AAE0-EC6D056CD8C8}"/>
                            </a:ext>
                          </a:extLst>
                        </p:cNvPr>
                        <p:cNvSpPr txBox="1"/>
                        <p:nvPr/>
                      </p:nvSpPr>
                      <p:spPr bwMode="gray">
                        <a:xfrm>
                          <a:off x="5618798" y="5530256"/>
                          <a:ext cx="231137" cy="115888"/>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0" normalizeH="0" baseline="0" noProof="0">
                              <a:ln>
                                <a:noFill/>
                              </a:ln>
                              <a:solidFill>
                                <a:srgbClr val="000000"/>
                              </a:solidFill>
                              <a:effectLst/>
                              <a:uLnTx/>
                              <a:uFillTx/>
                            </a:rPr>
                            <a:t>88</a:t>
                          </a:r>
                        </a:p>
                      </p:txBody>
                    </p:sp>
                  </p:grpSp>
                  <p:grpSp>
                    <p:nvGrpSpPr>
                      <p:cNvPr id="1142" name="Group 1141">
                        <a:extLst>
                          <a:ext uri="{FF2B5EF4-FFF2-40B4-BE49-F238E27FC236}">
                            <a16:creationId xmlns:a16="http://schemas.microsoft.com/office/drawing/2014/main" id="{E22F50B5-1865-F221-52EF-55B0C9BFD98A}"/>
                          </a:ext>
                        </a:extLst>
                      </p:cNvPr>
                      <p:cNvGrpSpPr/>
                      <p:nvPr/>
                    </p:nvGrpSpPr>
                    <p:grpSpPr>
                      <a:xfrm>
                        <a:off x="10606379" y="5646008"/>
                        <a:ext cx="231137" cy="187069"/>
                        <a:chOff x="5618798" y="5459075"/>
                        <a:chExt cx="231137" cy="187069"/>
                      </a:xfrm>
                    </p:grpSpPr>
                    <p:cxnSp>
                      <p:nvCxnSpPr>
                        <p:cNvPr id="1158" name="Straight Connector 1157">
                          <a:extLst>
                            <a:ext uri="{FF2B5EF4-FFF2-40B4-BE49-F238E27FC236}">
                              <a16:creationId xmlns:a16="http://schemas.microsoft.com/office/drawing/2014/main" id="{B34A1DF1-37DB-CBD7-8580-334E78FC031C}"/>
                            </a:ext>
                          </a:extLst>
                        </p:cNvPr>
                        <p:cNvCxnSpPr>
                          <a:cxnSpLocks/>
                        </p:cNvCxnSpPr>
                        <p:nvPr/>
                      </p:nvCxnSpPr>
                      <p:spPr bwMode="gray">
                        <a:xfrm rot="10800000">
                          <a:off x="5734367" y="5459075"/>
                          <a:ext cx="0" cy="36000"/>
                        </a:xfrm>
                        <a:prstGeom prst="line">
                          <a:avLst/>
                        </a:prstGeom>
                        <a:noFill/>
                        <a:ln w="12700" cap="sq">
                          <a:solidFill>
                            <a:srgbClr val="000000"/>
                          </a:solidFill>
                          <a:prstDash val="solid"/>
                          <a:miter lim="800000"/>
                          <a:headEnd/>
                          <a:tailEnd/>
                        </a:ln>
                        <a:effectLst/>
                      </p:spPr>
                    </p:cxnSp>
                    <p:sp>
                      <p:nvSpPr>
                        <p:cNvPr id="1159" name="TextBox 1158">
                          <a:extLst>
                            <a:ext uri="{FF2B5EF4-FFF2-40B4-BE49-F238E27FC236}">
                              <a16:creationId xmlns:a16="http://schemas.microsoft.com/office/drawing/2014/main" id="{3CB8CBC1-7FBA-68E1-DA43-B630C5F63020}"/>
                            </a:ext>
                          </a:extLst>
                        </p:cNvPr>
                        <p:cNvSpPr txBox="1"/>
                        <p:nvPr/>
                      </p:nvSpPr>
                      <p:spPr bwMode="gray">
                        <a:xfrm>
                          <a:off x="5618798" y="5530256"/>
                          <a:ext cx="231137" cy="115888"/>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0" normalizeH="0" baseline="0" noProof="0">
                              <a:ln>
                                <a:noFill/>
                              </a:ln>
                              <a:solidFill>
                                <a:srgbClr val="000000"/>
                              </a:solidFill>
                              <a:effectLst/>
                              <a:uLnTx/>
                              <a:uFillTx/>
                            </a:rPr>
                            <a:t>92</a:t>
                          </a:r>
                        </a:p>
                      </p:txBody>
                    </p:sp>
                  </p:grpSp>
                  <p:grpSp>
                    <p:nvGrpSpPr>
                      <p:cNvPr id="1143" name="Group 1142">
                        <a:extLst>
                          <a:ext uri="{FF2B5EF4-FFF2-40B4-BE49-F238E27FC236}">
                            <a16:creationId xmlns:a16="http://schemas.microsoft.com/office/drawing/2014/main" id="{867B9A1B-0FF6-1F7E-CDF1-77DBE2D8F759}"/>
                          </a:ext>
                        </a:extLst>
                      </p:cNvPr>
                      <p:cNvGrpSpPr/>
                      <p:nvPr/>
                    </p:nvGrpSpPr>
                    <p:grpSpPr>
                      <a:xfrm>
                        <a:off x="10796588" y="5646008"/>
                        <a:ext cx="231137" cy="187069"/>
                        <a:chOff x="5618798" y="5459075"/>
                        <a:chExt cx="231137" cy="187069"/>
                      </a:xfrm>
                    </p:grpSpPr>
                    <p:cxnSp>
                      <p:nvCxnSpPr>
                        <p:cNvPr id="1156" name="Straight Connector 1155">
                          <a:extLst>
                            <a:ext uri="{FF2B5EF4-FFF2-40B4-BE49-F238E27FC236}">
                              <a16:creationId xmlns:a16="http://schemas.microsoft.com/office/drawing/2014/main" id="{59275AA4-1B9A-1993-336E-BD740FC1603C}"/>
                            </a:ext>
                          </a:extLst>
                        </p:cNvPr>
                        <p:cNvCxnSpPr>
                          <a:cxnSpLocks/>
                        </p:cNvCxnSpPr>
                        <p:nvPr/>
                      </p:nvCxnSpPr>
                      <p:spPr bwMode="gray">
                        <a:xfrm rot="10800000">
                          <a:off x="5734367" y="5459075"/>
                          <a:ext cx="0" cy="36000"/>
                        </a:xfrm>
                        <a:prstGeom prst="line">
                          <a:avLst/>
                        </a:prstGeom>
                        <a:noFill/>
                        <a:ln w="12700" cap="sq">
                          <a:solidFill>
                            <a:srgbClr val="000000"/>
                          </a:solidFill>
                          <a:prstDash val="solid"/>
                          <a:miter lim="800000"/>
                          <a:headEnd/>
                          <a:tailEnd/>
                        </a:ln>
                        <a:effectLst/>
                      </p:spPr>
                    </p:cxnSp>
                    <p:sp>
                      <p:nvSpPr>
                        <p:cNvPr id="1157" name="TextBox 1156">
                          <a:extLst>
                            <a:ext uri="{FF2B5EF4-FFF2-40B4-BE49-F238E27FC236}">
                              <a16:creationId xmlns:a16="http://schemas.microsoft.com/office/drawing/2014/main" id="{09FE4BFF-A3FD-174D-2BF3-5B7087C3CEE8}"/>
                            </a:ext>
                          </a:extLst>
                        </p:cNvPr>
                        <p:cNvSpPr txBox="1"/>
                        <p:nvPr/>
                      </p:nvSpPr>
                      <p:spPr bwMode="gray">
                        <a:xfrm>
                          <a:off x="5618798" y="5530256"/>
                          <a:ext cx="231137" cy="115888"/>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0" normalizeH="0" baseline="0" noProof="0">
                              <a:ln>
                                <a:noFill/>
                              </a:ln>
                              <a:solidFill>
                                <a:srgbClr val="000000"/>
                              </a:solidFill>
                              <a:effectLst/>
                              <a:uLnTx/>
                              <a:uFillTx/>
                            </a:rPr>
                            <a:t>96</a:t>
                          </a:r>
                        </a:p>
                      </p:txBody>
                    </p:sp>
                  </p:grpSp>
                  <p:grpSp>
                    <p:nvGrpSpPr>
                      <p:cNvPr id="1144" name="Group 1143">
                        <a:extLst>
                          <a:ext uri="{FF2B5EF4-FFF2-40B4-BE49-F238E27FC236}">
                            <a16:creationId xmlns:a16="http://schemas.microsoft.com/office/drawing/2014/main" id="{06A2A749-AC90-2597-0FA1-5B9DA254CB6F}"/>
                          </a:ext>
                        </a:extLst>
                      </p:cNvPr>
                      <p:cNvGrpSpPr/>
                      <p:nvPr/>
                    </p:nvGrpSpPr>
                    <p:grpSpPr>
                      <a:xfrm>
                        <a:off x="10974095" y="5646008"/>
                        <a:ext cx="231137" cy="187069"/>
                        <a:chOff x="5606096" y="5459075"/>
                        <a:chExt cx="231137" cy="187069"/>
                      </a:xfrm>
                    </p:grpSpPr>
                    <p:cxnSp>
                      <p:nvCxnSpPr>
                        <p:cNvPr id="1154" name="Straight Connector 1153">
                          <a:extLst>
                            <a:ext uri="{FF2B5EF4-FFF2-40B4-BE49-F238E27FC236}">
                              <a16:creationId xmlns:a16="http://schemas.microsoft.com/office/drawing/2014/main" id="{16D884F3-F488-4AA7-0870-79EFD7041D4A}"/>
                            </a:ext>
                          </a:extLst>
                        </p:cNvPr>
                        <p:cNvCxnSpPr>
                          <a:cxnSpLocks/>
                        </p:cNvCxnSpPr>
                        <p:nvPr/>
                      </p:nvCxnSpPr>
                      <p:spPr bwMode="gray">
                        <a:xfrm rot="10800000">
                          <a:off x="5734367" y="5459075"/>
                          <a:ext cx="0" cy="36000"/>
                        </a:xfrm>
                        <a:prstGeom prst="line">
                          <a:avLst/>
                        </a:prstGeom>
                        <a:noFill/>
                        <a:ln w="12700" cap="sq">
                          <a:solidFill>
                            <a:srgbClr val="000000"/>
                          </a:solidFill>
                          <a:prstDash val="solid"/>
                          <a:miter lim="800000"/>
                          <a:headEnd/>
                          <a:tailEnd/>
                        </a:ln>
                        <a:effectLst/>
                      </p:spPr>
                    </p:cxnSp>
                    <p:sp>
                      <p:nvSpPr>
                        <p:cNvPr id="1155" name="TextBox 1154">
                          <a:extLst>
                            <a:ext uri="{FF2B5EF4-FFF2-40B4-BE49-F238E27FC236}">
                              <a16:creationId xmlns:a16="http://schemas.microsoft.com/office/drawing/2014/main" id="{81F2E8D8-4725-1E00-752E-CA6CB73AD205}"/>
                            </a:ext>
                          </a:extLst>
                        </p:cNvPr>
                        <p:cNvSpPr txBox="1"/>
                        <p:nvPr/>
                      </p:nvSpPr>
                      <p:spPr bwMode="gray">
                        <a:xfrm>
                          <a:off x="5606096" y="5530256"/>
                          <a:ext cx="231137" cy="115888"/>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20" normalizeH="0" baseline="0" noProof="0">
                              <a:ln>
                                <a:noFill/>
                              </a:ln>
                              <a:solidFill>
                                <a:srgbClr val="000000"/>
                              </a:solidFill>
                              <a:effectLst/>
                              <a:uLnTx/>
                              <a:uFillTx/>
                            </a:rPr>
                            <a:t>100</a:t>
                          </a:r>
                        </a:p>
                      </p:txBody>
                    </p:sp>
                  </p:grpSp>
                  <p:grpSp>
                    <p:nvGrpSpPr>
                      <p:cNvPr id="1145" name="Group 1144">
                        <a:extLst>
                          <a:ext uri="{FF2B5EF4-FFF2-40B4-BE49-F238E27FC236}">
                            <a16:creationId xmlns:a16="http://schemas.microsoft.com/office/drawing/2014/main" id="{F6D24DB2-C7CE-7093-26CF-DA72CF13CBA1}"/>
                          </a:ext>
                        </a:extLst>
                      </p:cNvPr>
                      <p:cNvGrpSpPr/>
                      <p:nvPr/>
                    </p:nvGrpSpPr>
                    <p:grpSpPr>
                      <a:xfrm>
                        <a:off x="11173301" y="5646008"/>
                        <a:ext cx="231137" cy="187069"/>
                        <a:chOff x="5615093" y="5459075"/>
                        <a:chExt cx="231137" cy="187069"/>
                      </a:xfrm>
                    </p:grpSpPr>
                    <p:cxnSp>
                      <p:nvCxnSpPr>
                        <p:cNvPr id="1152" name="Straight Connector 1151">
                          <a:extLst>
                            <a:ext uri="{FF2B5EF4-FFF2-40B4-BE49-F238E27FC236}">
                              <a16:creationId xmlns:a16="http://schemas.microsoft.com/office/drawing/2014/main" id="{66C16214-B6C6-9502-EA01-BEC1CA488FE6}"/>
                            </a:ext>
                          </a:extLst>
                        </p:cNvPr>
                        <p:cNvCxnSpPr>
                          <a:cxnSpLocks/>
                        </p:cNvCxnSpPr>
                        <p:nvPr/>
                      </p:nvCxnSpPr>
                      <p:spPr bwMode="gray">
                        <a:xfrm rot="10800000">
                          <a:off x="5734367" y="5459075"/>
                          <a:ext cx="0" cy="36000"/>
                        </a:xfrm>
                        <a:prstGeom prst="line">
                          <a:avLst/>
                        </a:prstGeom>
                        <a:noFill/>
                        <a:ln w="12700" cap="sq">
                          <a:solidFill>
                            <a:srgbClr val="000000"/>
                          </a:solidFill>
                          <a:prstDash val="solid"/>
                          <a:miter lim="800000"/>
                          <a:headEnd/>
                          <a:tailEnd/>
                        </a:ln>
                        <a:effectLst/>
                      </p:spPr>
                    </p:cxnSp>
                    <p:sp>
                      <p:nvSpPr>
                        <p:cNvPr id="1153" name="TextBox 1152">
                          <a:extLst>
                            <a:ext uri="{FF2B5EF4-FFF2-40B4-BE49-F238E27FC236}">
                              <a16:creationId xmlns:a16="http://schemas.microsoft.com/office/drawing/2014/main" id="{5184FF3B-9BB2-82EA-EFD4-6BD232F1A522}"/>
                            </a:ext>
                          </a:extLst>
                        </p:cNvPr>
                        <p:cNvSpPr txBox="1"/>
                        <p:nvPr/>
                      </p:nvSpPr>
                      <p:spPr bwMode="gray">
                        <a:xfrm>
                          <a:off x="5615093" y="5530256"/>
                          <a:ext cx="231137" cy="115888"/>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20" normalizeH="0" baseline="0" noProof="0">
                              <a:ln>
                                <a:noFill/>
                              </a:ln>
                              <a:solidFill>
                                <a:srgbClr val="000000"/>
                              </a:solidFill>
                              <a:effectLst/>
                              <a:uLnTx/>
                              <a:uFillTx/>
                            </a:rPr>
                            <a:t>104</a:t>
                          </a:r>
                        </a:p>
                      </p:txBody>
                    </p:sp>
                  </p:grpSp>
                  <p:grpSp>
                    <p:nvGrpSpPr>
                      <p:cNvPr id="1146" name="Group 1145">
                        <a:extLst>
                          <a:ext uri="{FF2B5EF4-FFF2-40B4-BE49-F238E27FC236}">
                            <a16:creationId xmlns:a16="http://schemas.microsoft.com/office/drawing/2014/main" id="{7F0F6FB0-10D8-FD31-E040-5603FDB489D6}"/>
                          </a:ext>
                        </a:extLst>
                      </p:cNvPr>
                      <p:cNvGrpSpPr/>
                      <p:nvPr/>
                    </p:nvGrpSpPr>
                    <p:grpSpPr>
                      <a:xfrm>
                        <a:off x="11372507" y="5646008"/>
                        <a:ext cx="231137" cy="187069"/>
                        <a:chOff x="5624090" y="5459075"/>
                        <a:chExt cx="231137" cy="187069"/>
                      </a:xfrm>
                    </p:grpSpPr>
                    <p:cxnSp>
                      <p:nvCxnSpPr>
                        <p:cNvPr id="1150" name="Straight Connector 1149">
                          <a:extLst>
                            <a:ext uri="{FF2B5EF4-FFF2-40B4-BE49-F238E27FC236}">
                              <a16:creationId xmlns:a16="http://schemas.microsoft.com/office/drawing/2014/main" id="{492B205A-558C-FFED-5CF1-55975D8A2A9C}"/>
                            </a:ext>
                          </a:extLst>
                        </p:cNvPr>
                        <p:cNvCxnSpPr>
                          <a:cxnSpLocks/>
                        </p:cNvCxnSpPr>
                        <p:nvPr/>
                      </p:nvCxnSpPr>
                      <p:spPr bwMode="gray">
                        <a:xfrm rot="10800000">
                          <a:off x="5734367" y="5459075"/>
                          <a:ext cx="0" cy="36000"/>
                        </a:xfrm>
                        <a:prstGeom prst="line">
                          <a:avLst/>
                        </a:prstGeom>
                        <a:noFill/>
                        <a:ln w="12700" cap="sq">
                          <a:solidFill>
                            <a:srgbClr val="000000"/>
                          </a:solidFill>
                          <a:prstDash val="solid"/>
                          <a:miter lim="800000"/>
                          <a:headEnd/>
                          <a:tailEnd/>
                        </a:ln>
                        <a:effectLst/>
                      </p:spPr>
                    </p:cxnSp>
                    <p:sp>
                      <p:nvSpPr>
                        <p:cNvPr id="1151" name="TextBox 1150">
                          <a:extLst>
                            <a:ext uri="{FF2B5EF4-FFF2-40B4-BE49-F238E27FC236}">
                              <a16:creationId xmlns:a16="http://schemas.microsoft.com/office/drawing/2014/main" id="{2649B6E1-5F82-5F02-4968-B8DCCC34EB06}"/>
                            </a:ext>
                          </a:extLst>
                        </p:cNvPr>
                        <p:cNvSpPr txBox="1"/>
                        <p:nvPr/>
                      </p:nvSpPr>
                      <p:spPr bwMode="gray">
                        <a:xfrm>
                          <a:off x="5624090" y="5530256"/>
                          <a:ext cx="231137" cy="115888"/>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20" normalizeH="0" baseline="0" noProof="0">
                              <a:ln>
                                <a:noFill/>
                              </a:ln>
                              <a:solidFill>
                                <a:srgbClr val="000000"/>
                              </a:solidFill>
                              <a:effectLst/>
                              <a:uLnTx/>
                              <a:uFillTx/>
                            </a:rPr>
                            <a:t>108</a:t>
                          </a:r>
                        </a:p>
                      </p:txBody>
                    </p:sp>
                  </p:grpSp>
                  <p:grpSp>
                    <p:nvGrpSpPr>
                      <p:cNvPr id="1147" name="Group 1146">
                        <a:extLst>
                          <a:ext uri="{FF2B5EF4-FFF2-40B4-BE49-F238E27FC236}">
                            <a16:creationId xmlns:a16="http://schemas.microsoft.com/office/drawing/2014/main" id="{3CF32F38-6F01-6055-1857-83850CD6A757}"/>
                          </a:ext>
                        </a:extLst>
                      </p:cNvPr>
                      <p:cNvGrpSpPr/>
                      <p:nvPr/>
                    </p:nvGrpSpPr>
                    <p:grpSpPr>
                      <a:xfrm>
                        <a:off x="11571714" y="5646008"/>
                        <a:ext cx="231137" cy="187069"/>
                        <a:chOff x="5633088" y="5459075"/>
                        <a:chExt cx="231137" cy="187069"/>
                      </a:xfrm>
                    </p:grpSpPr>
                    <p:cxnSp>
                      <p:nvCxnSpPr>
                        <p:cNvPr id="1148" name="Straight Connector 1147">
                          <a:extLst>
                            <a:ext uri="{FF2B5EF4-FFF2-40B4-BE49-F238E27FC236}">
                              <a16:creationId xmlns:a16="http://schemas.microsoft.com/office/drawing/2014/main" id="{D72CE158-2548-A380-9D4F-3300DB77EC45}"/>
                            </a:ext>
                          </a:extLst>
                        </p:cNvPr>
                        <p:cNvCxnSpPr>
                          <a:cxnSpLocks/>
                        </p:cNvCxnSpPr>
                        <p:nvPr/>
                      </p:nvCxnSpPr>
                      <p:spPr bwMode="gray">
                        <a:xfrm rot="10800000">
                          <a:off x="5734367" y="5459075"/>
                          <a:ext cx="0" cy="36000"/>
                        </a:xfrm>
                        <a:prstGeom prst="line">
                          <a:avLst/>
                        </a:prstGeom>
                        <a:noFill/>
                        <a:ln w="12700" cap="sq">
                          <a:solidFill>
                            <a:srgbClr val="000000"/>
                          </a:solidFill>
                          <a:prstDash val="solid"/>
                          <a:miter lim="800000"/>
                          <a:headEnd/>
                          <a:tailEnd/>
                        </a:ln>
                        <a:effectLst/>
                      </p:spPr>
                    </p:cxnSp>
                    <p:sp>
                      <p:nvSpPr>
                        <p:cNvPr id="1149" name="TextBox 1148">
                          <a:extLst>
                            <a:ext uri="{FF2B5EF4-FFF2-40B4-BE49-F238E27FC236}">
                              <a16:creationId xmlns:a16="http://schemas.microsoft.com/office/drawing/2014/main" id="{00517391-6F57-3B85-9AC8-70F492A54CF4}"/>
                            </a:ext>
                          </a:extLst>
                        </p:cNvPr>
                        <p:cNvSpPr txBox="1"/>
                        <p:nvPr/>
                      </p:nvSpPr>
                      <p:spPr bwMode="gray">
                        <a:xfrm>
                          <a:off x="5633088" y="5530256"/>
                          <a:ext cx="231137" cy="115888"/>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20" normalizeH="0" baseline="0" noProof="0">
                              <a:ln>
                                <a:noFill/>
                              </a:ln>
                              <a:solidFill>
                                <a:srgbClr val="000000"/>
                              </a:solidFill>
                              <a:effectLst/>
                              <a:uLnTx/>
                              <a:uFillTx/>
                            </a:rPr>
                            <a:t>112</a:t>
                          </a:r>
                        </a:p>
                      </p:txBody>
                    </p:sp>
                  </p:grpSp>
                </p:grpSp>
              </p:grpSp>
            </p:grpSp>
          </p:grpSp>
          <p:grpSp>
            <p:nvGrpSpPr>
              <p:cNvPr id="943" name="Group 942">
                <a:extLst>
                  <a:ext uri="{FF2B5EF4-FFF2-40B4-BE49-F238E27FC236}">
                    <a16:creationId xmlns:a16="http://schemas.microsoft.com/office/drawing/2014/main" id="{6948A5D2-5682-F56C-1F24-3F37EEA54EE7}"/>
                  </a:ext>
                </a:extLst>
              </p:cNvPr>
              <p:cNvGrpSpPr/>
              <p:nvPr/>
            </p:nvGrpSpPr>
            <p:grpSpPr>
              <a:xfrm>
                <a:off x="6321417" y="3856548"/>
                <a:ext cx="4558222" cy="1511258"/>
                <a:chOff x="6321417" y="3856548"/>
                <a:chExt cx="4558222" cy="1511258"/>
              </a:xfrm>
            </p:grpSpPr>
            <p:grpSp>
              <p:nvGrpSpPr>
                <p:cNvPr id="944" name="Group 943">
                  <a:extLst>
                    <a:ext uri="{FF2B5EF4-FFF2-40B4-BE49-F238E27FC236}">
                      <a16:creationId xmlns:a16="http://schemas.microsoft.com/office/drawing/2014/main" id="{096BA70A-CD9F-0FAB-7E2D-F87CB684C4F0}"/>
                    </a:ext>
                  </a:extLst>
                </p:cNvPr>
                <p:cNvGrpSpPr/>
                <p:nvPr/>
              </p:nvGrpSpPr>
              <p:grpSpPr>
                <a:xfrm>
                  <a:off x="6347883" y="4718050"/>
                  <a:ext cx="4520142" cy="644534"/>
                  <a:chOff x="6347883" y="4718050"/>
                  <a:chExt cx="4520142" cy="644534"/>
                </a:xfrm>
              </p:grpSpPr>
              <p:sp>
                <p:nvSpPr>
                  <p:cNvPr id="1092" name="Freeform: Shape 1091">
                    <a:extLst>
                      <a:ext uri="{FF2B5EF4-FFF2-40B4-BE49-F238E27FC236}">
                        <a16:creationId xmlns:a16="http://schemas.microsoft.com/office/drawing/2014/main" id="{97481945-E798-DEE2-EA28-9AD602D80A27}"/>
                      </a:ext>
                    </a:extLst>
                  </p:cNvPr>
                  <p:cNvSpPr/>
                  <p:nvPr/>
                </p:nvSpPr>
                <p:spPr bwMode="gray">
                  <a:xfrm>
                    <a:off x="6350000" y="4718050"/>
                    <a:ext cx="4518025" cy="628650"/>
                  </a:xfrm>
                  <a:custGeom>
                    <a:avLst/>
                    <a:gdLst>
                      <a:gd name="connsiteX0" fmla="*/ 4518025 w 4518025"/>
                      <a:gd name="connsiteY0" fmla="*/ 622300 h 622300"/>
                      <a:gd name="connsiteX1" fmla="*/ 3800475 w 4518025"/>
                      <a:gd name="connsiteY1" fmla="*/ 612775 h 622300"/>
                      <a:gd name="connsiteX2" fmla="*/ 3222625 w 4518025"/>
                      <a:gd name="connsiteY2" fmla="*/ 517525 h 622300"/>
                      <a:gd name="connsiteX3" fmla="*/ 2752725 w 4518025"/>
                      <a:gd name="connsiteY3" fmla="*/ 565150 h 622300"/>
                      <a:gd name="connsiteX4" fmla="*/ 2514600 w 4518025"/>
                      <a:gd name="connsiteY4" fmla="*/ 565150 h 622300"/>
                      <a:gd name="connsiteX5" fmla="*/ 2324100 w 4518025"/>
                      <a:gd name="connsiteY5" fmla="*/ 542925 h 622300"/>
                      <a:gd name="connsiteX6" fmla="*/ 2089150 w 4518025"/>
                      <a:gd name="connsiteY6" fmla="*/ 542925 h 622300"/>
                      <a:gd name="connsiteX7" fmla="*/ 1704975 w 4518025"/>
                      <a:gd name="connsiteY7" fmla="*/ 542925 h 622300"/>
                      <a:gd name="connsiteX8" fmla="*/ 1323975 w 4518025"/>
                      <a:gd name="connsiteY8" fmla="*/ 498475 h 622300"/>
                      <a:gd name="connsiteX9" fmla="*/ 1085850 w 4518025"/>
                      <a:gd name="connsiteY9" fmla="*/ 501650 h 622300"/>
                      <a:gd name="connsiteX10" fmla="*/ 803275 w 4518025"/>
                      <a:gd name="connsiteY10" fmla="*/ 488950 h 622300"/>
                      <a:gd name="connsiteX11" fmla="*/ 517525 w 4518025"/>
                      <a:gd name="connsiteY11" fmla="*/ 469900 h 622300"/>
                      <a:gd name="connsiteX12" fmla="*/ 219075 w 4518025"/>
                      <a:gd name="connsiteY12" fmla="*/ 273050 h 622300"/>
                      <a:gd name="connsiteX13" fmla="*/ 0 w 4518025"/>
                      <a:gd name="connsiteY13" fmla="*/ 0 h 622300"/>
                      <a:gd name="connsiteX0" fmla="*/ 4518025 w 4518025"/>
                      <a:gd name="connsiteY0" fmla="*/ 622300 h 628650"/>
                      <a:gd name="connsiteX1" fmla="*/ 3800475 w 4518025"/>
                      <a:gd name="connsiteY1" fmla="*/ 628650 h 628650"/>
                      <a:gd name="connsiteX2" fmla="*/ 3222625 w 4518025"/>
                      <a:gd name="connsiteY2" fmla="*/ 517525 h 628650"/>
                      <a:gd name="connsiteX3" fmla="*/ 2752725 w 4518025"/>
                      <a:gd name="connsiteY3" fmla="*/ 565150 h 628650"/>
                      <a:gd name="connsiteX4" fmla="*/ 2514600 w 4518025"/>
                      <a:gd name="connsiteY4" fmla="*/ 565150 h 628650"/>
                      <a:gd name="connsiteX5" fmla="*/ 2324100 w 4518025"/>
                      <a:gd name="connsiteY5" fmla="*/ 542925 h 628650"/>
                      <a:gd name="connsiteX6" fmla="*/ 2089150 w 4518025"/>
                      <a:gd name="connsiteY6" fmla="*/ 542925 h 628650"/>
                      <a:gd name="connsiteX7" fmla="*/ 1704975 w 4518025"/>
                      <a:gd name="connsiteY7" fmla="*/ 542925 h 628650"/>
                      <a:gd name="connsiteX8" fmla="*/ 1323975 w 4518025"/>
                      <a:gd name="connsiteY8" fmla="*/ 498475 h 628650"/>
                      <a:gd name="connsiteX9" fmla="*/ 1085850 w 4518025"/>
                      <a:gd name="connsiteY9" fmla="*/ 501650 h 628650"/>
                      <a:gd name="connsiteX10" fmla="*/ 803275 w 4518025"/>
                      <a:gd name="connsiteY10" fmla="*/ 488950 h 628650"/>
                      <a:gd name="connsiteX11" fmla="*/ 517525 w 4518025"/>
                      <a:gd name="connsiteY11" fmla="*/ 469900 h 628650"/>
                      <a:gd name="connsiteX12" fmla="*/ 219075 w 4518025"/>
                      <a:gd name="connsiteY12" fmla="*/ 273050 h 628650"/>
                      <a:gd name="connsiteX13" fmla="*/ 0 w 4518025"/>
                      <a:gd name="connsiteY13" fmla="*/ 0 h 628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518025" h="628650">
                        <a:moveTo>
                          <a:pt x="4518025" y="622300"/>
                        </a:moveTo>
                        <a:lnTo>
                          <a:pt x="3800475" y="628650"/>
                        </a:lnTo>
                        <a:lnTo>
                          <a:pt x="3222625" y="517525"/>
                        </a:lnTo>
                        <a:lnTo>
                          <a:pt x="2752725" y="565150"/>
                        </a:lnTo>
                        <a:lnTo>
                          <a:pt x="2514600" y="565150"/>
                        </a:lnTo>
                        <a:lnTo>
                          <a:pt x="2324100" y="542925"/>
                        </a:lnTo>
                        <a:lnTo>
                          <a:pt x="2089150" y="542925"/>
                        </a:lnTo>
                        <a:lnTo>
                          <a:pt x="1704975" y="542925"/>
                        </a:lnTo>
                        <a:lnTo>
                          <a:pt x="1323975" y="498475"/>
                        </a:lnTo>
                        <a:lnTo>
                          <a:pt x="1085850" y="501650"/>
                        </a:lnTo>
                        <a:lnTo>
                          <a:pt x="803275" y="488950"/>
                        </a:lnTo>
                        <a:lnTo>
                          <a:pt x="517525" y="469900"/>
                        </a:lnTo>
                        <a:lnTo>
                          <a:pt x="219075" y="273050"/>
                        </a:lnTo>
                        <a:lnTo>
                          <a:pt x="0" y="0"/>
                        </a:lnTo>
                      </a:path>
                    </a:pathLst>
                  </a:custGeom>
                  <a:noFill/>
                  <a:ln w="12700" cap="flat" cmpd="sng" algn="ctr">
                    <a:solidFill>
                      <a:srgbClr val="67BB6E"/>
                    </a:solidFill>
                    <a:prstDash val="solid"/>
                    <a:miter lim="800000"/>
                    <a:headEnd type="none" w="med" len="med"/>
                    <a:tailEnd type="none" w="med" len="me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000000"/>
                      </a:solidFill>
                      <a:effectLst/>
                      <a:uLnTx/>
                      <a:uFillTx/>
                    </a:endParaRPr>
                  </a:p>
                </p:txBody>
              </p:sp>
              <p:sp>
                <p:nvSpPr>
                  <p:cNvPr id="1093" name="Freeform: Shape 1092">
                    <a:extLst>
                      <a:ext uri="{FF2B5EF4-FFF2-40B4-BE49-F238E27FC236}">
                        <a16:creationId xmlns:a16="http://schemas.microsoft.com/office/drawing/2014/main" id="{975453D2-C890-3FDF-8311-C653BD4CFAAD}"/>
                      </a:ext>
                    </a:extLst>
                  </p:cNvPr>
                  <p:cNvSpPr/>
                  <p:nvPr/>
                </p:nvSpPr>
                <p:spPr bwMode="gray">
                  <a:xfrm>
                    <a:off x="6347883" y="4722283"/>
                    <a:ext cx="2755900" cy="620184"/>
                  </a:xfrm>
                  <a:custGeom>
                    <a:avLst/>
                    <a:gdLst>
                      <a:gd name="connsiteX0" fmla="*/ 2722033 w 2722033"/>
                      <a:gd name="connsiteY0" fmla="*/ 584200 h 584200"/>
                      <a:gd name="connsiteX1" fmla="*/ 1388533 w 2722033"/>
                      <a:gd name="connsiteY1" fmla="*/ 584200 h 584200"/>
                      <a:gd name="connsiteX2" fmla="*/ 1104900 w 2722033"/>
                      <a:gd name="connsiteY2" fmla="*/ 495300 h 584200"/>
                      <a:gd name="connsiteX3" fmla="*/ 766233 w 2722033"/>
                      <a:gd name="connsiteY3" fmla="*/ 319616 h 584200"/>
                      <a:gd name="connsiteX4" fmla="*/ 482600 w 2722033"/>
                      <a:gd name="connsiteY4" fmla="*/ 319616 h 584200"/>
                      <a:gd name="connsiteX5" fmla="*/ 198967 w 2722033"/>
                      <a:gd name="connsiteY5" fmla="*/ 232833 h 584200"/>
                      <a:gd name="connsiteX6" fmla="*/ 0 w 2722033"/>
                      <a:gd name="connsiteY6" fmla="*/ 0 h 584200"/>
                      <a:gd name="connsiteX0" fmla="*/ 2755900 w 2755900"/>
                      <a:gd name="connsiteY0" fmla="*/ 620184 h 620184"/>
                      <a:gd name="connsiteX1" fmla="*/ 1422400 w 2755900"/>
                      <a:gd name="connsiteY1" fmla="*/ 620184 h 620184"/>
                      <a:gd name="connsiteX2" fmla="*/ 1138767 w 2755900"/>
                      <a:gd name="connsiteY2" fmla="*/ 531284 h 620184"/>
                      <a:gd name="connsiteX3" fmla="*/ 800100 w 2755900"/>
                      <a:gd name="connsiteY3" fmla="*/ 355600 h 620184"/>
                      <a:gd name="connsiteX4" fmla="*/ 516467 w 2755900"/>
                      <a:gd name="connsiteY4" fmla="*/ 355600 h 620184"/>
                      <a:gd name="connsiteX5" fmla="*/ 232834 w 2755900"/>
                      <a:gd name="connsiteY5" fmla="*/ 268817 h 620184"/>
                      <a:gd name="connsiteX6" fmla="*/ 0 w 2755900"/>
                      <a:gd name="connsiteY6" fmla="*/ 0 h 6201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55900" h="620184">
                        <a:moveTo>
                          <a:pt x="2755900" y="620184"/>
                        </a:moveTo>
                        <a:lnTo>
                          <a:pt x="1422400" y="620184"/>
                        </a:lnTo>
                        <a:lnTo>
                          <a:pt x="1138767" y="531284"/>
                        </a:lnTo>
                        <a:lnTo>
                          <a:pt x="800100" y="355600"/>
                        </a:lnTo>
                        <a:lnTo>
                          <a:pt x="516467" y="355600"/>
                        </a:lnTo>
                        <a:lnTo>
                          <a:pt x="232834" y="268817"/>
                        </a:lnTo>
                        <a:cubicBezTo>
                          <a:pt x="166512" y="191206"/>
                          <a:pt x="66322" y="77611"/>
                          <a:pt x="0" y="0"/>
                        </a:cubicBezTo>
                      </a:path>
                    </a:pathLst>
                  </a:custGeom>
                  <a:noFill/>
                  <a:ln w="12700" cap="flat" cmpd="sng" algn="ctr">
                    <a:solidFill>
                      <a:srgbClr val="67BB6E"/>
                    </a:solidFill>
                    <a:prstDash val="solid"/>
                    <a:miter lim="800000"/>
                    <a:headEnd type="none" w="med" len="med"/>
                    <a:tailEnd type="none" w="med" len="me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000000"/>
                      </a:solidFill>
                      <a:effectLst/>
                      <a:uLnTx/>
                      <a:uFillTx/>
                    </a:endParaRPr>
                  </a:p>
                </p:txBody>
              </p:sp>
              <p:sp>
                <p:nvSpPr>
                  <p:cNvPr id="1094" name="Oval 1093">
                    <a:extLst>
                      <a:ext uri="{FF2B5EF4-FFF2-40B4-BE49-F238E27FC236}">
                        <a16:creationId xmlns:a16="http://schemas.microsoft.com/office/drawing/2014/main" id="{C15FC90D-A72B-68C9-D53B-41154F4B13E6}"/>
                      </a:ext>
                    </a:extLst>
                  </p:cNvPr>
                  <p:cNvSpPr/>
                  <p:nvPr/>
                </p:nvSpPr>
                <p:spPr bwMode="gray">
                  <a:xfrm>
                    <a:off x="6555403" y="4977455"/>
                    <a:ext cx="36000" cy="36000"/>
                  </a:xfrm>
                  <a:prstGeom prst="ellipse">
                    <a:avLst/>
                  </a:prstGeom>
                  <a:solidFill>
                    <a:srgbClr val="67BB6E"/>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095" name="Oval 1094">
                    <a:extLst>
                      <a:ext uri="{FF2B5EF4-FFF2-40B4-BE49-F238E27FC236}">
                        <a16:creationId xmlns:a16="http://schemas.microsoft.com/office/drawing/2014/main" id="{69D45B22-1A7D-A765-61D6-78EAFB2ADFA4}"/>
                      </a:ext>
                    </a:extLst>
                  </p:cNvPr>
                  <p:cNvSpPr/>
                  <p:nvPr/>
                </p:nvSpPr>
                <p:spPr bwMode="gray">
                  <a:xfrm>
                    <a:off x="6845537" y="5062566"/>
                    <a:ext cx="36000" cy="36000"/>
                  </a:xfrm>
                  <a:prstGeom prst="ellipse">
                    <a:avLst/>
                  </a:prstGeom>
                  <a:solidFill>
                    <a:srgbClr val="67BB6E"/>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096" name="Oval 1095">
                    <a:extLst>
                      <a:ext uri="{FF2B5EF4-FFF2-40B4-BE49-F238E27FC236}">
                        <a16:creationId xmlns:a16="http://schemas.microsoft.com/office/drawing/2014/main" id="{AC6C8169-F096-42E8-1F9C-D7986D988B9F}"/>
                      </a:ext>
                    </a:extLst>
                  </p:cNvPr>
                  <p:cNvSpPr/>
                  <p:nvPr/>
                </p:nvSpPr>
                <p:spPr bwMode="gray">
                  <a:xfrm>
                    <a:off x="6845537" y="5172918"/>
                    <a:ext cx="36000" cy="36000"/>
                  </a:xfrm>
                  <a:prstGeom prst="ellipse">
                    <a:avLst/>
                  </a:prstGeom>
                  <a:solidFill>
                    <a:srgbClr val="67BB6E"/>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097" name="Oval 1096">
                    <a:extLst>
                      <a:ext uri="{FF2B5EF4-FFF2-40B4-BE49-F238E27FC236}">
                        <a16:creationId xmlns:a16="http://schemas.microsoft.com/office/drawing/2014/main" id="{F5EF4363-0E0B-1E70-0BEF-19159E9D6DAD}"/>
                      </a:ext>
                    </a:extLst>
                  </p:cNvPr>
                  <p:cNvSpPr/>
                  <p:nvPr/>
                </p:nvSpPr>
                <p:spPr bwMode="gray">
                  <a:xfrm>
                    <a:off x="7137661" y="5187448"/>
                    <a:ext cx="36000" cy="36000"/>
                  </a:xfrm>
                  <a:prstGeom prst="ellipse">
                    <a:avLst/>
                  </a:prstGeom>
                  <a:solidFill>
                    <a:srgbClr val="67BB6E"/>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098" name="Oval 1097">
                    <a:extLst>
                      <a:ext uri="{FF2B5EF4-FFF2-40B4-BE49-F238E27FC236}">
                        <a16:creationId xmlns:a16="http://schemas.microsoft.com/office/drawing/2014/main" id="{4742F975-B8D2-C050-AFB0-F5EC5234DF3B}"/>
                      </a:ext>
                    </a:extLst>
                  </p:cNvPr>
                  <p:cNvSpPr/>
                  <p:nvPr/>
                </p:nvSpPr>
                <p:spPr bwMode="gray">
                  <a:xfrm>
                    <a:off x="7137661" y="5059754"/>
                    <a:ext cx="36000" cy="36000"/>
                  </a:xfrm>
                  <a:prstGeom prst="ellipse">
                    <a:avLst/>
                  </a:prstGeom>
                  <a:solidFill>
                    <a:srgbClr val="67BB6E"/>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099" name="Oval 1098">
                    <a:extLst>
                      <a:ext uri="{FF2B5EF4-FFF2-40B4-BE49-F238E27FC236}">
                        <a16:creationId xmlns:a16="http://schemas.microsoft.com/office/drawing/2014/main" id="{4F0FFD9D-F142-F4A3-8C18-04B9764A2BE1}"/>
                      </a:ext>
                    </a:extLst>
                  </p:cNvPr>
                  <p:cNvSpPr/>
                  <p:nvPr/>
                </p:nvSpPr>
                <p:spPr bwMode="gray">
                  <a:xfrm>
                    <a:off x="7416657" y="5203761"/>
                    <a:ext cx="36000" cy="36000"/>
                  </a:xfrm>
                  <a:prstGeom prst="ellipse">
                    <a:avLst/>
                  </a:prstGeom>
                  <a:solidFill>
                    <a:srgbClr val="67BB6E"/>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100" name="Oval 1099">
                    <a:extLst>
                      <a:ext uri="{FF2B5EF4-FFF2-40B4-BE49-F238E27FC236}">
                        <a16:creationId xmlns:a16="http://schemas.microsoft.com/office/drawing/2014/main" id="{8A9FAC7E-6CAA-C723-FBC0-91120952914B}"/>
                      </a:ext>
                    </a:extLst>
                  </p:cNvPr>
                  <p:cNvSpPr/>
                  <p:nvPr/>
                </p:nvSpPr>
                <p:spPr bwMode="gray">
                  <a:xfrm>
                    <a:off x="7467860" y="5239761"/>
                    <a:ext cx="36000" cy="36000"/>
                  </a:xfrm>
                  <a:prstGeom prst="ellipse">
                    <a:avLst/>
                  </a:prstGeom>
                  <a:solidFill>
                    <a:srgbClr val="67BB6E"/>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101" name="Oval 1100">
                    <a:extLst>
                      <a:ext uri="{FF2B5EF4-FFF2-40B4-BE49-F238E27FC236}">
                        <a16:creationId xmlns:a16="http://schemas.microsoft.com/office/drawing/2014/main" id="{964113E9-BC26-5A34-F4CC-408520E6B104}"/>
                      </a:ext>
                    </a:extLst>
                  </p:cNvPr>
                  <p:cNvSpPr/>
                  <p:nvPr/>
                </p:nvSpPr>
                <p:spPr bwMode="gray">
                  <a:xfrm>
                    <a:off x="7659653" y="5203761"/>
                    <a:ext cx="36000" cy="36000"/>
                  </a:xfrm>
                  <a:prstGeom prst="ellipse">
                    <a:avLst/>
                  </a:prstGeom>
                  <a:solidFill>
                    <a:srgbClr val="67BB6E"/>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102" name="Oval 1101">
                    <a:extLst>
                      <a:ext uri="{FF2B5EF4-FFF2-40B4-BE49-F238E27FC236}">
                        <a16:creationId xmlns:a16="http://schemas.microsoft.com/office/drawing/2014/main" id="{9ACF29E9-1B9F-2672-B7CC-D827BF3272BF}"/>
                      </a:ext>
                    </a:extLst>
                  </p:cNvPr>
                  <p:cNvSpPr/>
                  <p:nvPr/>
                </p:nvSpPr>
                <p:spPr bwMode="gray">
                  <a:xfrm>
                    <a:off x="7754902" y="5326584"/>
                    <a:ext cx="36000" cy="36000"/>
                  </a:xfrm>
                  <a:prstGeom prst="ellipse">
                    <a:avLst/>
                  </a:prstGeom>
                  <a:solidFill>
                    <a:srgbClr val="67BB6E"/>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103" name="Oval 1102">
                    <a:extLst>
                      <a:ext uri="{FF2B5EF4-FFF2-40B4-BE49-F238E27FC236}">
                        <a16:creationId xmlns:a16="http://schemas.microsoft.com/office/drawing/2014/main" id="{2D09C0F3-C11E-2CDA-DAE3-101C1C976F0F}"/>
                      </a:ext>
                    </a:extLst>
                  </p:cNvPr>
                  <p:cNvSpPr/>
                  <p:nvPr/>
                </p:nvSpPr>
                <p:spPr bwMode="gray">
                  <a:xfrm>
                    <a:off x="8036419" y="5326584"/>
                    <a:ext cx="36000" cy="36000"/>
                  </a:xfrm>
                  <a:prstGeom prst="ellipse">
                    <a:avLst/>
                  </a:prstGeom>
                  <a:solidFill>
                    <a:srgbClr val="67BB6E"/>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104" name="Oval 1103">
                    <a:extLst>
                      <a:ext uri="{FF2B5EF4-FFF2-40B4-BE49-F238E27FC236}">
                        <a16:creationId xmlns:a16="http://schemas.microsoft.com/office/drawing/2014/main" id="{E9FC6833-5D08-128D-0742-172DF2F2307E}"/>
                      </a:ext>
                    </a:extLst>
                  </p:cNvPr>
                  <p:cNvSpPr/>
                  <p:nvPr/>
                </p:nvSpPr>
                <p:spPr bwMode="gray">
                  <a:xfrm>
                    <a:off x="8036419" y="5245666"/>
                    <a:ext cx="36000" cy="36000"/>
                  </a:xfrm>
                  <a:prstGeom prst="ellipse">
                    <a:avLst/>
                  </a:prstGeom>
                  <a:solidFill>
                    <a:srgbClr val="67BB6E"/>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105" name="Oval 1104">
                    <a:extLst>
                      <a:ext uri="{FF2B5EF4-FFF2-40B4-BE49-F238E27FC236}">
                        <a16:creationId xmlns:a16="http://schemas.microsoft.com/office/drawing/2014/main" id="{5014F21B-46CF-B293-628A-15A2730A7B1C}"/>
                      </a:ext>
                    </a:extLst>
                  </p:cNvPr>
                  <p:cNvSpPr/>
                  <p:nvPr/>
                </p:nvSpPr>
                <p:spPr bwMode="gray">
                  <a:xfrm>
                    <a:off x="8324788" y="5326584"/>
                    <a:ext cx="36000" cy="36000"/>
                  </a:xfrm>
                  <a:prstGeom prst="ellipse">
                    <a:avLst/>
                  </a:prstGeom>
                  <a:solidFill>
                    <a:srgbClr val="67BB6E"/>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106" name="Oval 1105">
                    <a:extLst>
                      <a:ext uri="{FF2B5EF4-FFF2-40B4-BE49-F238E27FC236}">
                        <a16:creationId xmlns:a16="http://schemas.microsoft.com/office/drawing/2014/main" id="{2C4BB531-ED78-EE35-3BF4-BF70CADB14CE}"/>
                      </a:ext>
                    </a:extLst>
                  </p:cNvPr>
                  <p:cNvSpPr/>
                  <p:nvPr/>
                </p:nvSpPr>
                <p:spPr bwMode="gray">
                  <a:xfrm>
                    <a:off x="8609012" y="5326584"/>
                    <a:ext cx="36000" cy="36000"/>
                  </a:xfrm>
                  <a:prstGeom prst="ellipse">
                    <a:avLst/>
                  </a:prstGeom>
                  <a:solidFill>
                    <a:srgbClr val="67BB6E"/>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107" name="Oval 1106">
                    <a:extLst>
                      <a:ext uri="{FF2B5EF4-FFF2-40B4-BE49-F238E27FC236}">
                        <a16:creationId xmlns:a16="http://schemas.microsoft.com/office/drawing/2014/main" id="{BF7F00AC-AD0B-201F-40D8-915B83372BDB}"/>
                      </a:ext>
                    </a:extLst>
                  </p:cNvPr>
                  <p:cNvSpPr/>
                  <p:nvPr/>
                </p:nvSpPr>
                <p:spPr bwMode="gray">
                  <a:xfrm>
                    <a:off x="8420080" y="5248229"/>
                    <a:ext cx="36000" cy="36000"/>
                  </a:xfrm>
                  <a:prstGeom prst="ellipse">
                    <a:avLst/>
                  </a:prstGeom>
                  <a:solidFill>
                    <a:srgbClr val="67BB6E"/>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108" name="Oval 1107">
                    <a:extLst>
                      <a:ext uri="{FF2B5EF4-FFF2-40B4-BE49-F238E27FC236}">
                        <a16:creationId xmlns:a16="http://schemas.microsoft.com/office/drawing/2014/main" id="{7E3E17D3-B601-AA53-CF69-AD3AB76F77EB}"/>
                      </a:ext>
                    </a:extLst>
                  </p:cNvPr>
                  <p:cNvSpPr/>
                  <p:nvPr/>
                </p:nvSpPr>
                <p:spPr bwMode="gray">
                  <a:xfrm>
                    <a:off x="8655707" y="5248229"/>
                    <a:ext cx="36000" cy="36000"/>
                  </a:xfrm>
                  <a:prstGeom prst="ellipse">
                    <a:avLst/>
                  </a:prstGeom>
                  <a:solidFill>
                    <a:srgbClr val="67BB6E"/>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109" name="Oval 1108">
                    <a:extLst>
                      <a:ext uri="{FF2B5EF4-FFF2-40B4-BE49-F238E27FC236}">
                        <a16:creationId xmlns:a16="http://schemas.microsoft.com/office/drawing/2014/main" id="{F34C2509-3FBF-8956-D7F3-E4018B529492}"/>
                      </a:ext>
                    </a:extLst>
                  </p:cNvPr>
                  <p:cNvSpPr/>
                  <p:nvPr/>
                </p:nvSpPr>
                <p:spPr bwMode="gray">
                  <a:xfrm>
                    <a:off x="8847585" y="5266229"/>
                    <a:ext cx="36000" cy="36000"/>
                  </a:xfrm>
                  <a:prstGeom prst="ellipse">
                    <a:avLst/>
                  </a:prstGeom>
                  <a:solidFill>
                    <a:srgbClr val="67BB6E"/>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110" name="Oval 1109">
                    <a:extLst>
                      <a:ext uri="{FF2B5EF4-FFF2-40B4-BE49-F238E27FC236}">
                        <a16:creationId xmlns:a16="http://schemas.microsoft.com/office/drawing/2014/main" id="{4734909A-E66E-7783-A95E-F3A23346627F}"/>
                      </a:ext>
                    </a:extLst>
                  </p:cNvPr>
                  <p:cNvSpPr/>
                  <p:nvPr/>
                </p:nvSpPr>
                <p:spPr bwMode="gray">
                  <a:xfrm>
                    <a:off x="9083212" y="5266229"/>
                    <a:ext cx="36000" cy="36000"/>
                  </a:xfrm>
                  <a:prstGeom prst="ellipse">
                    <a:avLst/>
                  </a:prstGeom>
                  <a:solidFill>
                    <a:srgbClr val="67BB6E"/>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111" name="Oval 1110">
                    <a:extLst>
                      <a:ext uri="{FF2B5EF4-FFF2-40B4-BE49-F238E27FC236}">
                        <a16:creationId xmlns:a16="http://schemas.microsoft.com/office/drawing/2014/main" id="{BCED0B67-89F6-828C-4B65-4B72FAF6B5A5}"/>
                      </a:ext>
                    </a:extLst>
                  </p:cNvPr>
                  <p:cNvSpPr/>
                  <p:nvPr/>
                </p:nvSpPr>
                <p:spPr bwMode="gray">
                  <a:xfrm>
                    <a:off x="9560056" y="5219170"/>
                    <a:ext cx="36000" cy="36000"/>
                  </a:xfrm>
                  <a:prstGeom prst="ellipse">
                    <a:avLst/>
                  </a:prstGeom>
                  <a:solidFill>
                    <a:srgbClr val="67BB6E"/>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112" name="Oval 1111">
                    <a:extLst>
                      <a:ext uri="{FF2B5EF4-FFF2-40B4-BE49-F238E27FC236}">
                        <a16:creationId xmlns:a16="http://schemas.microsoft.com/office/drawing/2014/main" id="{6A7FCCD8-9F19-B5CE-7FC2-04417DADE4AA}"/>
                      </a:ext>
                    </a:extLst>
                  </p:cNvPr>
                  <p:cNvSpPr/>
                  <p:nvPr/>
                </p:nvSpPr>
                <p:spPr bwMode="gray">
                  <a:xfrm>
                    <a:off x="10131556" y="5324467"/>
                    <a:ext cx="36000" cy="36000"/>
                  </a:xfrm>
                  <a:prstGeom prst="ellipse">
                    <a:avLst/>
                  </a:prstGeom>
                  <a:solidFill>
                    <a:srgbClr val="67BB6E"/>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grpSp>
            <p:grpSp>
              <p:nvGrpSpPr>
                <p:cNvPr id="945" name="Group 944">
                  <a:extLst>
                    <a:ext uri="{FF2B5EF4-FFF2-40B4-BE49-F238E27FC236}">
                      <a16:creationId xmlns:a16="http://schemas.microsoft.com/office/drawing/2014/main" id="{2553FCB7-C94E-6DF3-2FBA-22D877ED6CA5}"/>
                    </a:ext>
                  </a:extLst>
                </p:cNvPr>
                <p:cNvGrpSpPr/>
                <p:nvPr/>
              </p:nvGrpSpPr>
              <p:grpSpPr>
                <a:xfrm>
                  <a:off x="6340475" y="4713288"/>
                  <a:ext cx="3958100" cy="541745"/>
                  <a:chOff x="6340475" y="4713288"/>
                  <a:chExt cx="3958100" cy="541745"/>
                </a:xfrm>
              </p:grpSpPr>
              <p:grpSp>
                <p:nvGrpSpPr>
                  <p:cNvPr id="1027" name="Group 1026">
                    <a:extLst>
                      <a:ext uri="{FF2B5EF4-FFF2-40B4-BE49-F238E27FC236}">
                        <a16:creationId xmlns:a16="http://schemas.microsoft.com/office/drawing/2014/main" id="{C374230E-B548-E391-FA9D-8B87AAFBB850}"/>
                      </a:ext>
                    </a:extLst>
                  </p:cNvPr>
                  <p:cNvGrpSpPr/>
                  <p:nvPr/>
                </p:nvGrpSpPr>
                <p:grpSpPr>
                  <a:xfrm>
                    <a:off x="6340475" y="4714875"/>
                    <a:ext cx="783957" cy="538979"/>
                    <a:chOff x="6340475" y="4714875"/>
                    <a:chExt cx="783957" cy="538979"/>
                  </a:xfrm>
                </p:grpSpPr>
                <p:sp>
                  <p:nvSpPr>
                    <p:cNvPr id="1088" name="Freeform: Shape 1087">
                      <a:extLst>
                        <a:ext uri="{FF2B5EF4-FFF2-40B4-BE49-F238E27FC236}">
                          <a16:creationId xmlns:a16="http://schemas.microsoft.com/office/drawing/2014/main" id="{E6D9771B-FA14-607F-C44E-39C171F227F1}"/>
                        </a:ext>
                      </a:extLst>
                    </p:cNvPr>
                    <p:cNvSpPr/>
                    <p:nvPr/>
                  </p:nvSpPr>
                  <p:spPr bwMode="gray">
                    <a:xfrm>
                      <a:off x="6340475" y="4714875"/>
                      <a:ext cx="766763" cy="522288"/>
                    </a:xfrm>
                    <a:custGeom>
                      <a:avLst/>
                      <a:gdLst>
                        <a:gd name="connsiteX0" fmla="*/ 0 w 766763"/>
                        <a:gd name="connsiteY0" fmla="*/ 0 h 522288"/>
                        <a:gd name="connsiteX1" fmla="*/ 238125 w 766763"/>
                        <a:gd name="connsiteY1" fmla="*/ 342900 h 522288"/>
                        <a:gd name="connsiteX2" fmla="*/ 527050 w 766763"/>
                        <a:gd name="connsiteY2" fmla="*/ 522288 h 522288"/>
                        <a:gd name="connsiteX3" fmla="*/ 766763 w 766763"/>
                        <a:gd name="connsiteY3" fmla="*/ 506413 h 522288"/>
                      </a:gdLst>
                      <a:ahLst/>
                      <a:cxnLst>
                        <a:cxn ang="0">
                          <a:pos x="connsiteX0" y="connsiteY0"/>
                        </a:cxn>
                        <a:cxn ang="0">
                          <a:pos x="connsiteX1" y="connsiteY1"/>
                        </a:cxn>
                        <a:cxn ang="0">
                          <a:pos x="connsiteX2" y="connsiteY2"/>
                        </a:cxn>
                        <a:cxn ang="0">
                          <a:pos x="connsiteX3" y="connsiteY3"/>
                        </a:cxn>
                      </a:cxnLst>
                      <a:rect l="l" t="t" r="r" b="b"/>
                      <a:pathLst>
                        <a:path w="766763" h="522288">
                          <a:moveTo>
                            <a:pt x="0" y="0"/>
                          </a:moveTo>
                          <a:lnTo>
                            <a:pt x="238125" y="342900"/>
                          </a:lnTo>
                          <a:lnTo>
                            <a:pt x="527050" y="522288"/>
                          </a:lnTo>
                          <a:lnTo>
                            <a:pt x="766763" y="506413"/>
                          </a:lnTo>
                        </a:path>
                      </a:pathLst>
                    </a:custGeom>
                    <a:noFill/>
                    <a:ln w="12700" cap="flat" cmpd="sng" algn="ctr">
                      <a:solidFill>
                        <a:srgbClr val="F8DF5A"/>
                      </a:solidFill>
                      <a:prstDash val="solid"/>
                      <a:miter lim="800000"/>
                      <a:headEnd type="none" w="med" len="med"/>
                      <a:tailEnd type="none" w="med" len="me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000000"/>
                        </a:solidFill>
                        <a:effectLst/>
                        <a:uLnTx/>
                        <a:uFillTx/>
                      </a:endParaRPr>
                    </a:p>
                  </p:txBody>
                </p:sp>
                <p:sp>
                  <p:nvSpPr>
                    <p:cNvPr id="1089" name="Oval 1088">
                      <a:extLst>
                        <a:ext uri="{FF2B5EF4-FFF2-40B4-BE49-F238E27FC236}">
                          <a16:creationId xmlns:a16="http://schemas.microsoft.com/office/drawing/2014/main" id="{E9EB7B77-5109-D1E8-9E72-89884035FE0F}"/>
                        </a:ext>
                      </a:extLst>
                    </p:cNvPr>
                    <p:cNvSpPr/>
                    <p:nvPr/>
                  </p:nvSpPr>
                  <p:spPr bwMode="gray">
                    <a:xfrm>
                      <a:off x="7088432" y="5207113"/>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090" name="Oval 1089">
                      <a:extLst>
                        <a:ext uri="{FF2B5EF4-FFF2-40B4-BE49-F238E27FC236}">
                          <a16:creationId xmlns:a16="http://schemas.microsoft.com/office/drawing/2014/main" id="{5B41A8A3-1ECB-8761-83A4-E9721ABEBD16}"/>
                        </a:ext>
                      </a:extLst>
                    </p:cNvPr>
                    <p:cNvSpPr/>
                    <p:nvPr/>
                  </p:nvSpPr>
                  <p:spPr bwMode="gray">
                    <a:xfrm>
                      <a:off x="6851037" y="5217854"/>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091" name="Oval 1090">
                      <a:extLst>
                        <a:ext uri="{FF2B5EF4-FFF2-40B4-BE49-F238E27FC236}">
                          <a16:creationId xmlns:a16="http://schemas.microsoft.com/office/drawing/2014/main" id="{97E2ACE5-7A4F-1C4B-3A9B-FD21B0614FED}"/>
                        </a:ext>
                      </a:extLst>
                    </p:cNvPr>
                    <p:cNvSpPr/>
                    <p:nvPr/>
                  </p:nvSpPr>
                  <p:spPr bwMode="gray">
                    <a:xfrm>
                      <a:off x="6564145" y="5042725"/>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grpSp>
              <p:sp>
                <p:nvSpPr>
                  <p:cNvPr id="1028" name="Freeform: Shape 1027">
                    <a:extLst>
                      <a:ext uri="{FF2B5EF4-FFF2-40B4-BE49-F238E27FC236}">
                        <a16:creationId xmlns:a16="http://schemas.microsoft.com/office/drawing/2014/main" id="{A37ED614-BE7C-26F2-B4B7-4482BC5BF763}"/>
                      </a:ext>
                    </a:extLst>
                  </p:cNvPr>
                  <p:cNvSpPr/>
                  <p:nvPr/>
                </p:nvSpPr>
                <p:spPr bwMode="gray">
                  <a:xfrm>
                    <a:off x="6342063" y="4713288"/>
                    <a:ext cx="1666875" cy="269875"/>
                  </a:xfrm>
                  <a:custGeom>
                    <a:avLst/>
                    <a:gdLst>
                      <a:gd name="connsiteX0" fmla="*/ 1666875 w 1666875"/>
                      <a:gd name="connsiteY0" fmla="*/ 269875 h 269875"/>
                      <a:gd name="connsiteX1" fmla="*/ 1381125 w 1666875"/>
                      <a:gd name="connsiteY1" fmla="*/ 127000 h 269875"/>
                      <a:gd name="connsiteX2" fmla="*/ 1095375 w 1666875"/>
                      <a:gd name="connsiteY2" fmla="*/ 182562 h 269875"/>
                      <a:gd name="connsiteX3" fmla="*/ 809625 w 1666875"/>
                      <a:gd name="connsiteY3" fmla="*/ 127000 h 269875"/>
                      <a:gd name="connsiteX4" fmla="*/ 523875 w 1666875"/>
                      <a:gd name="connsiteY4" fmla="*/ 171450 h 269875"/>
                      <a:gd name="connsiteX5" fmla="*/ 285750 w 1666875"/>
                      <a:gd name="connsiteY5" fmla="*/ 101600 h 269875"/>
                      <a:gd name="connsiteX6" fmla="*/ 0 w 1666875"/>
                      <a:gd name="connsiteY6" fmla="*/ 0 h 269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66875" h="269875">
                        <a:moveTo>
                          <a:pt x="1666875" y="269875"/>
                        </a:moveTo>
                        <a:lnTo>
                          <a:pt x="1381125" y="127000"/>
                        </a:lnTo>
                        <a:lnTo>
                          <a:pt x="1095375" y="182562"/>
                        </a:lnTo>
                        <a:lnTo>
                          <a:pt x="809625" y="127000"/>
                        </a:lnTo>
                        <a:lnTo>
                          <a:pt x="523875" y="171450"/>
                        </a:lnTo>
                        <a:lnTo>
                          <a:pt x="285750" y="101600"/>
                        </a:lnTo>
                        <a:lnTo>
                          <a:pt x="0" y="0"/>
                        </a:lnTo>
                      </a:path>
                    </a:pathLst>
                  </a:custGeom>
                  <a:noFill/>
                  <a:ln w="12700" cap="flat" cmpd="sng" algn="ctr">
                    <a:solidFill>
                      <a:srgbClr val="F8DF5A"/>
                    </a:solidFill>
                    <a:prstDash val="solid"/>
                    <a:miter lim="800000"/>
                    <a:headEnd type="none" w="med" len="med"/>
                    <a:tailEnd type="none" w="med" len="me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000000"/>
                      </a:solidFill>
                      <a:effectLst/>
                      <a:uLnTx/>
                      <a:uFillTx/>
                    </a:endParaRPr>
                  </a:p>
                </p:txBody>
              </p:sp>
              <p:sp>
                <p:nvSpPr>
                  <p:cNvPr id="1029" name="Oval 1028">
                    <a:extLst>
                      <a:ext uri="{FF2B5EF4-FFF2-40B4-BE49-F238E27FC236}">
                        <a16:creationId xmlns:a16="http://schemas.microsoft.com/office/drawing/2014/main" id="{F4144BA8-1DFE-2598-674E-713DD015B530}"/>
                      </a:ext>
                    </a:extLst>
                  </p:cNvPr>
                  <p:cNvSpPr/>
                  <p:nvPr/>
                </p:nvSpPr>
                <p:spPr bwMode="gray">
                  <a:xfrm>
                    <a:off x="6605711" y="4795771"/>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030" name="Oval 1029">
                    <a:extLst>
                      <a:ext uri="{FF2B5EF4-FFF2-40B4-BE49-F238E27FC236}">
                        <a16:creationId xmlns:a16="http://schemas.microsoft.com/office/drawing/2014/main" id="{0D16DF1A-EA4D-D76F-82B6-7E98E87C2C6D}"/>
                      </a:ext>
                    </a:extLst>
                  </p:cNvPr>
                  <p:cNvSpPr/>
                  <p:nvPr/>
                </p:nvSpPr>
                <p:spPr bwMode="gray">
                  <a:xfrm>
                    <a:off x="6848470" y="4869921"/>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031" name="Oval 1030">
                    <a:extLst>
                      <a:ext uri="{FF2B5EF4-FFF2-40B4-BE49-F238E27FC236}">
                        <a16:creationId xmlns:a16="http://schemas.microsoft.com/office/drawing/2014/main" id="{2B25E814-5A55-C394-C0F1-8996DFF37C0C}"/>
                      </a:ext>
                    </a:extLst>
                  </p:cNvPr>
                  <p:cNvSpPr/>
                  <p:nvPr/>
                </p:nvSpPr>
                <p:spPr bwMode="gray">
                  <a:xfrm>
                    <a:off x="7134349" y="4818135"/>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032" name="Oval 1031">
                    <a:extLst>
                      <a:ext uri="{FF2B5EF4-FFF2-40B4-BE49-F238E27FC236}">
                        <a16:creationId xmlns:a16="http://schemas.microsoft.com/office/drawing/2014/main" id="{D529AFA4-A8C9-1BCC-ECA2-919FECF370F5}"/>
                      </a:ext>
                    </a:extLst>
                  </p:cNvPr>
                  <p:cNvSpPr/>
                  <p:nvPr/>
                </p:nvSpPr>
                <p:spPr bwMode="gray">
                  <a:xfrm>
                    <a:off x="7702810" y="4823211"/>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033" name="Oval 1032">
                    <a:extLst>
                      <a:ext uri="{FF2B5EF4-FFF2-40B4-BE49-F238E27FC236}">
                        <a16:creationId xmlns:a16="http://schemas.microsoft.com/office/drawing/2014/main" id="{24420AE9-39D0-F1F2-19E8-FAFC5B26F321}"/>
                      </a:ext>
                    </a:extLst>
                  </p:cNvPr>
                  <p:cNvSpPr/>
                  <p:nvPr/>
                </p:nvSpPr>
                <p:spPr bwMode="gray">
                  <a:xfrm>
                    <a:off x="7990938" y="4961566"/>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034" name="Freeform: Shape 1033">
                    <a:extLst>
                      <a:ext uri="{FF2B5EF4-FFF2-40B4-BE49-F238E27FC236}">
                        <a16:creationId xmlns:a16="http://schemas.microsoft.com/office/drawing/2014/main" id="{C905383A-A7E9-2E38-6E80-2D227DC67599}"/>
                      </a:ext>
                    </a:extLst>
                  </p:cNvPr>
                  <p:cNvSpPr/>
                  <p:nvPr/>
                </p:nvSpPr>
                <p:spPr bwMode="gray">
                  <a:xfrm>
                    <a:off x="6343650" y="4719638"/>
                    <a:ext cx="1712913" cy="227012"/>
                  </a:xfrm>
                  <a:custGeom>
                    <a:avLst/>
                    <a:gdLst>
                      <a:gd name="connsiteX0" fmla="*/ 1712913 w 1712913"/>
                      <a:gd name="connsiteY0" fmla="*/ 200025 h 227012"/>
                      <a:gd name="connsiteX1" fmla="*/ 1427163 w 1712913"/>
                      <a:gd name="connsiteY1" fmla="*/ 227012 h 227012"/>
                      <a:gd name="connsiteX2" fmla="*/ 1095375 w 1712913"/>
                      <a:gd name="connsiteY2" fmla="*/ 201612 h 227012"/>
                      <a:gd name="connsiteX3" fmla="*/ 855663 w 1712913"/>
                      <a:gd name="connsiteY3" fmla="*/ 223837 h 227012"/>
                      <a:gd name="connsiteX4" fmla="*/ 571500 w 1712913"/>
                      <a:gd name="connsiteY4" fmla="*/ 193675 h 227012"/>
                      <a:gd name="connsiteX5" fmla="*/ 279400 w 1712913"/>
                      <a:gd name="connsiteY5" fmla="*/ 212725 h 227012"/>
                      <a:gd name="connsiteX6" fmla="*/ 0 w 1712913"/>
                      <a:gd name="connsiteY6" fmla="*/ 0 h 2270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12913" h="227012">
                        <a:moveTo>
                          <a:pt x="1712913" y="200025"/>
                        </a:moveTo>
                        <a:lnTo>
                          <a:pt x="1427163" y="227012"/>
                        </a:lnTo>
                        <a:lnTo>
                          <a:pt x="1095375" y="201612"/>
                        </a:lnTo>
                        <a:lnTo>
                          <a:pt x="855663" y="223837"/>
                        </a:lnTo>
                        <a:lnTo>
                          <a:pt x="571500" y="193675"/>
                        </a:lnTo>
                        <a:lnTo>
                          <a:pt x="279400" y="212725"/>
                        </a:lnTo>
                        <a:lnTo>
                          <a:pt x="0" y="0"/>
                        </a:lnTo>
                      </a:path>
                    </a:pathLst>
                  </a:custGeom>
                  <a:noFill/>
                  <a:ln w="12700" cap="flat" cmpd="sng" algn="ctr">
                    <a:solidFill>
                      <a:srgbClr val="F8DF5A"/>
                    </a:solidFill>
                    <a:prstDash val="solid"/>
                    <a:miter lim="800000"/>
                    <a:headEnd type="none" w="med" len="med"/>
                    <a:tailEnd type="none" w="med" len="me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000000"/>
                      </a:solidFill>
                      <a:effectLst/>
                      <a:uLnTx/>
                      <a:uFillTx/>
                    </a:endParaRPr>
                  </a:p>
                </p:txBody>
              </p:sp>
              <p:sp>
                <p:nvSpPr>
                  <p:cNvPr id="1035" name="Oval 1034">
                    <a:extLst>
                      <a:ext uri="{FF2B5EF4-FFF2-40B4-BE49-F238E27FC236}">
                        <a16:creationId xmlns:a16="http://schemas.microsoft.com/office/drawing/2014/main" id="{B3669B6F-B83B-97B2-8F84-2BA4E4632547}"/>
                      </a:ext>
                    </a:extLst>
                  </p:cNvPr>
                  <p:cNvSpPr/>
                  <p:nvPr/>
                </p:nvSpPr>
                <p:spPr bwMode="gray">
                  <a:xfrm>
                    <a:off x="6621028" y="4920986"/>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036" name="Oval 1035">
                    <a:extLst>
                      <a:ext uri="{FF2B5EF4-FFF2-40B4-BE49-F238E27FC236}">
                        <a16:creationId xmlns:a16="http://schemas.microsoft.com/office/drawing/2014/main" id="{9D5A9727-2DDD-8928-D72D-E48F108B6052}"/>
                      </a:ext>
                    </a:extLst>
                  </p:cNvPr>
                  <p:cNvSpPr/>
                  <p:nvPr/>
                </p:nvSpPr>
                <p:spPr bwMode="gray">
                  <a:xfrm>
                    <a:off x="6901415" y="4895032"/>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037" name="Oval 1036">
                    <a:extLst>
                      <a:ext uri="{FF2B5EF4-FFF2-40B4-BE49-F238E27FC236}">
                        <a16:creationId xmlns:a16="http://schemas.microsoft.com/office/drawing/2014/main" id="{9D895D74-355C-6CF2-E581-90746ED9AF8B}"/>
                      </a:ext>
                    </a:extLst>
                  </p:cNvPr>
                  <p:cNvSpPr/>
                  <p:nvPr/>
                </p:nvSpPr>
                <p:spPr bwMode="gray">
                  <a:xfrm>
                    <a:off x="7183090" y="4925566"/>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038" name="Oval 1037">
                    <a:extLst>
                      <a:ext uri="{FF2B5EF4-FFF2-40B4-BE49-F238E27FC236}">
                        <a16:creationId xmlns:a16="http://schemas.microsoft.com/office/drawing/2014/main" id="{2DC068D5-DE5D-70C6-D158-56C4B12B2CEA}"/>
                      </a:ext>
                    </a:extLst>
                  </p:cNvPr>
                  <p:cNvSpPr/>
                  <p:nvPr/>
                </p:nvSpPr>
                <p:spPr bwMode="gray">
                  <a:xfrm>
                    <a:off x="7418717" y="4907566"/>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039" name="Oval 1038">
                    <a:extLst>
                      <a:ext uri="{FF2B5EF4-FFF2-40B4-BE49-F238E27FC236}">
                        <a16:creationId xmlns:a16="http://schemas.microsoft.com/office/drawing/2014/main" id="{A0209F44-BFC3-8BBD-0E6F-3ECF3EE6F6D9}"/>
                      </a:ext>
                    </a:extLst>
                  </p:cNvPr>
                  <p:cNvSpPr/>
                  <p:nvPr/>
                </p:nvSpPr>
                <p:spPr bwMode="gray">
                  <a:xfrm>
                    <a:off x="7418717" y="4874146"/>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040" name="Oval 1039">
                    <a:extLst>
                      <a:ext uri="{FF2B5EF4-FFF2-40B4-BE49-F238E27FC236}">
                        <a16:creationId xmlns:a16="http://schemas.microsoft.com/office/drawing/2014/main" id="{4CE13CC3-174F-D8C2-7C6C-1B0484A1C5C2}"/>
                      </a:ext>
                    </a:extLst>
                  </p:cNvPr>
                  <p:cNvSpPr/>
                  <p:nvPr/>
                </p:nvSpPr>
                <p:spPr bwMode="gray">
                  <a:xfrm>
                    <a:off x="7753289" y="4928650"/>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041" name="Oval 1040">
                    <a:extLst>
                      <a:ext uri="{FF2B5EF4-FFF2-40B4-BE49-F238E27FC236}">
                        <a16:creationId xmlns:a16="http://schemas.microsoft.com/office/drawing/2014/main" id="{229D3E8B-BA1E-4E2D-2728-2B50B1D6E60B}"/>
                      </a:ext>
                    </a:extLst>
                  </p:cNvPr>
                  <p:cNvSpPr/>
                  <p:nvPr/>
                </p:nvSpPr>
                <p:spPr bwMode="gray">
                  <a:xfrm>
                    <a:off x="8037508" y="4902097"/>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042" name="Freeform: Shape 1041">
                    <a:extLst>
                      <a:ext uri="{FF2B5EF4-FFF2-40B4-BE49-F238E27FC236}">
                        <a16:creationId xmlns:a16="http://schemas.microsoft.com/office/drawing/2014/main" id="{24FD7786-F522-67C6-BF86-0512809BC8BD}"/>
                      </a:ext>
                    </a:extLst>
                  </p:cNvPr>
                  <p:cNvSpPr/>
                  <p:nvPr/>
                </p:nvSpPr>
                <p:spPr bwMode="gray">
                  <a:xfrm>
                    <a:off x="6342064" y="4719639"/>
                    <a:ext cx="2622550" cy="473074"/>
                  </a:xfrm>
                  <a:custGeom>
                    <a:avLst/>
                    <a:gdLst>
                      <a:gd name="connsiteX0" fmla="*/ 0 w 2282825"/>
                      <a:gd name="connsiteY0" fmla="*/ 0 h 471487"/>
                      <a:gd name="connsiteX1" fmla="*/ 239712 w 2282825"/>
                      <a:gd name="connsiteY1" fmla="*/ 44450 h 471487"/>
                      <a:gd name="connsiteX2" fmla="*/ 523875 w 2282825"/>
                      <a:gd name="connsiteY2" fmla="*/ 117475 h 471487"/>
                      <a:gd name="connsiteX3" fmla="*/ 811212 w 2282825"/>
                      <a:gd name="connsiteY3" fmla="*/ 149225 h 471487"/>
                      <a:gd name="connsiteX4" fmla="*/ 1093787 w 2282825"/>
                      <a:gd name="connsiteY4" fmla="*/ 203200 h 471487"/>
                      <a:gd name="connsiteX5" fmla="*/ 1384300 w 2282825"/>
                      <a:gd name="connsiteY5" fmla="*/ 384175 h 471487"/>
                      <a:gd name="connsiteX6" fmla="*/ 1477962 w 2282825"/>
                      <a:gd name="connsiteY6" fmla="*/ 400050 h 471487"/>
                      <a:gd name="connsiteX7" fmla="*/ 2047875 w 2282825"/>
                      <a:gd name="connsiteY7" fmla="*/ 469900 h 471487"/>
                      <a:gd name="connsiteX8" fmla="*/ 2282825 w 2282825"/>
                      <a:gd name="connsiteY8" fmla="*/ 471487 h 471487"/>
                      <a:gd name="connsiteX0" fmla="*/ 0 w 2622550"/>
                      <a:gd name="connsiteY0" fmla="*/ 0 h 473074"/>
                      <a:gd name="connsiteX1" fmla="*/ 239712 w 2622550"/>
                      <a:gd name="connsiteY1" fmla="*/ 44450 h 473074"/>
                      <a:gd name="connsiteX2" fmla="*/ 523875 w 2622550"/>
                      <a:gd name="connsiteY2" fmla="*/ 117475 h 473074"/>
                      <a:gd name="connsiteX3" fmla="*/ 811212 w 2622550"/>
                      <a:gd name="connsiteY3" fmla="*/ 149225 h 473074"/>
                      <a:gd name="connsiteX4" fmla="*/ 1093787 w 2622550"/>
                      <a:gd name="connsiteY4" fmla="*/ 203200 h 473074"/>
                      <a:gd name="connsiteX5" fmla="*/ 1384300 w 2622550"/>
                      <a:gd name="connsiteY5" fmla="*/ 384175 h 473074"/>
                      <a:gd name="connsiteX6" fmla="*/ 1477962 w 2622550"/>
                      <a:gd name="connsiteY6" fmla="*/ 400050 h 473074"/>
                      <a:gd name="connsiteX7" fmla="*/ 2047875 w 2622550"/>
                      <a:gd name="connsiteY7" fmla="*/ 469900 h 473074"/>
                      <a:gd name="connsiteX8" fmla="*/ 2622550 w 2622550"/>
                      <a:gd name="connsiteY8" fmla="*/ 473074 h 4730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622550" h="473074">
                        <a:moveTo>
                          <a:pt x="0" y="0"/>
                        </a:moveTo>
                        <a:lnTo>
                          <a:pt x="239712" y="44450"/>
                        </a:lnTo>
                        <a:lnTo>
                          <a:pt x="523875" y="117475"/>
                        </a:lnTo>
                        <a:lnTo>
                          <a:pt x="811212" y="149225"/>
                        </a:lnTo>
                        <a:lnTo>
                          <a:pt x="1093787" y="203200"/>
                        </a:lnTo>
                        <a:lnTo>
                          <a:pt x="1384300" y="384175"/>
                        </a:lnTo>
                        <a:lnTo>
                          <a:pt x="1477962" y="400050"/>
                        </a:lnTo>
                        <a:lnTo>
                          <a:pt x="2047875" y="469900"/>
                        </a:lnTo>
                        <a:lnTo>
                          <a:pt x="2622550" y="473074"/>
                        </a:lnTo>
                      </a:path>
                    </a:pathLst>
                  </a:custGeom>
                  <a:noFill/>
                  <a:ln w="12700" cap="flat" cmpd="sng" algn="ctr">
                    <a:solidFill>
                      <a:srgbClr val="F8DF5A"/>
                    </a:solidFill>
                    <a:prstDash val="solid"/>
                    <a:miter lim="800000"/>
                    <a:headEnd type="none" w="med" len="med"/>
                    <a:tailEnd type="none" w="med" len="me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000000"/>
                      </a:solidFill>
                      <a:effectLst/>
                      <a:uLnTx/>
                      <a:uFillTx/>
                    </a:endParaRPr>
                  </a:p>
                </p:txBody>
              </p:sp>
              <p:sp>
                <p:nvSpPr>
                  <p:cNvPr id="1043" name="Oval 1042">
                    <a:extLst>
                      <a:ext uri="{FF2B5EF4-FFF2-40B4-BE49-F238E27FC236}">
                        <a16:creationId xmlns:a16="http://schemas.microsoft.com/office/drawing/2014/main" id="{0CB0C878-BF09-8151-769E-1D5A858A3022}"/>
                      </a:ext>
                    </a:extLst>
                  </p:cNvPr>
                  <p:cNvSpPr/>
                  <p:nvPr/>
                </p:nvSpPr>
                <p:spPr bwMode="gray">
                  <a:xfrm>
                    <a:off x="6564145" y="4745899"/>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044" name="Oval 1043">
                    <a:extLst>
                      <a:ext uri="{FF2B5EF4-FFF2-40B4-BE49-F238E27FC236}">
                        <a16:creationId xmlns:a16="http://schemas.microsoft.com/office/drawing/2014/main" id="{CE4F00D8-3304-0801-FE08-FC3EE996E45C}"/>
                      </a:ext>
                    </a:extLst>
                  </p:cNvPr>
                  <p:cNvSpPr/>
                  <p:nvPr/>
                </p:nvSpPr>
                <p:spPr bwMode="gray">
                  <a:xfrm>
                    <a:off x="6848470" y="4823211"/>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045" name="Oval 1044">
                    <a:extLst>
                      <a:ext uri="{FF2B5EF4-FFF2-40B4-BE49-F238E27FC236}">
                        <a16:creationId xmlns:a16="http://schemas.microsoft.com/office/drawing/2014/main" id="{205CBB91-BE5C-190E-51A4-605FDDDFB03C}"/>
                      </a:ext>
                    </a:extLst>
                  </p:cNvPr>
                  <p:cNvSpPr/>
                  <p:nvPr/>
                </p:nvSpPr>
                <p:spPr bwMode="gray">
                  <a:xfrm>
                    <a:off x="7134349" y="4854135"/>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046" name="Oval 1045">
                    <a:extLst>
                      <a:ext uri="{FF2B5EF4-FFF2-40B4-BE49-F238E27FC236}">
                        <a16:creationId xmlns:a16="http://schemas.microsoft.com/office/drawing/2014/main" id="{2976F305-77D5-2CD6-414B-885FF0671DAC}"/>
                      </a:ext>
                    </a:extLst>
                  </p:cNvPr>
                  <p:cNvSpPr/>
                  <p:nvPr/>
                </p:nvSpPr>
                <p:spPr bwMode="gray">
                  <a:xfrm>
                    <a:off x="7702810" y="5086198"/>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047" name="Oval 1046">
                    <a:extLst>
                      <a:ext uri="{FF2B5EF4-FFF2-40B4-BE49-F238E27FC236}">
                        <a16:creationId xmlns:a16="http://schemas.microsoft.com/office/drawing/2014/main" id="{ECE22052-083F-04CB-B1DE-E9EF0D5C1A2F}"/>
                      </a:ext>
                    </a:extLst>
                  </p:cNvPr>
                  <p:cNvSpPr/>
                  <p:nvPr/>
                </p:nvSpPr>
                <p:spPr bwMode="gray">
                  <a:xfrm>
                    <a:off x="8372735" y="5174701"/>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048" name="Oval 1047">
                    <a:extLst>
                      <a:ext uri="{FF2B5EF4-FFF2-40B4-BE49-F238E27FC236}">
                        <a16:creationId xmlns:a16="http://schemas.microsoft.com/office/drawing/2014/main" id="{2E2062AF-41E6-B09C-5C57-B227DC44E54B}"/>
                      </a:ext>
                    </a:extLst>
                  </p:cNvPr>
                  <p:cNvSpPr/>
                  <p:nvPr/>
                </p:nvSpPr>
                <p:spPr bwMode="gray">
                  <a:xfrm>
                    <a:off x="8946614" y="5174701"/>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049" name="Freeform: Shape 1048">
                    <a:extLst>
                      <a:ext uri="{FF2B5EF4-FFF2-40B4-BE49-F238E27FC236}">
                        <a16:creationId xmlns:a16="http://schemas.microsoft.com/office/drawing/2014/main" id="{AD17188F-2C1E-BD64-B84C-85A7946AA61B}"/>
                      </a:ext>
                    </a:extLst>
                  </p:cNvPr>
                  <p:cNvSpPr/>
                  <p:nvPr/>
                </p:nvSpPr>
                <p:spPr bwMode="gray">
                  <a:xfrm>
                    <a:off x="6357938" y="4724400"/>
                    <a:ext cx="1657350" cy="427038"/>
                  </a:xfrm>
                  <a:custGeom>
                    <a:avLst/>
                    <a:gdLst>
                      <a:gd name="connsiteX0" fmla="*/ 1365250 w 1365250"/>
                      <a:gd name="connsiteY0" fmla="*/ 306388 h 306388"/>
                      <a:gd name="connsiteX1" fmla="*/ 796925 w 1365250"/>
                      <a:gd name="connsiteY1" fmla="*/ 288925 h 306388"/>
                      <a:gd name="connsiteX2" fmla="*/ 411162 w 1365250"/>
                      <a:gd name="connsiteY2" fmla="*/ 266700 h 306388"/>
                      <a:gd name="connsiteX3" fmla="*/ 284162 w 1365250"/>
                      <a:gd name="connsiteY3" fmla="*/ 193675 h 306388"/>
                      <a:gd name="connsiteX4" fmla="*/ 0 w 1365250"/>
                      <a:gd name="connsiteY4" fmla="*/ 0 h 306388"/>
                      <a:gd name="connsiteX0" fmla="*/ 1365250 w 1365250"/>
                      <a:gd name="connsiteY0" fmla="*/ 306388 h 306388"/>
                      <a:gd name="connsiteX1" fmla="*/ 798512 w 1365250"/>
                      <a:gd name="connsiteY1" fmla="*/ 306387 h 306388"/>
                      <a:gd name="connsiteX2" fmla="*/ 411162 w 1365250"/>
                      <a:gd name="connsiteY2" fmla="*/ 266700 h 306388"/>
                      <a:gd name="connsiteX3" fmla="*/ 284162 w 1365250"/>
                      <a:gd name="connsiteY3" fmla="*/ 193675 h 306388"/>
                      <a:gd name="connsiteX4" fmla="*/ 0 w 1365250"/>
                      <a:gd name="connsiteY4" fmla="*/ 0 h 306388"/>
                      <a:gd name="connsiteX0" fmla="*/ 1117600 w 1117600"/>
                      <a:gd name="connsiteY0" fmla="*/ 357188 h 357188"/>
                      <a:gd name="connsiteX1" fmla="*/ 798512 w 1117600"/>
                      <a:gd name="connsiteY1" fmla="*/ 306387 h 357188"/>
                      <a:gd name="connsiteX2" fmla="*/ 411162 w 1117600"/>
                      <a:gd name="connsiteY2" fmla="*/ 266700 h 357188"/>
                      <a:gd name="connsiteX3" fmla="*/ 284162 w 1117600"/>
                      <a:gd name="connsiteY3" fmla="*/ 193675 h 357188"/>
                      <a:gd name="connsiteX4" fmla="*/ 0 w 1117600"/>
                      <a:gd name="connsiteY4" fmla="*/ 0 h 357188"/>
                      <a:gd name="connsiteX0" fmla="*/ 1657350 w 1657350"/>
                      <a:gd name="connsiteY0" fmla="*/ 427038 h 427038"/>
                      <a:gd name="connsiteX1" fmla="*/ 798512 w 1657350"/>
                      <a:gd name="connsiteY1" fmla="*/ 306387 h 427038"/>
                      <a:gd name="connsiteX2" fmla="*/ 411162 w 1657350"/>
                      <a:gd name="connsiteY2" fmla="*/ 266700 h 427038"/>
                      <a:gd name="connsiteX3" fmla="*/ 284162 w 1657350"/>
                      <a:gd name="connsiteY3" fmla="*/ 193675 h 427038"/>
                      <a:gd name="connsiteX4" fmla="*/ 0 w 1657350"/>
                      <a:gd name="connsiteY4" fmla="*/ 0 h 427038"/>
                      <a:gd name="connsiteX0" fmla="*/ 1657350 w 1657350"/>
                      <a:gd name="connsiteY0" fmla="*/ 427038 h 427038"/>
                      <a:gd name="connsiteX1" fmla="*/ 1338262 w 1657350"/>
                      <a:gd name="connsiteY1" fmla="*/ 379413 h 427038"/>
                      <a:gd name="connsiteX2" fmla="*/ 798512 w 1657350"/>
                      <a:gd name="connsiteY2" fmla="*/ 306387 h 427038"/>
                      <a:gd name="connsiteX3" fmla="*/ 411162 w 1657350"/>
                      <a:gd name="connsiteY3" fmla="*/ 266700 h 427038"/>
                      <a:gd name="connsiteX4" fmla="*/ 284162 w 1657350"/>
                      <a:gd name="connsiteY4" fmla="*/ 193675 h 427038"/>
                      <a:gd name="connsiteX5" fmla="*/ 0 w 1657350"/>
                      <a:gd name="connsiteY5" fmla="*/ 0 h 427038"/>
                      <a:gd name="connsiteX0" fmla="*/ 1657350 w 1657350"/>
                      <a:gd name="connsiteY0" fmla="*/ 427038 h 427038"/>
                      <a:gd name="connsiteX1" fmla="*/ 1366837 w 1657350"/>
                      <a:gd name="connsiteY1" fmla="*/ 404813 h 427038"/>
                      <a:gd name="connsiteX2" fmla="*/ 798512 w 1657350"/>
                      <a:gd name="connsiteY2" fmla="*/ 306387 h 427038"/>
                      <a:gd name="connsiteX3" fmla="*/ 411162 w 1657350"/>
                      <a:gd name="connsiteY3" fmla="*/ 266700 h 427038"/>
                      <a:gd name="connsiteX4" fmla="*/ 284162 w 1657350"/>
                      <a:gd name="connsiteY4" fmla="*/ 193675 h 427038"/>
                      <a:gd name="connsiteX5" fmla="*/ 0 w 1657350"/>
                      <a:gd name="connsiteY5" fmla="*/ 0 h 427038"/>
                      <a:gd name="connsiteX0" fmla="*/ 1657350 w 1657350"/>
                      <a:gd name="connsiteY0" fmla="*/ 427038 h 427038"/>
                      <a:gd name="connsiteX1" fmla="*/ 1366837 w 1657350"/>
                      <a:gd name="connsiteY1" fmla="*/ 404813 h 427038"/>
                      <a:gd name="connsiteX2" fmla="*/ 1079500 w 1657350"/>
                      <a:gd name="connsiteY2" fmla="*/ 355600 h 427038"/>
                      <a:gd name="connsiteX3" fmla="*/ 798512 w 1657350"/>
                      <a:gd name="connsiteY3" fmla="*/ 306387 h 427038"/>
                      <a:gd name="connsiteX4" fmla="*/ 411162 w 1657350"/>
                      <a:gd name="connsiteY4" fmla="*/ 266700 h 427038"/>
                      <a:gd name="connsiteX5" fmla="*/ 284162 w 1657350"/>
                      <a:gd name="connsiteY5" fmla="*/ 193675 h 427038"/>
                      <a:gd name="connsiteX6" fmla="*/ 0 w 1657350"/>
                      <a:gd name="connsiteY6" fmla="*/ 0 h 427038"/>
                      <a:gd name="connsiteX0" fmla="*/ 1657350 w 1657350"/>
                      <a:gd name="connsiteY0" fmla="*/ 427038 h 427038"/>
                      <a:gd name="connsiteX1" fmla="*/ 1366837 w 1657350"/>
                      <a:gd name="connsiteY1" fmla="*/ 404813 h 427038"/>
                      <a:gd name="connsiteX2" fmla="*/ 1071563 w 1657350"/>
                      <a:gd name="connsiteY2" fmla="*/ 301625 h 427038"/>
                      <a:gd name="connsiteX3" fmla="*/ 798512 w 1657350"/>
                      <a:gd name="connsiteY3" fmla="*/ 306387 h 427038"/>
                      <a:gd name="connsiteX4" fmla="*/ 411162 w 1657350"/>
                      <a:gd name="connsiteY4" fmla="*/ 266700 h 427038"/>
                      <a:gd name="connsiteX5" fmla="*/ 284162 w 1657350"/>
                      <a:gd name="connsiteY5" fmla="*/ 193675 h 427038"/>
                      <a:gd name="connsiteX6" fmla="*/ 0 w 1657350"/>
                      <a:gd name="connsiteY6" fmla="*/ 0 h 427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57350" h="427038">
                        <a:moveTo>
                          <a:pt x="1657350" y="427038"/>
                        </a:moveTo>
                        <a:lnTo>
                          <a:pt x="1366837" y="404813"/>
                        </a:lnTo>
                        <a:lnTo>
                          <a:pt x="1071563" y="301625"/>
                        </a:lnTo>
                        <a:lnTo>
                          <a:pt x="798512" y="306387"/>
                        </a:lnTo>
                        <a:lnTo>
                          <a:pt x="411162" y="266700"/>
                        </a:lnTo>
                        <a:lnTo>
                          <a:pt x="284162" y="193675"/>
                        </a:lnTo>
                        <a:lnTo>
                          <a:pt x="0" y="0"/>
                        </a:lnTo>
                      </a:path>
                    </a:pathLst>
                  </a:custGeom>
                  <a:noFill/>
                  <a:ln w="12700" cap="flat" cmpd="sng" algn="ctr">
                    <a:solidFill>
                      <a:srgbClr val="F8DF5A"/>
                    </a:solidFill>
                    <a:prstDash val="solid"/>
                    <a:miter lim="800000"/>
                    <a:headEnd type="none" w="med" len="med"/>
                    <a:tailEnd type="none" w="med" len="me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000000"/>
                      </a:solidFill>
                      <a:effectLst/>
                      <a:uLnTx/>
                      <a:uFillTx/>
                    </a:endParaRPr>
                  </a:p>
                </p:txBody>
              </p:sp>
              <p:sp>
                <p:nvSpPr>
                  <p:cNvPr id="1050" name="Oval 1049">
                    <a:extLst>
                      <a:ext uri="{FF2B5EF4-FFF2-40B4-BE49-F238E27FC236}">
                        <a16:creationId xmlns:a16="http://schemas.microsoft.com/office/drawing/2014/main" id="{7571EDC6-1D70-BE03-A137-10B487592583}"/>
                      </a:ext>
                    </a:extLst>
                  </p:cNvPr>
                  <p:cNvSpPr/>
                  <p:nvPr/>
                </p:nvSpPr>
                <p:spPr bwMode="gray">
                  <a:xfrm>
                    <a:off x="7704670" y="5108423"/>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051" name="Oval 1050">
                    <a:extLst>
                      <a:ext uri="{FF2B5EF4-FFF2-40B4-BE49-F238E27FC236}">
                        <a16:creationId xmlns:a16="http://schemas.microsoft.com/office/drawing/2014/main" id="{B2058871-CA6D-4AD0-C65E-6DB7702C7E5E}"/>
                      </a:ext>
                    </a:extLst>
                  </p:cNvPr>
                  <p:cNvSpPr/>
                  <p:nvPr/>
                </p:nvSpPr>
                <p:spPr bwMode="gray">
                  <a:xfrm>
                    <a:off x="7419410" y="5011560"/>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052" name="Oval 1051">
                    <a:extLst>
                      <a:ext uri="{FF2B5EF4-FFF2-40B4-BE49-F238E27FC236}">
                        <a16:creationId xmlns:a16="http://schemas.microsoft.com/office/drawing/2014/main" id="{0FF6A1C4-D8BD-D979-417C-4154DBEE328D}"/>
                      </a:ext>
                    </a:extLst>
                  </p:cNvPr>
                  <p:cNvSpPr/>
                  <p:nvPr/>
                </p:nvSpPr>
                <p:spPr bwMode="gray">
                  <a:xfrm>
                    <a:off x="7134349" y="5014863"/>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053" name="Oval 1052">
                    <a:extLst>
                      <a:ext uri="{FF2B5EF4-FFF2-40B4-BE49-F238E27FC236}">
                        <a16:creationId xmlns:a16="http://schemas.microsoft.com/office/drawing/2014/main" id="{AAB746AD-5096-E1EC-E31B-BAF019861787}"/>
                      </a:ext>
                    </a:extLst>
                  </p:cNvPr>
                  <p:cNvSpPr/>
                  <p:nvPr/>
                </p:nvSpPr>
                <p:spPr bwMode="gray">
                  <a:xfrm>
                    <a:off x="6755074" y="4976997"/>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054" name="Oval 1053">
                    <a:extLst>
                      <a:ext uri="{FF2B5EF4-FFF2-40B4-BE49-F238E27FC236}">
                        <a16:creationId xmlns:a16="http://schemas.microsoft.com/office/drawing/2014/main" id="{FEB1D471-9FE1-E468-20A5-3F8EDC1F05D2}"/>
                      </a:ext>
                    </a:extLst>
                  </p:cNvPr>
                  <p:cNvSpPr/>
                  <p:nvPr/>
                </p:nvSpPr>
                <p:spPr bwMode="gray">
                  <a:xfrm>
                    <a:off x="7990938" y="5135840"/>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055" name="Freeform: Shape 1054">
                    <a:extLst>
                      <a:ext uri="{FF2B5EF4-FFF2-40B4-BE49-F238E27FC236}">
                        <a16:creationId xmlns:a16="http://schemas.microsoft.com/office/drawing/2014/main" id="{BA9CB13B-B88C-1BDB-8BC1-15B212C1A9CD}"/>
                      </a:ext>
                    </a:extLst>
                  </p:cNvPr>
                  <p:cNvSpPr/>
                  <p:nvPr/>
                </p:nvSpPr>
                <p:spPr bwMode="gray">
                  <a:xfrm>
                    <a:off x="6350000" y="4721225"/>
                    <a:ext cx="1371600" cy="307975"/>
                  </a:xfrm>
                  <a:custGeom>
                    <a:avLst/>
                    <a:gdLst>
                      <a:gd name="connsiteX0" fmla="*/ 1371600 w 1371600"/>
                      <a:gd name="connsiteY0" fmla="*/ 307975 h 307975"/>
                      <a:gd name="connsiteX1" fmla="*/ 1230313 w 1371600"/>
                      <a:gd name="connsiteY1" fmla="*/ 307975 h 307975"/>
                      <a:gd name="connsiteX2" fmla="*/ 803275 w 1371600"/>
                      <a:gd name="connsiteY2" fmla="*/ 295275 h 307975"/>
                      <a:gd name="connsiteX3" fmla="*/ 561975 w 1371600"/>
                      <a:gd name="connsiteY3" fmla="*/ 234950 h 307975"/>
                      <a:gd name="connsiteX4" fmla="*/ 269875 w 1371600"/>
                      <a:gd name="connsiteY4" fmla="*/ 92075 h 307975"/>
                      <a:gd name="connsiteX5" fmla="*/ 0 w 1371600"/>
                      <a:gd name="connsiteY5" fmla="*/ 0 h 307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71600" h="307975">
                        <a:moveTo>
                          <a:pt x="1371600" y="307975"/>
                        </a:moveTo>
                        <a:lnTo>
                          <a:pt x="1230313" y="307975"/>
                        </a:lnTo>
                        <a:lnTo>
                          <a:pt x="803275" y="295275"/>
                        </a:lnTo>
                        <a:lnTo>
                          <a:pt x="561975" y="234950"/>
                        </a:lnTo>
                        <a:lnTo>
                          <a:pt x="269875" y="92075"/>
                        </a:lnTo>
                        <a:lnTo>
                          <a:pt x="0" y="0"/>
                        </a:lnTo>
                      </a:path>
                    </a:pathLst>
                  </a:custGeom>
                  <a:noFill/>
                  <a:ln w="12700" cap="flat" cmpd="sng" algn="ctr">
                    <a:solidFill>
                      <a:srgbClr val="F8DF5A"/>
                    </a:solidFill>
                    <a:prstDash val="solid"/>
                    <a:miter lim="800000"/>
                    <a:headEnd type="none" w="med" len="med"/>
                    <a:tailEnd type="none" w="med" len="me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000000"/>
                      </a:solidFill>
                      <a:effectLst/>
                      <a:uLnTx/>
                      <a:uFillTx/>
                    </a:endParaRPr>
                  </a:p>
                </p:txBody>
              </p:sp>
              <p:sp>
                <p:nvSpPr>
                  <p:cNvPr id="1056" name="Oval 1055">
                    <a:extLst>
                      <a:ext uri="{FF2B5EF4-FFF2-40B4-BE49-F238E27FC236}">
                        <a16:creationId xmlns:a16="http://schemas.microsoft.com/office/drawing/2014/main" id="{B3D30554-863D-AD10-913A-F1F1D1D9F5AA}"/>
                      </a:ext>
                    </a:extLst>
                  </p:cNvPr>
                  <p:cNvSpPr/>
                  <p:nvPr/>
                </p:nvSpPr>
                <p:spPr bwMode="gray">
                  <a:xfrm>
                    <a:off x="6897088" y="4938176"/>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057" name="Oval 1056">
                    <a:extLst>
                      <a:ext uri="{FF2B5EF4-FFF2-40B4-BE49-F238E27FC236}">
                        <a16:creationId xmlns:a16="http://schemas.microsoft.com/office/drawing/2014/main" id="{995B1A4C-AF1A-7525-232F-DECA7A99E29D}"/>
                      </a:ext>
                    </a:extLst>
                  </p:cNvPr>
                  <p:cNvSpPr/>
                  <p:nvPr/>
                </p:nvSpPr>
                <p:spPr bwMode="gray">
                  <a:xfrm>
                    <a:off x="7137661" y="4999963"/>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058" name="Oval 1057">
                    <a:extLst>
                      <a:ext uri="{FF2B5EF4-FFF2-40B4-BE49-F238E27FC236}">
                        <a16:creationId xmlns:a16="http://schemas.microsoft.com/office/drawing/2014/main" id="{5000C4F7-505E-2ABC-4DDA-5EEAB741B188}"/>
                      </a:ext>
                    </a:extLst>
                  </p:cNvPr>
                  <p:cNvSpPr/>
                  <p:nvPr/>
                </p:nvSpPr>
                <p:spPr bwMode="gray">
                  <a:xfrm>
                    <a:off x="7564544" y="5011560"/>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059" name="Oval 1058">
                    <a:extLst>
                      <a:ext uri="{FF2B5EF4-FFF2-40B4-BE49-F238E27FC236}">
                        <a16:creationId xmlns:a16="http://schemas.microsoft.com/office/drawing/2014/main" id="{819F6665-DEB2-A614-72A6-343240EF0E2C}"/>
                      </a:ext>
                    </a:extLst>
                  </p:cNvPr>
                  <p:cNvSpPr/>
                  <p:nvPr/>
                </p:nvSpPr>
                <p:spPr bwMode="gray">
                  <a:xfrm>
                    <a:off x="7709425" y="5010586"/>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060" name="Freeform: Shape 1059">
                    <a:extLst>
                      <a:ext uri="{FF2B5EF4-FFF2-40B4-BE49-F238E27FC236}">
                        <a16:creationId xmlns:a16="http://schemas.microsoft.com/office/drawing/2014/main" id="{5335B4A0-A293-E470-F993-6E86FBBCDE27}"/>
                      </a:ext>
                    </a:extLst>
                  </p:cNvPr>
                  <p:cNvSpPr/>
                  <p:nvPr/>
                </p:nvSpPr>
                <p:spPr bwMode="gray">
                  <a:xfrm>
                    <a:off x="6342927" y="4719577"/>
                    <a:ext cx="3434787" cy="300942"/>
                  </a:xfrm>
                  <a:custGeom>
                    <a:avLst/>
                    <a:gdLst>
                      <a:gd name="connsiteX0" fmla="*/ 3434787 w 3434787"/>
                      <a:gd name="connsiteY0" fmla="*/ 234388 h 300942"/>
                      <a:gd name="connsiteX1" fmla="*/ 2809754 w 3434787"/>
                      <a:gd name="connsiteY1" fmla="*/ 234388 h 300942"/>
                      <a:gd name="connsiteX2" fmla="*/ 2809754 w 3434787"/>
                      <a:gd name="connsiteY2" fmla="*/ 234388 h 300942"/>
                      <a:gd name="connsiteX3" fmla="*/ 2239701 w 3434787"/>
                      <a:gd name="connsiteY3" fmla="*/ 243069 h 300942"/>
                      <a:gd name="connsiteX4" fmla="*/ 1953227 w 3434787"/>
                      <a:gd name="connsiteY4" fmla="*/ 231494 h 300942"/>
                      <a:gd name="connsiteX5" fmla="*/ 1710159 w 3434787"/>
                      <a:gd name="connsiteY5" fmla="*/ 251750 h 300942"/>
                      <a:gd name="connsiteX6" fmla="*/ 1426579 w 3434787"/>
                      <a:gd name="connsiteY6" fmla="*/ 300942 h 300942"/>
                      <a:gd name="connsiteX7" fmla="*/ 1145893 w 3434787"/>
                      <a:gd name="connsiteY7" fmla="*/ 205451 h 300942"/>
                      <a:gd name="connsiteX8" fmla="*/ 853632 w 3434787"/>
                      <a:gd name="connsiteY8" fmla="*/ 219919 h 300942"/>
                      <a:gd name="connsiteX9" fmla="*/ 584521 w 3434787"/>
                      <a:gd name="connsiteY9" fmla="*/ 185195 h 300942"/>
                      <a:gd name="connsiteX10" fmla="*/ 520860 w 3434787"/>
                      <a:gd name="connsiteY10" fmla="*/ 118641 h 300942"/>
                      <a:gd name="connsiteX11" fmla="*/ 240174 w 3434787"/>
                      <a:gd name="connsiteY11" fmla="*/ 193876 h 300942"/>
                      <a:gd name="connsiteX12" fmla="*/ 0 w 3434787"/>
                      <a:gd name="connsiteY12" fmla="*/ 0 h 300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434787" h="300942">
                        <a:moveTo>
                          <a:pt x="3434787" y="234388"/>
                        </a:moveTo>
                        <a:lnTo>
                          <a:pt x="2809754" y="234388"/>
                        </a:lnTo>
                        <a:lnTo>
                          <a:pt x="2809754" y="234388"/>
                        </a:lnTo>
                        <a:lnTo>
                          <a:pt x="2239701" y="243069"/>
                        </a:lnTo>
                        <a:lnTo>
                          <a:pt x="1953227" y="231494"/>
                        </a:lnTo>
                        <a:lnTo>
                          <a:pt x="1710159" y="251750"/>
                        </a:lnTo>
                        <a:lnTo>
                          <a:pt x="1426579" y="300942"/>
                        </a:lnTo>
                        <a:lnTo>
                          <a:pt x="1145893" y="205451"/>
                        </a:lnTo>
                        <a:lnTo>
                          <a:pt x="853632" y="219919"/>
                        </a:lnTo>
                        <a:lnTo>
                          <a:pt x="584521" y="185195"/>
                        </a:lnTo>
                        <a:lnTo>
                          <a:pt x="520860" y="118641"/>
                        </a:lnTo>
                        <a:lnTo>
                          <a:pt x="240174" y="193876"/>
                        </a:lnTo>
                        <a:lnTo>
                          <a:pt x="0" y="0"/>
                        </a:lnTo>
                      </a:path>
                    </a:pathLst>
                  </a:custGeom>
                  <a:noFill/>
                  <a:ln w="12700" cap="flat" cmpd="sng" algn="ctr">
                    <a:solidFill>
                      <a:srgbClr val="F8DF5A"/>
                    </a:solidFill>
                    <a:prstDash val="solid"/>
                    <a:miter lim="800000"/>
                    <a:headEnd type="none" w="med" len="med"/>
                    <a:tailEnd type="none" w="med" len="me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000000"/>
                      </a:solidFill>
                      <a:effectLst/>
                      <a:uLnTx/>
                      <a:uFillTx/>
                    </a:endParaRPr>
                  </a:p>
                </p:txBody>
              </p:sp>
              <p:sp>
                <p:nvSpPr>
                  <p:cNvPr id="1061" name="Oval 1060">
                    <a:extLst>
                      <a:ext uri="{FF2B5EF4-FFF2-40B4-BE49-F238E27FC236}">
                        <a16:creationId xmlns:a16="http://schemas.microsoft.com/office/drawing/2014/main" id="{143C1487-F19D-0794-7E7A-6B14F7A38A9A}"/>
                      </a:ext>
                    </a:extLst>
                  </p:cNvPr>
                  <p:cNvSpPr/>
                  <p:nvPr/>
                </p:nvSpPr>
                <p:spPr bwMode="gray">
                  <a:xfrm>
                    <a:off x="6567028" y="4911702"/>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062" name="Oval 1061">
                    <a:extLst>
                      <a:ext uri="{FF2B5EF4-FFF2-40B4-BE49-F238E27FC236}">
                        <a16:creationId xmlns:a16="http://schemas.microsoft.com/office/drawing/2014/main" id="{A01812F6-8C87-321D-EF17-DFC794C6C0FD}"/>
                      </a:ext>
                    </a:extLst>
                  </p:cNvPr>
                  <p:cNvSpPr/>
                  <p:nvPr/>
                </p:nvSpPr>
                <p:spPr bwMode="gray">
                  <a:xfrm>
                    <a:off x="9133754" y="4933276"/>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063" name="Oval 1062">
                    <a:extLst>
                      <a:ext uri="{FF2B5EF4-FFF2-40B4-BE49-F238E27FC236}">
                        <a16:creationId xmlns:a16="http://schemas.microsoft.com/office/drawing/2014/main" id="{11560023-6C84-921C-DA07-7158E773AFDF}"/>
                      </a:ext>
                    </a:extLst>
                  </p:cNvPr>
                  <p:cNvSpPr/>
                  <p:nvPr/>
                </p:nvSpPr>
                <p:spPr bwMode="gray">
                  <a:xfrm>
                    <a:off x="8562329" y="4947163"/>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064" name="Oval 1063">
                    <a:extLst>
                      <a:ext uri="{FF2B5EF4-FFF2-40B4-BE49-F238E27FC236}">
                        <a16:creationId xmlns:a16="http://schemas.microsoft.com/office/drawing/2014/main" id="{868C9C6D-38EB-E802-B67E-55539F596E51}"/>
                      </a:ext>
                    </a:extLst>
                  </p:cNvPr>
                  <p:cNvSpPr/>
                  <p:nvPr/>
                </p:nvSpPr>
                <p:spPr bwMode="gray">
                  <a:xfrm>
                    <a:off x="8280267" y="4935168"/>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065" name="Freeform: Shape 1064">
                    <a:extLst>
                      <a:ext uri="{FF2B5EF4-FFF2-40B4-BE49-F238E27FC236}">
                        <a16:creationId xmlns:a16="http://schemas.microsoft.com/office/drawing/2014/main" id="{0A1C8417-0793-3311-31B3-99BB8CBE3A96}"/>
                      </a:ext>
                    </a:extLst>
                  </p:cNvPr>
                  <p:cNvSpPr/>
                  <p:nvPr/>
                </p:nvSpPr>
                <p:spPr bwMode="gray">
                  <a:xfrm>
                    <a:off x="6354501" y="4722471"/>
                    <a:ext cx="3944074" cy="520861"/>
                  </a:xfrm>
                  <a:custGeom>
                    <a:avLst/>
                    <a:gdLst>
                      <a:gd name="connsiteX0" fmla="*/ 3944074 w 3944074"/>
                      <a:gd name="connsiteY0" fmla="*/ 520861 h 520861"/>
                      <a:gd name="connsiteX1" fmla="*/ 3368233 w 3944074"/>
                      <a:gd name="connsiteY1" fmla="*/ 515073 h 520861"/>
                      <a:gd name="connsiteX2" fmla="*/ 2795286 w 3944074"/>
                      <a:gd name="connsiteY2" fmla="*/ 422476 h 520861"/>
                      <a:gd name="connsiteX3" fmla="*/ 2228127 w 3944074"/>
                      <a:gd name="connsiteY3" fmla="*/ 434051 h 520861"/>
                      <a:gd name="connsiteX4" fmla="*/ 1985058 w 3944074"/>
                      <a:gd name="connsiteY4" fmla="*/ 428263 h 520861"/>
                      <a:gd name="connsiteX5" fmla="*/ 1701479 w 3944074"/>
                      <a:gd name="connsiteY5" fmla="*/ 451413 h 520861"/>
                      <a:gd name="connsiteX6" fmla="*/ 1415005 w 3944074"/>
                      <a:gd name="connsiteY6" fmla="*/ 434051 h 520861"/>
                      <a:gd name="connsiteX7" fmla="*/ 1079340 w 3944074"/>
                      <a:gd name="connsiteY7" fmla="*/ 361709 h 520861"/>
                      <a:gd name="connsiteX8" fmla="*/ 801547 w 3944074"/>
                      <a:gd name="connsiteY8" fmla="*/ 344347 h 520861"/>
                      <a:gd name="connsiteX9" fmla="*/ 506393 w 3944074"/>
                      <a:gd name="connsiteY9" fmla="*/ 112853 h 520861"/>
                      <a:gd name="connsiteX10" fmla="*/ 222813 w 3944074"/>
                      <a:gd name="connsiteY10" fmla="*/ 34724 h 520861"/>
                      <a:gd name="connsiteX11" fmla="*/ 0 w 3944074"/>
                      <a:gd name="connsiteY11" fmla="*/ 0 h 5208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944074" h="520861">
                        <a:moveTo>
                          <a:pt x="3944074" y="520861"/>
                        </a:moveTo>
                        <a:lnTo>
                          <a:pt x="3368233" y="515073"/>
                        </a:lnTo>
                        <a:lnTo>
                          <a:pt x="2795286" y="422476"/>
                        </a:lnTo>
                        <a:lnTo>
                          <a:pt x="2228127" y="434051"/>
                        </a:lnTo>
                        <a:lnTo>
                          <a:pt x="1985058" y="428263"/>
                        </a:lnTo>
                        <a:lnTo>
                          <a:pt x="1701479" y="451413"/>
                        </a:lnTo>
                        <a:lnTo>
                          <a:pt x="1415005" y="434051"/>
                        </a:lnTo>
                        <a:lnTo>
                          <a:pt x="1079340" y="361709"/>
                        </a:lnTo>
                        <a:lnTo>
                          <a:pt x="801547" y="344347"/>
                        </a:lnTo>
                        <a:lnTo>
                          <a:pt x="506393" y="112853"/>
                        </a:lnTo>
                        <a:lnTo>
                          <a:pt x="222813" y="34724"/>
                        </a:lnTo>
                        <a:lnTo>
                          <a:pt x="0" y="0"/>
                        </a:lnTo>
                      </a:path>
                    </a:pathLst>
                  </a:custGeom>
                  <a:noFill/>
                  <a:ln w="12700" cap="flat" cmpd="sng" algn="ctr">
                    <a:solidFill>
                      <a:srgbClr val="F8DF5A"/>
                    </a:solidFill>
                    <a:prstDash val="solid"/>
                    <a:miter lim="800000"/>
                    <a:headEnd type="none" w="med" len="med"/>
                    <a:tailEnd type="none" w="med" len="me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000000"/>
                      </a:solidFill>
                      <a:effectLst/>
                      <a:uLnTx/>
                      <a:uFillTx/>
                    </a:endParaRPr>
                  </a:p>
                </p:txBody>
              </p:sp>
              <p:sp>
                <p:nvSpPr>
                  <p:cNvPr id="1066" name="Oval 1065">
                    <a:extLst>
                      <a:ext uri="{FF2B5EF4-FFF2-40B4-BE49-F238E27FC236}">
                        <a16:creationId xmlns:a16="http://schemas.microsoft.com/office/drawing/2014/main" id="{2A85CEE1-2D34-0EAE-F19F-5604ADC457E1}"/>
                      </a:ext>
                    </a:extLst>
                  </p:cNvPr>
                  <p:cNvSpPr/>
                  <p:nvPr/>
                </p:nvSpPr>
                <p:spPr bwMode="gray">
                  <a:xfrm>
                    <a:off x="8326538" y="5138701"/>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067" name="Oval 1066">
                    <a:extLst>
                      <a:ext uri="{FF2B5EF4-FFF2-40B4-BE49-F238E27FC236}">
                        <a16:creationId xmlns:a16="http://schemas.microsoft.com/office/drawing/2014/main" id="{D7962EF6-C698-C9B4-A31B-7CF6A608B824}"/>
                      </a:ext>
                    </a:extLst>
                  </p:cNvPr>
                  <p:cNvSpPr/>
                  <p:nvPr/>
                </p:nvSpPr>
                <p:spPr bwMode="gray">
                  <a:xfrm>
                    <a:off x="8562165" y="5143546"/>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068" name="Oval 1067">
                    <a:extLst>
                      <a:ext uri="{FF2B5EF4-FFF2-40B4-BE49-F238E27FC236}">
                        <a16:creationId xmlns:a16="http://schemas.microsoft.com/office/drawing/2014/main" id="{0857129F-7AF7-7BB0-6F71-6EF05120BC30}"/>
                      </a:ext>
                    </a:extLst>
                  </p:cNvPr>
                  <p:cNvSpPr/>
                  <p:nvPr/>
                </p:nvSpPr>
                <p:spPr bwMode="gray">
                  <a:xfrm>
                    <a:off x="9133754" y="5128416"/>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069" name="Oval 1068">
                    <a:extLst>
                      <a:ext uri="{FF2B5EF4-FFF2-40B4-BE49-F238E27FC236}">
                        <a16:creationId xmlns:a16="http://schemas.microsoft.com/office/drawing/2014/main" id="{6B409628-BC80-0F3A-1D14-BBD4F439584B}"/>
                      </a:ext>
                    </a:extLst>
                  </p:cNvPr>
                  <p:cNvSpPr/>
                  <p:nvPr/>
                </p:nvSpPr>
                <p:spPr bwMode="gray">
                  <a:xfrm>
                    <a:off x="9704582" y="5219033"/>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070" name="Oval 1069">
                    <a:extLst>
                      <a:ext uri="{FF2B5EF4-FFF2-40B4-BE49-F238E27FC236}">
                        <a16:creationId xmlns:a16="http://schemas.microsoft.com/office/drawing/2014/main" id="{AC7B4BE0-F0B7-14B2-446B-23D0E09418C3}"/>
                      </a:ext>
                    </a:extLst>
                  </p:cNvPr>
                  <p:cNvSpPr/>
                  <p:nvPr/>
                </p:nvSpPr>
                <p:spPr bwMode="gray">
                  <a:xfrm>
                    <a:off x="8040402" y="5156689"/>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071" name="Oval 1070">
                    <a:extLst>
                      <a:ext uri="{FF2B5EF4-FFF2-40B4-BE49-F238E27FC236}">
                        <a16:creationId xmlns:a16="http://schemas.microsoft.com/office/drawing/2014/main" id="{499EA3AC-1A18-7808-FB6E-FB0BEA06E312}"/>
                      </a:ext>
                    </a:extLst>
                  </p:cNvPr>
                  <p:cNvSpPr/>
                  <p:nvPr/>
                </p:nvSpPr>
                <p:spPr bwMode="gray">
                  <a:xfrm>
                    <a:off x="7754134" y="5142432"/>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072" name="Oval 1071">
                    <a:extLst>
                      <a:ext uri="{FF2B5EF4-FFF2-40B4-BE49-F238E27FC236}">
                        <a16:creationId xmlns:a16="http://schemas.microsoft.com/office/drawing/2014/main" id="{29E85EB8-609B-BC29-F69E-9BC48DD56C86}"/>
                      </a:ext>
                    </a:extLst>
                  </p:cNvPr>
                  <p:cNvSpPr/>
                  <p:nvPr/>
                </p:nvSpPr>
                <p:spPr bwMode="gray">
                  <a:xfrm>
                    <a:off x="7421281" y="5077925"/>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073" name="Oval 1072">
                    <a:extLst>
                      <a:ext uri="{FF2B5EF4-FFF2-40B4-BE49-F238E27FC236}">
                        <a16:creationId xmlns:a16="http://schemas.microsoft.com/office/drawing/2014/main" id="{F5FDDA99-89E1-85F2-EAF2-909DE9C7DAFD}"/>
                      </a:ext>
                    </a:extLst>
                  </p:cNvPr>
                  <p:cNvSpPr/>
                  <p:nvPr/>
                </p:nvSpPr>
                <p:spPr bwMode="gray">
                  <a:xfrm>
                    <a:off x="7134349" y="5051938"/>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074" name="Freeform: Shape 1073">
                    <a:extLst>
                      <a:ext uri="{FF2B5EF4-FFF2-40B4-BE49-F238E27FC236}">
                        <a16:creationId xmlns:a16="http://schemas.microsoft.com/office/drawing/2014/main" id="{0C690598-96C1-D520-A464-212AEFD225A4}"/>
                      </a:ext>
                    </a:extLst>
                  </p:cNvPr>
                  <p:cNvSpPr/>
                  <p:nvPr/>
                </p:nvSpPr>
                <p:spPr bwMode="gray">
                  <a:xfrm>
                    <a:off x="6351608" y="4716684"/>
                    <a:ext cx="2806860" cy="379070"/>
                  </a:xfrm>
                  <a:custGeom>
                    <a:avLst/>
                    <a:gdLst>
                      <a:gd name="connsiteX0" fmla="*/ 2806860 w 2806860"/>
                      <a:gd name="connsiteY0" fmla="*/ 379070 h 379070"/>
                      <a:gd name="connsiteX1" fmla="*/ 2231020 w 2806860"/>
                      <a:gd name="connsiteY1" fmla="*/ 379070 h 379070"/>
                      <a:gd name="connsiteX2" fmla="*/ 1941653 w 2806860"/>
                      <a:gd name="connsiteY2" fmla="*/ 350134 h 379070"/>
                      <a:gd name="connsiteX3" fmla="*/ 1663860 w 2806860"/>
                      <a:gd name="connsiteY3" fmla="*/ 344346 h 379070"/>
                      <a:gd name="connsiteX4" fmla="*/ 1371600 w 2806860"/>
                      <a:gd name="connsiteY4" fmla="*/ 347240 h 379070"/>
                      <a:gd name="connsiteX5" fmla="*/ 1082233 w 2806860"/>
                      <a:gd name="connsiteY5" fmla="*/ 347240 h 379070"/>
                      <a:gd name="connsiteX6" fmla="*/ 807334 w 2806860"/>
                      <a:gd name="connsiteY6" fmla="*/ 335665 h 379070"/>
                      <a:gd name="connsiteX7" fmla="*/ 506392 w 2806860"/>
                      <a:gd name="connsiteY7" fmla="*/ 324091 h 379070"/>
                      <a:gd name="connsiteX8" fmla="*/ 277792 w 2806860"/>
                      <a:gd name="connsiteY8" fmla="*/ 243068 h 379070"/>
                      <a:gd name="connsiteX9" fmla="*/ 0 w 2806860"/>
                      <a:gd name="connsiteY9" fmla="*/ 0 h 3790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806860" h="379070">
                        <a:moveTo>
                          <a:pt x="2806860" y="379070"/>
                        </a:moveTo>
                        <a:lnTo>
                          <a:pt x="2231020" y="379070"/>
                        </a:lnTo>
                        <a:lnTo>
                          <a:pt x="1941653" y="350134"/>
                        </a:lnTo>
                        <a:lnTo>
                          <a:pt x="1663860" y="344346"/>
                        </a:lnTo>
                        <a:lnTo>
                          <a:pt x="1371600" y="347240"/>
                        </a:lnTo>
                        <a:lnTo>
                          <a:pt x="1082233" y="347240"/>
                        </a:lnTo>
                        <a:lnTo>
                          <a:pt x="807334" y="335665"/>
                        </a:lnTo>
                        <a:lnTo>
                          <a:pt x="506392" y="324091"/>
                        </a:lnTo>
                        <a:lnTo>
                          <a:pt x="277792" y="243068"/>
                        </a:lnTo>
                        <a:lnTo>
                          <a:pt x="0" y="0"/>
                        </a:lnTo>
                      </a:path>
                    </a:pathLst>
                  </a:custGeom>
                  <a:noFill/>
                  <a:ln w="12700" cap="flat" cmpd="sng" algn="ctr">
                    <a:solidFill>
                      <a:srgbClr val="F8DF5A"/>
                    </a:solidFill>
                    <a:prstDash val="solid"/>
                    <a:miter lim="800000"/>
                    <a:headEnd type="none" w="med" len="med"/>
                    <a:tailEnd type="none" w="med" len="me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000000"/>
                      </a:solidFill>
                      <a:effectLst/>
                      <a:uLnTx/>
                      <a:uFillTx/>
                    </a:endParaRPr>
                  </a:p>
                </p:txBody>
              </p:sp>
              <p:sp>
                <p:nvSpPr>
                  <p:cNvPr id="1075" name="Oval 1074">
                    <a:extLst>
                      <a:ext uri="{FF2B5EF4-FFF2-40B4-BE49-F238E27FC236}">
                        <a16:creationId xmlns:a16="http://schemas.microsoft.com/office/drawing/2014/main" id="{173BB9E0-ACF7-0AD3-600C-AFDF85262677}"/>
                      </a:ext>
                    </a:extLst>
                  </p:cNvPr>
                  <p:cNvSpPr/>
                  <p:nvPr/>
                </p:nvSpPr>
                <p:spPr bwMode="gray">
                  <a:xfrm>
                    <a:off x="8566277" y="5084338"/>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076" name="Oval 1075">
                    <a:extLst>
                      <a:ext uri="{FF2B5EF4-FFF2-40B4-BE49-F238E27FC236}">
                        <a16:creationId xmlns:a16="http://schemas.microsoft.com/office/drawing/2014/main" id="{E3C84CD6-9E48-21F5-96EC-FE0ED59056E2}"/>
                      </a:ext>
                    </a:extLst>
                  </p:cNvPr>
                  <p:cNvSpPr/>
                  <p:nvPr/>
                </p:nvSpPr>
                <p:spPr bwMode="gray">
                  <a:xfrm>
                    <a:off x="8280267" y="5053464"/>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077" name="Oval 1076">
                    <a:extLst>
                      <a:ext uri="{FF2B5EF4-FFF2-40B4-BE49-F238E27FC236}">
                        <a16:creationId xmlns:a16="http://schemas.microsoft.com/office/drawing/2014/main" id="{3777C2B2-BF4B-C8C4-DB39-57E27CF5EF9A}"/>
                      </a:ext>
                    </a:extLst>
                  </p:cNvPr>
                  <p:cNvSpPr/>
                  <p:nvPr/>
                </p:nvSpPr>
                <p:spPr bwMode="gray">
                  <a:xfrm>
                    <a:off x="7987246" y="5050609"/>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078" name="Oval 1077">
                    <a:extLst>
                      <a:ext uri="{FF2B5EF4-FFF2-40B4-BE49-F238E27FC236}">
                        <a16:creationId xmlns:a16="http://schemas.microsoft.com/office/drawing/2014/main" id="{D11686D8-2809-8293-D590-79B9DABB71C8}"/>
                      </a:ext>
                    </a:extLst>
                  </p:cNvPr>
                  <p:cNvSpPr/>
                  <p:nvPr/>
                </p:nvSpPr>
                <p:spPr bwMode="gray">
                  <a:xfrm>
                    <a:off x="7706789" y="5049665"/>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079" name="Oval 1078">
                    <a:extLst>
                      <a:ext uri="{FF2B5EF4-FFF2-40B4-BE49-F238E27FC236}">
                        <a16:creationId xmlns:a16="http://schemas.microsoft.com/office/drawing/2014/main" id="{887CFC15-3FF7-1D2B-7C8A-CD662F7C8F10}"/>
                      </a:ext>
                    </a:extLst>
                  </p:cNvPr>
                  <p:cNvSpPr/>
                  <p:nvPr/>
                </p:nvSpPr>
                <p:spPr bwMode="gray">
                  <a:xfrm>
                    <a:off x="6854533" y="4992882"/>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080" name="Oval 1079">
                    <a:extLst>
                      <a:ext uri="{FF2B5EF4-FFF2-40B4-BE49-F238E27FC236}">
                        <a16:creationId xmlns:a16="http://schemas.microsoft.com/office/drawing/2014/main" id="{5248B5A4-4D96-0C5B-C293-CC8FF344D2EE}"/>
                      </a:ext>
                    </a:extLst>
                  </p:cNvPr>
                  <p:cNvSpPr/>
                  <p:nvPr/>
                </p:nvSpPr>
                <p:spPr bwMode="gray">
                  <a:xfrm>
                    <a:off x="6599361" y="4948736"/>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081" name="Oval 1080">
                    <a:extLst>
                      <a:ext uri="{FF2B5EF4-FFF2-40B4-BE49-F238E27FC236}">
                        <a16:creationId xmlns:a16="http://schemas.microsoft.com/office/drawing/2014/main" id="{B44EF597-E0D8-E555-72D5-CD6A41CAFE3E}"/>
                      </a:ext>
                    </a:extLst>
                  </p:cNvPr>
                  <p:cNvSpPr/>
                  <p:nvPr/>
                </p:nvSpPr>
                <p:spPr bwMode="gray">
                  <a:xfrm>
                    <a:off x="6832323" y="5027345"/>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082" name="Freeform: Shape 1081">
                    <a:extLst>
                      <a:ext uri="{FF2B5EF4-FFF2-40B4-BE49-F238E27FC236}">
                        <a16:creationId xmlns:a16="http://schemas.microsoft.com/office/drawing/2014/main" id="{FD09088D-0705-4B94-2FDA-CF30F2D83D0D}"/>
                      </a:ext>
                    </a:extLst>
                  </p:cNvPr>
                  <p:cNvSpPr/>
                  <p:nvPr/>
                </p:nvSpPr>
                <p:spPr bwMode="gray">
                  <a:xfrm>
                    <a:off x="6344973" y="4716379"/>
                    <a:ext cx="1568918" cy="404261"/>
                  </a:xfrm>
                  <a:custGeom>
                    <a:avLst/>
                    <a:gdLst>
                      <a:gd name="connsiteX0" fmla="*/ 1568918 w 1568918"/>
                      <a:gd name="connsiteY0" fmla="*/ 404261 h 404261"/>
                      <a:gd name="connsiteX1" fmla="*/ 1237809 w 1568918"/>
                      <a:gd name="connsiteY1" fmla="*/ 313784 h 404261"/>
                      <a:gd name="connsiteX2" fmla="*/ 733446 w 1568918"/>
                      <a:gd name="connsiteY2" fmla="*/ 292608 h 404261"/>
                      <a:gd name="connsiteX3" fmla="*/ 236782 w 1568918"/>
                      <a:gd name="connsiteY3" fmla="*/ 265657 h 404261"/>
                      <a:gd name="connsiteX4" fmla="*/ 0 w 1568918"/>
                      <a:gd name="connsiteY4" fmla="*/ 0 h 40426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68918" h="404261">
                        <a:moveTo>
                          <a:pt x="1568918" y="404261"/>
                        </a:moveTo>
                        <a:lnTo>
                          <a:pt x="1237809" y="313784"/>
                        </a:lnTo>
                        <a:lnTo>
                          <a:pt x="733446" y="292608"/>
                        </a:lnTo>
                        <a:lnTo>
                          <a:pt x="236782" y="265657"/>
                        </a:lnTo>
                        <a:lnTo>
                          <a:pt x="0" y="0"/>
                        </a:lnTo>
                      </a:path>
                    </a:pathLst>
                  </a:custGeom>
                  <a:noFill/>
                  <a:ln w="12700" cap="flat" cmpd="sng" algn="ctr">
                    <a:solidFill>
                      <a:srgbClr val="F8DF5A"/>
                    </a:solidFill>
                    <a:prstDash val="solid"/>
                    <a:miter lim="800000"/>
                    <a:headEnd type="none" w="med" len="med"/>
                    <a:tailEnd type="none" w="med" len="me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000000"/>
                      </a:solidFill>
                      <a:effectLst/>
                      <a:uLnTx/>
                      <a:uFillTx/>
                    </a:endParaRPr>
                  </a:p>
                </p:txBody>
              </p:sp>
              <p:sp>
                <p:nvSpPr>
                  <p:cNvPr id="1083" name="Oval 1082">
                    <a:extLst>
                      <a:ext uri="{FF2B5EF4-FFF2-40B4-BE49-F238E27FC236}">
                        <a16:creationId xmlns:a16="http://schemas.microsoft.com/office/drawing/2014/main" id="{BA1654AB-60E7-EB33-F9B6-BDBBC7A85967}"/>
                      </a:ext>
                    </a:extLst>
                  </p:cNvPr>
                  <p:cNvSpPr/>
                  <p:nvPr/>
                </p:nvSpPr>
                <p:spPr bwMode="gray">
                  <a:xfrm>
                    <a:off x="6563361" y="4968123"/>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084" name="Oval 1083">
                    <a:extLst>
                      <a:ext uri="{FF2B5EF4-FFF2-40B4-BE49-F238E27FC236}">
                        <a16:creationId xmlns:a16="http://schemas.microsoft.com/office/drawing/2014/main" id="{EB583EB9-7F1B-5A58-BCA6-131AC29A4D62}"/>
                      </a:ext>
                    </a:extLst>
                  </p:cNvPr>
                  <p:cNvSpPr/>
                  <p:nvPr/>
                </p:nvSpPr>
                <p:spPr bwMode="gray">
                  <a:xfrm>
                    <a:off x="7902526" y="5097371"/>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085" name="Oval 1084">
                    <a:extLst>
                      <a:ext uri="{FF2B5EF4-FFF2-40B4-BE49-F238E27FC236}">
                        <a16:creationId xmlns:a16="http://schemas.microsoft.com/office/drawing/2014/main" id="{10297906-67B9-A6C6-6BEB-DF8898CBA611}"/>
                      </a:ext>
                    </a:extLst>
                  </p:cNvPr>
                  <p:cNvSpPr/>
                  <p:nvPr/>
                </p:nvSpPr>
                <p:spPr bwMode="gray">
                  <a:xfrm>
                    <a:off x="7423810" y="5046773"/>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086" name="Freeform: Shape 1085">
                    <a:extLst>
                      <a:ext uri="{FF2B5EF4-FFF2-40B4-BE49-F238E27FC236}">
                        <a16:creationId xmlns:a16="http://schemas.microsoft.com/office/drawing/2014/main" id="{12772182-59C0-70EF-0CF5-341BDB42D836}"/>
                      </a:ext>
                    </a:extLst>
                  </p:cNvPr>
                  <p:cNvSpPr/>
                  <p:nvPr/>
                </p:nvSpPr>
                <p:spPr bwMode="gray">
                  <a:xfrm>
                    <a:off x="6344973" y="4718304"/>
                    <a:ext cx="575591" cy="246407"/>
                  </a:xfrm>
                  <a:custGeom>
                    <a:avLst/>
                    <a:gdLst>
                      <a:gd name="connsiteX0" fmla="*/ 575591 w 575591"/>
                      <a:gd name="connsiteY0" fmla="*/ 240632 h 246407"/>
                      <a:gd name="connsiteX1" fmla="*/ 344585 w 575591"/>
                      <a:gd name="connsiteY1" fmla="*/ 246407 h 246407"/>
                      <a:gd name="connsiteX2" fmla="*/ 0 w 575591"/>
                      <a:gd name="connsiteY2" fmla="*/ 0 h 246407"/>
                    </a:gdLst>
                    <a:ahLst/>
                    <a:cxnLst>
                      <a:cxn ang="0">
                        <a:pos x="connsiteX0" y="connsiteY0"/>
                      </a:cxn>
                      <a:cxn ang="0">
                        <a:pos x="connsiteX1" y="connsiteY1"/>
                      </a:cxn>
                      <a:cxn ang="0">
                        <a:pos x="connsiteX2" y="connsiteY2"/>
                      </a:cxn>
                    </a:cxnLst>
                    <a:rect l="l" t="t" r="r" b="b"/>
                    <a:pathLst>
                      <a:path w="575591" h="246407">
                        <a:moveTo>
                          <a:pt x="575591" y="240632"/>
                        </a:moveTo>
                        <a:lnTo>
                          <a:pt x="344585" y="246407"/>
                        </a:lnTo>
                        <a:lnTo>
                          <a:pt x="0" y="0"/>
                        </a:lnTo>
                      </a:path>
                    </a:pathLst>
                  </a:custGeom>
                  <a:noFill/>
                  <a:ln w="12700" cap="flat" cmpd="sng" algn="ctr">
                    <a:solidFill>
                      <a:srgbClr val="F8DF5A"/>
                    </a:solidFill>
                    <a:prstDash val="solid"/>
                    <a:miter lim="800000"/>
                    <a:headEnd type="none" w="med" len="med"/>
                    <a:tailEnd type="none" w="med" len="me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000000"/>
                      </a:solidFill>
                      <a:effectLst/>
                      <a:uLnTx/>
                      <a:uFillTx/>
                    </a:endParaRPr>
                  </a:p>
                </p:txBody>
              </p:sp>
              <p:sp>
                <p:nvSpPr>
                  <p:cNvPr id="1087" name="Oval 1086">
                    <a:extLst>
                      <a:ext uri="{FF2B5EF4-FFF2-40B4-BE49-F238E27FC236}">
                        <a16:creationId xmlns:a16="http://schemas.microsoft.com/office/drawing/2014/main" id="{1317051A-1FAD-9700-82B5-7E2EC190A4A5}"/>
                      </a:ext>
                    </a:extLst>
                  </p:cNvPr>
                  <p:cNvSpPr/>
                  <p:nvPr/>
                </p:nvSpPr>
                <p:spPr bwMode="gray">
                  <a:xfrm>
                    <a:off x="6670368" y="4949088"/>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grpSp>
            <p:grpSp>
              <p:nvGrpSpPr>
                <p:cNvPr id="946" name="Group 945">
                  <a:extLst>
                    <a:ext uri="{FF2B5EF4-FFF2-40B4-BE49-F238E27FC236}">
                      <a16:creationId xmlns:a16="http://schemas.microsoft.com/office/drawing/2014/main" id="{E1CDCE46-D606-6805-590D-3FEA38F87B3E}"/>
                    </a:ext>
                  </a:extLst>
                </p:cNvPr>
                <p:cNvGrpSpPr/>
                <p:nvPr/>
              </p:nvGrpSpPr>
              <p:grpSpPr>
                <a:xfrm>
                  <a:off x="6339953" y="4384626"/>
                  <a:ext cx="2025623" cy="665073"/>
                  <a:chOff x="6339953" y="4384626"/>
                  <a:chExt cx="2025623" cy="665073"/>
                </a:xfrm>
              </p:grpSpPr>
              <p:grpSp>
                <p:nvGrpSpPr>
                  <p:cNvPr id="981" name="Group 980">
                    <a:extLst>
                      <a:ext uri="{FF2B5EF4-FFF2-40B4-BE49-F238E27FC236}">
                        <a16:creationId xmlns:a16="http://schemas.microsoft.com/office/drawing/2014/main" id="{86955FD3-1E33-FD73-AE20-E19E73A8F7D9}"/>
                      </a:ext>
                    </a:extLst>
                  </p:cNvPr>
                  <p:cNvGrpSpPr/>
                  <p:nvPr/>
                </p:nvGrpSpPr>
                <p:grpSpPr>
                  <a:xfrm>
                    <a:off x="6339953" y="4384626"/>
                    <a:ext cx="2025623" cy="665073"/>
                    <a:chOff x="6335183" y="4384852"/>
                    <a:chExt cx="2025623" cy="665073"/>
                  </a:xfrm>
                </p:grpSpPr>
                <p:sp>
                  <p:nvSpPr>
                    <p:cNvPr id="984" name="Freeform: Shape 983">
                      <a:extLst>
                        <a:ext uri="{FF2B5EF4-FFF2-40B4-BE49-F238E27FC236}">
                          <a16:creationId xmlns:a16="http://schemas.microsoft.com/office/drawing/2014/main" id="{AF8372A5-C805-AB30-5877-EB66C97F3521}"/>
                        </a:ext>
                      </a:extLst>
                    </p:cNvPr>
                    <p:cNvSpPr/>
                    <p:nvPr/>
                  </p:nvSpPr>
                  <p:spPr bwMode="gray">
                    <a:xfrm>
                      <a:off x="6335183" y="4624917"/>
                      <a:ext cx="533400" cy="91016"/>
                    </a:xfrm>
                    <a:custGeom>
                      <a:avLst/>
                      <a:gdLst>
                        <a:gd name="connsiteX0" fmla="*/ 0 w 533400"/>
                        <a:gd name="connsiteY0" fmla="*/ 91016 h 91016"/>
                        <a:gd name="connsiteX1" fmla="*/ 243417 w 533400"/>
                        <a:gd name="connsiteY1" fmla="*/ 0 h 91016"/>
                        <a:gd name="connsiteX2" fmla="*/ 533400 w 533400"/>
                        <a:gd name="connsiteY2" fmla="*/ 4233 h 91016"/>
                      </a:gdLst>
                      <a:ahLst/>
                      <a:cxnLst>
                        <a:cxn ang="0">
                          <a:pos x="connsiteX0" y="connsiteY0"/>
                        </a:cxn>
                        <a:cxn ang="0">
                          <a:pos x="connsiteX1" y="connsiteY1"/>
                        </a:cxn>
                        <a:cxn ang="0">
                          <a:pos x="connsiteX2" y="connsiteY2"/>
                        </a:cxn>
                      </a:cxnLst>
                      <a:rect l="l" t="t" r="r" b="b"/>
                      <a:pathLst>
                        <a:path w="533400" h="91016">
                          <a:moveTo>
                            <a:pt x="0" y="91016"/>
                          </a:moveTo>
                          <a:lnTo>
                            <a:pt x="243417" y="0"/>
                          </a:lnTo>
                          <a:lnTo>
                            <a:pt x="533400" y="4233"/>
                          </a:lnTo>
                        </a:path>
                      </a:pathLst>
                    </a:custGeom>
                    <a:noFill/>
                    <a:ln w="12700" cap="flat" cmpd="sng" algn="ctr">
                      <a:solidFill>
                        <a:srgbClr val="000000">
                          <a:lumMod val="50000"/>
                          <a:lumOff val="50000"/>
                        </a:srgbClr>
                      </a:solidFill>
                      <a:prstDash val="solid"/>
                      <a:miter lim="800000"/>
                      <a:headEnd type="none" w="med" len="med"/>
                      <a:tailEnd type="none" w="med" len="me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000000"/>
                        </a:solidFill>
                        <a:effectLst/>
                        <a:uLnTx/>
                        <a:uFillTx/>
                      </a:endParaRPr>
                    </a:p>
                  </p:txBody>
                </p:sp>
                <p:sp>
                  <p:nvSpPr>
                    <p:cNvPr id="985" name="Freeform: Shape 984">
                      <a:extLst>
                        <a:ext uri="{FF2B5EF4-FFF2-40B4-BE49-F238E27FC236}">
                          <a16:creationId xmlns:a16="http://schemas.microsoft.com/office/drawing/2014/main" id="{3E3B7632-4932-9169-22B8-8B4668F4D920}"/>
                        </a:ext>
                      </a:extLst>
                    </p:cNvPr>
                    <p:cNvSpPr/>
                    <p:nvPr/>
                  </p:nvSpPr>
                  <p:spPr bwMode="gray">
                    <a:xfrm>
                      <a:off x="6335183" y="4593167"/>
                      <a:ext cx="1151467" cy="120650"/>
                    </a:xfrm>
                    <a:custGeom>
                      <a:avLst/>
                      <a:gdLst>
                        <a:gd name="connsiteX0" fmla="*/ 0 w 1151467"/>
                        <a:gd name="connsiteY0" fmla="*/ 120650 h 120650"/>
                        <a:gd name="connsiteX1" fmla="*/ 148167 w 1151467"/>
                        <a:gd name="connsiteY1" fmla="*/ 101600 h 120650"/>
                        <a:gd name="connsiteX2" fmla="*/ 533400 w 1151467"/>
                        <a:gd name="connsiteY2" fmla="*/ 59266 h 120650"/>
                        <a:gd name="connsiteX3" fmla="*/ 814917 w 1151467"/>
                        <a:gd name="connsiteY3" fmla="*/ 55033 h 120650"/>
                        <a:gd name="connsiteX4" fmla="*/ 1151467 w 1151467"/>
                        <a:gd name="connsiteY4" fmla="*/ 0 h 12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1467" h="120650">
                          <a:moveTo>
                            <a:pt x="0" y="120650"/>
                          </a:moveTo>
                          <a:lnTo>
                            <a:pt x="148167" y="101600"/>
                          </a:lnTo>
                          <a:lnTo>
                            <a:pt x="533400" y="59266"/>
                          </a:lnTo>
                          <a:lnTo>
                            <a:pt x="814917" y="55033"/>
                          </a:lnTo>
                          <a:lnTo>
                            <a:pt x="1151467" y="0"/>
                          </a:lnTo>
                        </a:path>
                      </a:pathLst>
                    </a:custGeom>
                    <a:noFill/>
                    <a:ln w="12700" cap="flat" cmpd="sng" algn="ctr">
                      <a:solidFill>
                        <a:srgbClr val="000000">
                          <a:lumMod val="50000"/>
                          <a:lumOff val="50000"/>
                        </a:srgbClr>
                      </a:solidFill>
                      <a:prstDash val="solid"/>
                      <a:miter lim="800000"/>
                      <a:headEnd type="none" w="med" len="med"/>
                      <a:tailEnd type="none" w="med" len="me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000000"/>
                        </a:solidFill>
                        <a:effectLst/>
                        <a:uLnTx/>
                        <a:uFillTx/>
                      </a:endParaRPr>
                    </a:p>
                  </p:txBody>
                </p:sp>
                <p:sp>
                  <p:nvSpPr>
                    <p:cNvPr id="986" name="Freeform: Shape 985">
                      <a:extLst>
                        <a:ext uri="{FF2B5EF4-FFF2-40B4-BE49-F238E27FC236}">
                          <a16:creationId xmlns:a16="http://schemas.microsoft.com/office/drawing/2014/main" id="{E70E8CAA-27F3-213B-2241-9ADD58CCBE0D}"/>
                        </a:ext>
                      </a:extLst>
                    </p:cNvPr>
                    <p:cNvSpPr/>
                    <p:nvPr/>
                  </p:nvSpPr>
                  <p:spPr bwMode="gray">
                    <a:xfrm>
                      <a:off x="6339417" y="4404783"/>
                      <a:ext cx="1098550" cy="467784"/>
                    </a:xfrm>
                    <a:custGeom>
                      <a:avLst/>
                      <a:gdLst>
                        <a:gd name="connsiteX0" fmla="*/ 1098550 w 1098550"/>
                        <a:gd name="connsiteY0" fmla="*/ 0 h 455084"/>
                        <a:gd name="connsiteX1" fmla="*/ 812800 w 1098550"/>
                        <a:gd name="connsiteY1" fmla="*/ 285750 h 455084"/>
                        <a:gd name="connsiteX2" fmla="*/ 524933 w 1098550"/>
                        <a:gd name="connsiteY2" fmla="*/ 419100 h 455084"/>
                        <a:gd name="connsiteX3" fmla="*/ 289983 w 1098550"/>
                        <a:gd name="connsiteY3" fmla="*/ 455084 h 455084"/>
                        <a:gd name="connsiteX4" fmla="*/ 0 w 1098550"/>
                        <a:gd name="connsiteY4" fmla="*/ 309034 h 455084"/>
                        <a:gd name="connsiteX0" fmla="*/ 1098550 w 1098550"/>
                        <a:gd name="connsiteY0" fmla="*/ 0 h 467784"/>
                        <a:gd name="connsiteX1" fmla="*/ 812800 w 1098550"/>
                        <a:gd name="connsiteY1" fmla="*/ 285750 h 467784"/>
                        <a:gd name="connsiteX2" fmla="*/ 524933 w 1098550"/>
                        <a:gd name="connsiteY2" fmla="*/ 419100 h 467784"/>
                        <a:gd name="connsiteX3" fmla="*/ 255058 w 1098550"/>
                        <a:gd name="connsiteY3" fmla="*/ 467784 h 467784"/>
                        <a:gd name="connsiteX4" fmla="*/ 0 w 1098550"/>
                        <a:gd name="connsiteY4" fmla="*/ 309034 h 4677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98550" h="467784">
                          <a:moveTo>
                            <a:pt x="1098550" y="0"/>
                          </a:moveTo>
                          <a:lnTo>
                            <a:pt x="812800" y="285750"/>
                          </a:lnTo>
                          <a:lnTo>
                            <a:pt x="524933" y="419100"/>
                          </a:lnTo>
                          <a:lnTo>
                            <a:pt x="255058" y="467784"/>
                          </a:lnTo>
                          <a:cubicBezTo>
                            <a:pt x="158397" y="419101"/>
                            <a:pt x="96661" y="357717"/>
                            <a:pt x="0" y="309034"/>
                          </a:cubicBezTo>
                        </a:path>
                      </a:pathLst>
                    </a:custGeom>
                    <a:noFill/>
                    <a:ln w="12700" cap="flat" cmpd="sng" algn="ctr">
                      <a:solidFill>
                        <a:srgbClr val="000000">
                          <a:lumMod val="50000"/>
                          <a:lumOff val="50000"/>
                        </a:srgbClr>
                      </a:solidFill>
                      <a:prstDash val="solid"/>
                      <a:miter lim="800000"/>
                      <a:headEnd type="none" w="med" len="med"/>
                      <a:tailEnd type="none" w="med" len="me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000000"/>
                        </a:solidFill>
                        <a:effectLst/>
                        <a:uLnTx/>
                        <a:uFillTx/>
                      </a:endParaRPr>
                    </a:p>
                  </p:txBody>
                </p:sp>
                <p:sp>
                  <p:nvSpPr>
                    <p:cNvPr id="987" name="Freeform: Shape 986">
                      <a:extLst>
                        <a:ext uri="{FF2B5EF4-FFF2-40B4-BE49-F238E27FC236}">
                          <a16:creationId xmlns:a16="http://schemas.microsoft.com/office/drawing/2014/main" id="{16186ADD-D7C0-28F4-1552-63263BED565B}"/>
                        </a:ext>
                      </a:extLst>
                    </p:cNvPr>
                    <p:cNvSpPr/>
                    <p:nvPr/>
                  </p:nvSpPr>
                  <p:spPr bwMode="gray">
                    <a:xfrm>
                      <a:off x="6341533" y="4694767"/>
                      <a:ext cx="524934" cy="21166"/>
                    </a:xfrm>
                    <a:custGeom>
                      <a:avLst/>
                      <a:gdLst>
                        <a:gd name="connsiteX0" fmla="*/ 524934 w 524934"/>
                        <a:gd name="connsiteY0" fmla="*/ 0 h 21166"/>
                        <a:gd name="connsiteX1" fmla="*/ 237067 w 524934"/>
                        <a:gd name="connsiteY1" fmla="*/ 14816 h 21166"/>
                        <a:gd name="connsiteX2" fmla="*/ 0 w 524934"/>
                        <a:gd name="connsiteY2" fmla="*/ 21166 h 21166"/>
                      </a:gdLst>
                      <a:ahLst/>
                      <a:cxnLst>
                        <a:cxn ang="0">
                          <a:pos x="connsiteX0" y="connsiteY0"/>
                        </a:cxn>
                        <a:cxn ang="0">
                          <a:pos x="connsiteX1" y="connsiteY1"/>
                        </a:cxn>
                        <a:cxn ang="0">
                          <a:pos x="connsiteX2" y="connsiteY2"/>
                        </a:cxn>
                      </a:cxnLst>
                      <a:rect l="l" t="t" r="r" b="b"/>
                      <a:pathLst>
                        <a:path w="524934" h="21166">
                          <a:moveTo>
                            <a:pt x="524934" y="0"/>
                          </a:moveTo>
                          <a:lnTo>
                            <a:pt x="237067" y="14816"/>
                          </a:lnTo>
                          <a:lnTo>
                            <a:pt x="0" y="21166"/>
                          </a:lnTo>
                        </a:path>
                      </a:pathLst>
                    </a:custGeom>
                    <a:noFill/>
                    <a:ln w="12700" cap="flat" cmpd="sng" algn="ctr">
                      <a:solidFill>
                        <a:srgbClr val="000000">
                          <a:lumMod val="50000"/>
                          <a:lumOff val="50000"/>
                        </a:srgbClr>
                      </a:solidFill>
                      <a:prstDash val="solid"/>
                      <a:miter lim="800000"/>
                      <a:headEnd type="none" w="med" len="med"/>
                      <a:tailEnd type="none" w="med" len="me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000000"/>
                        </a:solidFill>
                        <a:effectLst/>
                        <a:uLnTx/>
                        <a:uFillTx/>
                      </a:endParaRPr>
                    </a:p>
                  </p:txBody>
                </p:sp>
                <p:sp>
                  <p:nvSpPr>
                    <p:cNvPr id="988" name="Freeform: Shape 987">
                      <a:extLst>
                        <a:ext uri="{FF2B5EF4-FFF2-40B4-BE49-F238E27FC236}">
                          <a16:creationId xmlns:a16="http://schemas.microsoft.com/office/drawing/2014/main" id="{255D1A73-7821-F03A-5891-795310BC4FD4}"/>
                        </a:ext>
                      </a:extLst>
                    </p:cNvPr>
                    <p:cNvSpPr/>
                    <p:nvPr/>
                  </p:nvSpPr>
                  <p:spPr bwMode="gray">
                    <a:xfrm>
                      <a:off x="6339417" y="4610100"/>
                      <a:ext cx="1384300" cy="258233"/>
                    </a:xfrm>
                    <a:custGeom>
                      <a:avLst/>
                      <a:gdLst>
                        <a:gd name="connsiteX0" fmla="*/ 1384300 w 1384300"/>
                        <a:gd name="connsiteY0" fmla="*/ 0 h 258233"/>
                        <a:gd name="connsiteX1" fmla="*/ 1047750 w 1384300"/>
                        <a:gd name="connsiteY1" fmla="*/ 52917 h 258233"/>
                        <a:gd name="connsiteX2" fmla="*/ 764116 w 1384300"/>
                        <a:gd name="connsiteY2" fmla="*/ 173567 h 258233"/>
                        <a:gd name="connsiteX3" fmla="*/ 522816 w 1384300"/>
                        <a:gd name="connsiteY3" fmla="*/ 258233 h 258233"/>
                        <a:gd name="connsiteX4" fmla="*/ 285750 w 1384300"/>
                        <a:gd name="connsiteY4" fmla="*/ 245533 h 258233"/>
                        <a:gd name="connsiteX5" fmla="*/ 0 w 1384300"/>
                        <a:gd name="connsiteY5" fmla="*/ 99483 h 2582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84300" h="258233">
                          <a:moveTo>
                            <a:pt x="1384300" y="0"/>
                          </a:moveTo>
                          <a:lnTo>
                            <a:pt x="1047750" y="52917"/>
                          </a:lnTo>
                          <a:lnTo>
                            <a:pt x="764116" y="173567"/>
                          </a:lnTo>
                          <a:lnTo>
                            <a:pt x="522816" y="258233"/>
                          </a:lnTo>
                          <a:lnTo>
                            <a:pt x="285750" y="245533"/>
                          </a:lnTo>
                          <a:lnTo>
                            <a:pt x="0" y="99483"/>
                          </a:lnTo>
                        </a:path>
                      </a:pathLst>
                    </a:custGeom>
                    <a:noFill/>
                    <a:ln w="12700" cap="flat" cmpd="sng" algn="ctr">
                      <a:solidFill>
                        <a:srgbClr val="000000">
                          <a:lumMod val="50000"/>
                          <a:lumOff val="50000"/>
                        </a:srgbClr>
                      </a:solidFill>
                      <a:prstDash val="solid"/>
                      <a:miter lim="800000"/>
                      <a:headEnd type="none" w="med" len="med"/>
                      <a:tailEnd type="none" w="med" len="me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000000"/>
                        </a:solidFill>
                        <a:effectLst/>
                        <a:uLnTx/>
                        <a:uFillTx/>
                      </a:endParaRPr>
                    </a:p>
                  </p:txBody>
                </p:sp>
                <p:sp>
                  <p:nvSpPr>
                    <p:cNvPr id="989" name="Freeform: Shape 988">
                      <a:extLst>
                        <a:ext uri="{FF2B5EF4-FFF2-40B4-BE49-F238E27FC236}">
                          <a16:creationId xmlns:a16="http://schemas.microsoft.com/office/drawing/2014/main" id="{B2947CDD-56D0-B744-28CF-D50C2E7AD4D0}"/>
                        </a:ext>
                      </a:extLst>
                    </p:cNvPr>
                    <p:cNvSpPr/>
                    <p:nvPr/>
                  </p:nvSpPr>
                  <p:spPr bwMode="gray">
                    <a:xfrm>
                      <a:off x="6343650" y="4679950"/>
                      <a:ext cx="1998133" cy="105833"/>
                    </a:xfrm>
                    <a:custGeom>
                      <a:avLst/>
                      <a:gdLst>
                        <a:gd name="connsiteX0" fmla="*/ 1998133 w 1998133"/>
                        <a:gd name="connsiteY0" fmla="*/ 2117 h 105833"/>
                        <a:gd name="connsiteX1" fmla="*/ 1710267 w 1998133"/>
                        <a:gd name="connsiteY1" fmla="*/ 0 h 105833"/>
                        <a:gd name="connsiteX2" fmla="*/ 1428750 w 1998133"/>
                        <a:gd name="connsiteY2" fmla="*/ 105833 h 105833"/>
                        <a:gd name="connsiteX3" fmla="*/ 1140883 w 1998133"/>
                        <a:gd name="connsiteY3" fmla="*/ 21167 h 105833"/>
                        <a:gd name="connsiteX4" fmla="*/ 853017 w 1998133"/>
                        <a:gd name="connsiteY4" fmla="*/ 59267 h 105833"/>
                        <a:gd name="connsiteX5" fmla="*/ 567267 w 1998133"/>
                        <a:gd name="connsiteY5" fmla="*/ 105833 h 105833"/>
                        <a:gd name="connsiteX6" fmla="*/ 285750 w 1998133"/>
                        <a:gd name="connsiteY6" fmla="*/ 82550 h 105833"/>
                        <a:gd name="connsiteX7" fmla="*/ 0 w 1998133"/>
                        <a:gd name="connsiteY7" fmla="*/ 35983 h 1058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998133" h="105833">
                          <a:moveTo>
                            <a:pt x="1998133" y="2117"/>
                          </a:moveTo>
                          <a:lnTo>
                            <a:pt x="1710267" y="0"/>
                          </a:lnTo>
                          <a:lnTo>
                            <a:pt x="1428750" y="105833"/>
                          </a:lnTo>
                          <a:lnTo>
                            <a:pt x="1140883" y="21167"/>
                          </a:lnTo>
                          <a:lnTo>
                            <a:pt x="853017" y="59267"/>
                          </a:lnTo>
                          <a:lnTo>
                            <a:pt x="567267" y="105833"/>
                          </a:lnTo>
                          <a:lnTo>
                            <a:pt x="285750" y="82550"/>
                          </a:lnTo>
                          <a:lnTo>
                            <a:pt x="0" y="35983"/>
                          </a:lnTo>
                        </a:path>
                      </a:pathLst>
                    </a:custGeom>
                    <a:noFill/>
                    <a:ln w="12700" cap="flat" cmpd="sng" algn="ctr">
                      <a:solidFill>
                        <a:srgbClr val="000000">
                          <a:lumMod val="50000"/>
                          <a:lumOff val="50000"/>
                        </a:srgbClr>
                      </a:solidFill>
                      <a:prstDash val="solid"/>
                      <a:miter lim="800000"/>
                      <a:headEnd type="none" w="med" len="med"/>
                      <a:tailEnd type="none" w="med" len="me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000000"/>
                        </a:solidFill>
                        <a:effectLst/>
                        <a:uLnTx/>
                        <a:uFillTx/>
                      </a:endParaRPr>
                    </a:p>
                  </p:txBody>
                </p:sp>
                <p:sp>
                  <p:nvSpPr>
                    <p:cNvPr id="990" name="Freeform: Shape 989">
                      <a:extLst>
                        <a:ext uri="{FF2B5EF4-FFF2-40B4-BE49-F238E27FC236}">
                          <a16:creationId xmlns:a16="http://schemas.microsoft.com/office/drawing/2014/main" id="{5BF50991-F44A-2261-41D1-EB3E9F5FC085}"/>
                        </a:ext>
                      </a:extLst>
                    </p:cNvPr>
                    <p:cNvSpPr/>
                    <p:nvPr/>
                  </p:nvSpPr>
                  <p:spPr bwMode="gray">
                    <a:xfrm>
                      <a:off x="6343650" y="4711700"/>
                      <a:ext cx="1710267" cy="309033"/>
                    </a:xfrm>
                    <a:custGeom>
                      <a:avLst/>
                      <a:gdLst>
                        <a:gd name="connsiteX0" fmla="*/ 1710267 w 1710267"/>
                        <a:gd name="connsiteY0" fmla="*/ 258233 h 309033"/>
                        <a:gd name="connsiteX1" fmla="*/ 1426633 w 1710267"/>
                        <a:gd name="connsiteY1" fmla="*/ 309033 h 309033"/>
                        <a:gd name="connsiteX2" fmla="*/ 1143000 w 1710267"/>
                        <a:gd name="connsiteY2" fmla="*/ 213783 h 309033"/>
                        <a:gd name="connsiteX3" fmla="*/ 857250 w 1710267"/>
                        <a:gd name="connsiteY3" fmla="*/ 182033 h 309033"/>
                        <a:gd name="connsiteX4" fmla="*/ 571500 w 1710267"/>
                        <a:gd name="connsiteY4" fmla="*/ 124883 h 309033"/>
                        <a:gd name="connsiteX5" fmla="*/ 283633 w 1710267"/>
                        <a:gd name="connsiteY5" fmla="*/ 143933 h 309033"/>
                        <a:gd name="connsiteX6" fmla="*/ 0 w 1710267"/>
                        <a:gd name="connsiteY6" fmla="*/ 0 h 3090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10267" h="309033">
                          <a:moveTo>
                            <a:pt x="1710267" y="258233"/>
                          </a:moveTo>
                          <a:lnTo>
                            <a:pt x="1426633" y="309033"/>
                          </a:lnTo>
                          <a:lnTo>
                            <a:pt x="1143000" y="213783"/>
                          </a:lnTo>
                          <a:lnTo>
                            <a:pt x="857250" y="182033"/>
                          </a:lnTo>
                          <a:lnTo>
                            <a:pt x="571500" y="124883"/>
                          </a:lnTo>
                          <a:lnTo>
                            <a:pt x="283633" y="143933"/>
                          </a:lnTo>
                          <a:lnTo>
                            <a:pt x="0" y="0"/>
                          </a:lnTo>
                        </a:path>
                      </a:pathLst>
                    </a:custGeom>
                    <a:noFill/>
                    <a:ln w="12700" cap="flat" cmpd="sng" algn="ctr">
                      <a:solidFill>
                        <a:srgbClr val="000000">
                          <a:lumMod val="50000"/>
                          <a:lumOff val="50000"/>
                        </a:srgbClr>
                      </a:solidFill>
                      <a:prstDash val="solid"/>
                      <a:miter lim="800000"/>
                      <a:headEnd type="none" w="med" len="med"/>
                      <a:tailEnd type="none" w="med" len="me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000000"/>
                        </a:solidFill>
                        <a:effectLst/>
                        <a:uLnTx/>
                        <a:uFillTx/>
                      </a:endParaRPr>
                    </a:p>
                  </p:txBody>
                </p:sp>
                <p:sp>
                  <p:nvSpPr>
                    <p:cNvPr id="991" name="Freeform: Shape 990">
                      <a:extLst>
                        <a:ext uri="{FF2B5EF4-FFF2-40B4-BE49-F238E27FC236}">
                          <a16:creationId xmlns:a16="http://schemas.microsoft.com/office/drawing/2014/main" id="{390520F2-0CF8-8EB4-72A7-D30498B5E1BF}"/>
                        </a:ext>
                      </a:extLst>
                    </p:cNvPr>
                    <p:cNvSpPr/>
                    <p:nvPr/>
                  </p:nvSpPr>
                  <p:spPr bwMode="gray">
                    <a:xfrm>
                      <a:off x="6345767" y="4715933"/>
                      <a:ext cx="1090083" cy="315384"/>
                    </a:xfrm>
                    <a:custGeom>
                      <a:avLst/>
                      <a:gdLst>
                        <a:gd name="connsiteX0" fmla="*/ 1090083 w 1090083"/>
                        <a:gd name="connsiteY0" fmla="*/ 315384 h 315384"/>
                        <a:gd name="connsiteX1" fmla="*/ 802216 w 1090083"/>
                        <a:gd name="connsiteY1" fmla="*/ 315384 h 315384"/>
                        <a:gd name="connsiteX2" fmla="*/ 520700 w 1090083"/>
                        <a:gd name="connsiteY2" fmla="*/ 146050 h 315384"/>
                        <a:gd name="connsiteX3" fmla="*/ 222250 w 1090083"/>
                        <a:gd name="connsiteY3" fmla="*/ 71967 h 315384"/>
                        <a:gd name="connsiteX4" fmla="*/ 0 w 1090083"/>
                        <a:gd name="connsiteY4" fmla="*/ 0 h 3153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90083" h="315384">
                          <a:moveTo>
                            <a:pt x="1090083" y="315384"/>
                          </a:moveTo>
                          <a:lnTo>
                            <a:pt x="802216" y="315384"/>
                          </a:lnTo>
                          <a:lnTo>
                            <a:pt x="520700" y="146050"/>
                          </a:lnTo>
                          <a:lnTo>
                            <a:pt x="222250" y="71967"/>
                          </a:lnTo>
                          <a:lnTo>
                            <a:pt x="0" y="0"/>
                          </a:lnTo>
                        </a:path>
                      </a:pathLst>
                    </a:custGeom>
                    <a:noFill/>
                    <a:ln w="12700" cap="flat" cmpd="sng" algn="ctr">
                      <a:solidFill>
                        <a:srgbClr val="000000">
                          <a:lumMod val="50000"/>
                          <a:lumOff val="50000"/>
                        </a:srgbClr>
                      </a:solidFill>
                      <a:prstDash val="solid"/>
                      <a:miter lim="800000"/>
                      <a:headEnd type="none" w="med" len="med"/>
                      <a:tailEnd type="none" w="med" len="me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000000"/>
                        </a:solidFill>
                        <a:effectLst/>
                        <a:uLnTx/>
                        <a:uFillTx/>
                      </a:endParaRPr>
                    </a:p>
                  </p:txBody>
                </p:sp>
                <p:sp>
                  <p:nvSpPr>
                    <p:cNvPr id="992" name="Freeform: Shape 991">
                      <a:extLst>
                        <a:ext uri="{FF2B5EF4-FFF2-40B4-BE49-F238E27FC236}">
                          <a16:creationId xmlns:a16="http://schemas.microsoft.com/office/drawing/2014/main" id="{ADFEEB55-F4BD-B652-05EE-438A20898622}"/>
                        </a:ext>
                      </a:extLst>
                    </p:cNvPr>
                    <p:cNvSpPr/>
                    <p:nvPr/>
                  </p:nvSpPr>
                  <p:spPr bwMode="gray">
                    <a:xfrm>
                      <a:off x="6338888" y="4713288"/>
                      <a:ext cx="287337" cy="174625"/>
                    </a:xfrm>
                    <a:custGeom>
                      <a:avLst/>
                      <a:gdLst>
                        <a:gd name="connsiteX0" fmla="*/ 0 w 287337"/>
                        <a:gd name="connsiteY0" fmla="*/ 0 h 174625"/>
                        <a:gd name="connsiteX1" fmla="*/ 287337 w 287337"/>
                        <a:gd name="connsiteY1" fmla="*/ 174625 h 174625"/>
                      </a:gdLst>
                      <a:ahLst/>
                      <a:cxnLst>
                        <a:cxn ang="0">
                          <a:pos x="connsiteX0" y="connsiteY0"/>
                        </a:cxn>
                        <a:cxn ang="0">
                          <a:pos x="connsiteX1" y="connsiteY1"/>
                        </a:cxn>
                      </a:cxnLst>
                      <a:rect l="l" t="t" r="r" b="b"/>
                      <a:pathLst>
                        <a:path w="287337" h="174625">
                          <a:moveTo>
                            <a:pt x="0" y="0"/>
                          </a:moveTo>
                          <a:lnTo>
                            <a:pt x="287337" y="174625"/>
                          </a:lnTo>
                        </a:path>
                      </a:pathLst>
                    </a:custGeom>
                    <a:noFill/>
                    <a:ln w="12700" cap="flat" cmpd="sng" algn="ctr">
                      <a:solidFill>
                        <a:srgbClr val="000000">
                          <a:lumMod val="50000"/>
                          <a:lumOff val="50000"/>
                        </a:srgbClr>
                      </a:solidFill>
                      <a:prstDash val="solid"/>
                      <a:miter lim="800000"/>
                      <a:headEnd type="none" w="med" len="med"/>
                      <a:tailEnd type="none" w="med" len="me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000000"/>
                        </a:solidFill>
                        <a:effectLst/>
                        <a:uLnTx/>
                        <a:uFillTx/>
                      </a:endParaRPr>
                    </a:p>
                  </p:txBody>
                </p:sp>
                <p:sp>
                  <p:nvSpPr>
                    <p:cNvPr id="993" name="Oval 992">
                      <a:extLst>
                        <a:ext uri="{FF2B5EF4-FFF2-40B4-BE49-F238E27FC236}">
                          <a16:creationId xmlns:a16="http://schemas.microsoft.com/office/drawing/2014/main" id="{8FE03F36-224C-597B-B9FF-3B71EC664696}"/>
                        </a:ext>
                      </a:extLst>
                    </p:cNvPr>
                    <p:cNvSpPr/>
                    <p:nvPr/>
                  </p:nvSpPr>
                  <p:spPr bwMode="gray">
                    <a:xfrm>
                      <a:off x="6569067" y="4605551"/>
                      <a:ext cx="36000" cy="36000"/>
                    </a:xfrm>
                    <a:prstGeom prst="ellipse">
                      <a:avLst/>
                    </a:prstGeom>
                    <a:solidFill>
                      <a:srgbClr val="000000">
                        <a:lumMod val="50000"/>
                        <a:lumOff val="50000"/>
                      </a:srgbClr>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994" name="Oval 993">
                      <a:extLst>
                        <a:ext uri="{FF2B5EF4-FFF2-40B4-BE49-F238E27FC236}">
                          <a16:creationId xmlns:a16="http://schemas.microsoft.com/office/drawing/2014/main" id="{CF2993DE-9BE2-8EA5-073A-54BF580D5173}"/>
                        </a:ext>
                      </a:extLst>
                    </p:cNvPr>
                    <p:cNvSpPr/>
                    <p:nvPr/>
                  </p:nvSpPr>
                  <p:spPr bwMode="gray">
                    <a:xfrm>
                      <a:off x="6850583" y="4614564"/>
                      <a:ext cx="36000" cy="36000"/>
                    </a:xfrm>
                    <a:prstGeom prst="ellipse">
                      <a:avLst/>
                    </a:prstGeom>
                    <a:solidFill>
                      <a:srgbClr val="000000">
                        <a:lumMod val="50000"/>
                        <a:lumOff val="50000"/>
                      </a:srgbClr>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995" name="Oval 994">
                      <a:extLst>
                        <a:ext uri="{FF2B5EF4-FFF2-40B4-BE49-F238E27FC236}">
                          <a16:creationId xmlns:a16="http://schemas.microsoft.com/office/drawing/2014/main" id="{5E6F7E48-209A-4E38-4FCB-53D6D11687AF}"/>
                        </a:ext>
                      </a:extLst>
                    </p:cNvPr>
                    <p:cNvSpPr/>
                    <p:nvPr/>
                  </p:nvSpPr>
                  <p:spPr bwMode="gray">
                    <a:xfrm>
                      <a:off x="6850583" y="4631506"/>
                      <a:ext cx="36000" cy="36000"/>
                    </a:xfrm>
                    <a:prstGeom prst="ellipse">
                      <a:avLst/>
                    </a:prstGeom>
                    <a:solidFill>
                      <a:srgbClr val="000000">
                        <a:lumMod val="50000"/>
                        <a:lumOff val="50000"/>
                      </a:srgbClr>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996" name="Oval 995">
                      <a:extLst>
                        <a:ext uri="{FF2B5EF4-FFF2-40B4-BE49-F238E27FC236}">
                          <a16:creationId xmlns:a16="http://schemas.microsoft.com/office/drawing/2014/main" id="{866FECD7-E346-2E55-6B70-99DDD310858E}"/>
                        </a:ext>
                      </a:extLst>
                    </p:cNvPr>
                    <p:cNvSpPr/>
                    <p:nvPr/>
                  </p:nvSpPr>
                  <p:spPr bwMode="gray">
                    <a:xfrm>
                      <a:off x="6850583" y="4679020"/>
                      <a:ext cx="36000" cy="36000"/>
                    </a:xfrm>
                    <a:prstGeom prst="ellipse">
                      <a:avLst/>
                    </a:prstGeom>
                    <a:solidFill>
                      <a:srgbClr val="000000">
                        <a:lumMod val="50000"/>
                        <a:lumOff val="50000"/>
                      </a:srgbClr>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997" name="Oval 996">
                      <a:extLst>
                        <a:ext uri="{FF2B5EF4-FFF2-40B4-BE49-F238E27FC236}">
                          <a16:creationId xmlns:a16="http://schemas.microsoft.com/office/drawing/2014/main" id="{F08F1CC6-4977-7A7E-49AC-C88210244776}"/>
                        </a:ext>
                      </a:extLst>
                    </p:cNvPr>
                    <p:cNvSpPr/>
                    <p:nvPr/>
                  </p:nvSpPr>
                  <p:spPr bwMode="gray">
                    <a:xfrm>
                      <a:off x="6850583" y="4798740"/>
                      <a:ext cx="36000" cy="36000"/>
                    </a:xfrm>
                    <a:prstGeom prst="ellipse">
                      <a:avLst/>
                    </a:prstGeom>
                    <a:solidFill>
                      <a:srgbClr val="000000">
                        <a:lumMod val="50000"/>
                        <a:lumOff val="50000"/>
                      </a:srgbClr>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998" name="Oval 997">
                      <a:extLst>
                        <a:ext uri="{FF2B5EF4-FFF2-40B4-BE49-F238E27FC236}">
                          <a16:creationId xmlns:a16="http://schemas.microsoft.com/office/drawing/2014/main" id="{A6F36B13-63EE-5564-D5F8-B7A9D7D25C73}"/>
                        </a:ext>
                      </a:extLst>
                    </p:cNvPr>
                    <p:cNvSpPr/>
                    <p:nvPr/>
                  </p:nvSpPr>
                  <p:spPr bwMode="gray">
                    <a:xfrm>
                      <a:off x="6850583" y="4844623"/>
                      <a:ext cx="36000" cy="36000"/>
                    </a:xfrm>
                    <a:prstGeom prst="ellipse">
                      <a:avLst/>
                    </a:prstGeom>
                    <a:solidFill>
                      <a:srgbClr val="000000">
                        <a:lumMod val="50000"/>
                        <a:lumOff val="50000"/>
                      </a:srgbClr>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999" name="Oval 998">
                      <a:extLst>
                        <a:ext uri="{FF2B5EF4-FFF2-40B4-BE49-F238E27FC236}">
                          <a16:creationId xmlns:a16="http://schemas.microsoft.com/office/drawing/2014/main" id="{D927E25A-A53A-D8D8-EBED-D033095B08C1}"/>
                        </a:ext>
                      </a:extLst>
                    </p:cNvPr>
                    <p:cNvSpPr/>
                    <p:nvPr/>
                  </p:nvSpPr>
                  <p:spPr bwMode="gray">
                    <a:xfrm>
                      <a:off x="6850583" y="4878036"/>
                      <a:ext cx="36000" cy="36000"/>
                    </a:xfrm>
                    <a:prstGeom prst="ellipse">
                      <a:avLst/>
                    </a:prstGeom>
                    <a:solidFill>
                      <a:srgbClr val="000000">
                        <a:lumMod val="50000"/>
                        <a:lumOff val="50000"/>
                      </a:srgbClr>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000" name="Oval 999">
                      <a:extLst>
                        <a:ext uri="{FF2B5EF4-FFF2-40B4-BE49-F238E27FC236}">
                          <a16:creationId xmlns:a16="http://schemas.microsoft.com/office/drawing/2014/main" id="{2D9F758C-04AC-E474-D459-6F16D58F22E9}"/>
                        </a:ext>
                      </a:extLst>
                    </p:cNvPr>
                    <p:cNvSpPr/>
                    <p:nvPr/>
                  </p:nvSpPr>
                  <p:spPr bwMode="gray">
                    <a:xfrm>
                      <a:off x="7176558" y="4878036"/>
                      <a:ext cx="36000" cy="36000"/>
                    </a:xfrm>
                    <a:prstGeom prst="ellipse">
                      <a:avLst/>
                    </a:prstGeom>
                    <a:solidFill>
                      <a:srgbClr val="000000">
                        <a:lumMod val="50000"/>
                        <a:lumOff val="50000"/>
                      </a:srgbClr>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001" name="Oval 1000">
                      <a:extLst>
                        <a:ext uri="{FF2B5EF4-FFF2-40B4-BE49-F238E27FC236}">
                          <a16:creationId xmlns:a16="http://schemas.microsoft.com/office/drawing/2014/main" id="{FD07CF5B-F1C6-2CA3-108D-ADEEB1E3943A}"/>
                        </a:ext>
                      </a:extLst>
                    </p:cNvPr>
                    <p:cNvSpPr/>
                    <p:nvPr/>
                  </p:nvSpPr>
                  <p:spPr bwMode="gray">
                    <a:xfrm>
                      <a:off x="7468650" y="4904838"/>
                      <a:ext cx="36000" cy="36000"/>
                    </a:xfrm>
                    <a:prstGeom prst="ellipse">
                      <a:avLst/>
                    </a:prstGeom>
                    <a:solidFill>
                      <a:srgbClr val="000000">
                        <a:lumMod val="50000"/>
                        <a:lumOff val="50000"/>
                      </a:srgbClr>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002" name="Oval 1001">
                      <a:extLst>
                        <a:ext uri="{FF2B5EF4-FFF2-40B4-BE49-F238E27FC236}">
                          <a16:creationId xmlns:a16="http://schemas.microsoft.com/office/drawing/2014/main" id="{22A1C772-6813-9EEC-5E24-2DE5324F5641}"/>
                        </a:ext>
                      </a:extLst>
                    </p:cNvPr>
                    <p:cNvSpPr/>
                    <p:nvPr/>
                  </p:nvSpPr>
                  <p:spPr bwMode="gray">
                    <a:xfrm>
                      <a:off x="7752813" y="5002201"/>
                      <a:ext cx="36000" cy="36000"/>
                    </a:xfrm>
                    <a:prstGeom prst="ellipse">
                      <a:avLst/>
                    </a:prstGeom>
                    <a:solidFill>
                      <a:srgbClr val="000000">
                        <a:lumMod val="50000"/>
                        <a:lumOff val="50000"/>
                      </a:srgbClr>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003" name="Oval 1002">
                      <a:extLst>
                        <a:ext uri="{FF2B5EF4-FFF2-40B4-BE49-F238E27FC236}">
                          <a16:creationId xmlns:a16="http://schemas.microsoft.com/office/drawing/2014/main" id="{F0F7FD09-6649-BFAC-7278-B91A1BBE5077}"/>
                        </a:ext>
                      </a:extLst>
                    </p:cNvPr>
                    <p:cNvSpPr/>
                    <p:nvPr/>
                  </p:nvSpPr>
                  <p:spPr bwMode="gray">
                    <a:xfrm>
                      <a:off x="8040679" y="4952790"/>
                      <a:ext cx="36000" cy="36000"/>
                    </a:xfrm>
                    <a:prstGeom prst="ellipse">
                      <a:avLst/>
                    </a:prstGeom>
                    <a:solidFill>
                      <a:srgbClr val="000000">
                        <a:lumMod val="50000"/>
                        <a:lumOff val="50000"/>
                      </a:srgbClr>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004" name="Oval 1003">
                      <a:extLst>
                        <a:ext uri="{FF2B5EF4-FFF2-40B4-BE49-F238E27FC236}">
                          <a16:creationId xmlns:a16="http://schemas.microsoft.com/office/drawing/2014/main" id="{82AA4631-3217-15F9-7D55-454425E30889}"/>
                        </a:ext>
                      </a:extLst>
                    </p:cNvPr>
                    <p:cNvSpPr/>
                    <p:nvPr/>
                  </p:nvSpPr>
                  <p:spPr bwMode="gray">
                    <a:xfrm>
                      <a:off x="8040679" y="4664155"/>
                      <a:ext cx="36000" cy="36000"/>
                    </a:xfrm>
                    <a:prstGeom prst="ellipse">
                      <a:avLst/>
                    </a:prstGeom>
                    <a:solidFill>
                      <a:srgbClr val="000000">
                        <a:lumMod val="50000"/>
                        <a:lumOff val="50000"/>
                      </a:srgbClr>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005" name="Oval 1004">
                      <a:extLst>
                        <a:ext uri="{FF2B5EF4-FFF2-40B4-BE49-F238E27FC236}">
                          <a16:creationId xmlns:a16="http://schemas.microsoft.com/office/drawing/2014/main" id="{FA801FCC-F11E-FAA1-94CD-F2AEE8AD1A21}"/>
                        </a:ext>
                      </a:extLst>
                    </p:cNvPr>
                    <p:cNvSpPr/>
                    <p:nvPr/>
                  </p:nvSpPr>
                  <p:spPr bwMode="gray">
                    <a:xfrm>
                      <a:off x="8324806" y="4664155"/>
                      <a:ext cx="36000" cy="36000"/>
                    </a:xfrm>
                    <a:prstGeom prst="ellipse">
                      <a:avLst/>
                    </a:prstGeom>
                    <a:solidFill>
                      <a:srgbClr val="000000">
                        <a:lumMod val="50000"/>
                        <a:lumOff val="50000"/>
                      </a:srgbClr>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006" name="Oval 1005">
                      <a:extLst>
                        <a:ext uri="{FF2B5EF4-FFF2-40B4-BE49-F238E27FC236}">
                          <a16:creationId xmlns:a16="http://schemas.microsoft.com/office/drawing/2014/main" id="{BE97ACB4-07E1-B09F-ACDB-A1674E7B3503}"/>
                        </a:ext>
                      </a:extLst>
                    </p:cNvPr>
                    <p:cNvSpPr/>
                    <p:nvPr/>
                  </p:nvSpPr>
                  <p:spPr bwMode="gray">
                    <a:xfrm>
                      <a:off x="7752813" y="4765223"/>
                      <a:ext cx="36000" cy="36000"/>
                    </a:xfrm>
                    <a:prstGeom prst="ellipse">
                      <a:avLst/>
                    </a:prstGeom>
                    <a:solidFill>
                      <a:srgbClr val="000000">
                        <a:lumMod val="50000"/>
                        <a:lumOff val="50000"/>
                      </a:srgbClr>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007" name="Oval 1006">
                      <a:extLst>
                        <a:ext uri="{FF2B5EF4-FFF2-40B4-BE49-F238E27FC236}">
                          <a16:creationId xmlns:a16="http://schemas.microsoft.com/office/drawing/2014/main" id="{32A71C52-4C79-3965-B601-749B360C84D3}"/>
                        </a:ext>
                      </a:extLst>
                    </p:cNvPr>
                    <p:cNvSpPr/>
                    <p:nvPr/>
                  </p:nvSpPr>
                  <p:spPr bwMode="gray">
                    <a:xfrm>
                      <a:off x="7468650" y="4686283"/>
                      <a:ext cx="36000" cy="36000"/>
                    </a:xfrm>
                    <a:prstGeom prst="ellipse">
                      <a:avLst/>
                    </a:prstGeom>
                    <a:solidFill>
                      <a:srgbClr val="000000">
                        <a:lumMod val="50000"/>
                        <a:lumOff val="50000"/>
                      </a:srgbClr>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008" name="Oval 1007">
                      <a:extLst>
                        <a:ext uri="{FF2B5EF4-FFF2-40B4-BE49-F238E27FC236}">
                          <a16:creationId xmlns:a16="http://schemas.microsoft.com/office/drawing/2014/main" id="{5C103A89-0A23-C6AC-311A-C68CA20FF40A}"/>
                        </a:ext>
                      </a:extLst>
                    </p:cNvPr>
                    <p:cNvSpPr/>
                    <p:nvPr/>
                  </p:nvSpPr>
                  <p:spPr bwMode="gray">
                    <a:xfrm>
                      <a:off x="7468650" y="4577998"/>
                      <a:ext cx="36000" cy="36000"/>
                    </a:xfrm>
                    <a:prstGeom prst="ellipse">
                      <a:avLst/>
                    </a:prstGeom>
                    <a:solidFill>
                      <a:srgbClr val="000000">
                        <a:lumMod val="50000"/>
                        <a:lumOff val="50000"/>
                      </a:srgbClr>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009" name="Oval 1008">
                      <a:extLst>
                        <a:ext uri="{FF2B5EF4-FFF2-40B4-BE49-F238E27FC236}">
                          <a16:creationId xmlns:a16="http://schemas.microsoft.com/office/drawing/2014/main" id="{BB805845-99CB-6A6D-376A-6F84387BE3D4}"/>
                        </a:ext>
                      </a:extLst>
                    </p:cNvPr>
                    <p:cNvSpPr/>
                    <p:nvPr/>
                  </p:nvSpPr>
                  <p:spPr bwMode="gray">
                    <a:xfrm>
                      <a:off x="7176558" y="4722283"/>
                      <a:ext cx="36000" cy="36000"/>
                    </a:xfrm>
                    <a:prstGeom prst="ellipse">
                      <a:avLst/>
                    </a:prstGeom>
                    <a:solidFill>
                      <a:srgbClr val="000000">
                        <a:lumMod val="50000"/>
                        <a:lumOff val="50000"/>
                      </a:srgbClr>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010" name="Oval 1009">
                      <a:extLst>
                        <a:ext uri="{FF2B5EF4-FFF2-40B4-BE49-F238E27FC236}">
                          <a16:creationId xmlns:a16="http://schemas.microsoft.com/office/drawing/2014/main" id="{7334157A-E6D1-F699-43B6-8004FEB3D352}"/>
                        </a:ext>
                      </a:extLst>
                    </p:cNvPr>
                    <p:cNvSpPr/>
                    <p:nvPr/>
                  </p:nvSpPr>
                  <p:spPr bwMode="gray">
                    <a:xfrm>
                      <a:off x="7373321" y="4644992"/>
                      <a:ext cx="36000" cy="36000"/>
                    </a:xfrm>
                    <a:prstGeom prst="ellipse">
                      <a:avLst/>
                    </a:prstGeom>
                    <a:solidFill>
                      <a:srgbClr val="000000">
                        <a:lumMod val="50000"/>
                        <a:lumOff val="50000"/>
                      </a:srgbClr>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011" name="Oval 1010">
                      <a:extLst>
                        <a:ext uri="{FF2B5EF4-FFF2-40B4-BE49-F238E27FC236}">
                          <a16:creationId xmlns:a16="http://schemas.microsoft.com/office/drawing/2014/main" id="{0BEFAD7A-5742-D69A-3115-3CC51E9C08A0}"/>
                        </a:ext>
                      </a:extLst>
                    </p:cNvPr>
                    <p:cNvSpPr/>
                    <p:nvPr/>
                  </p:nvSpPr>
                  <p:spPr bwMode="gray">
                    <a:xfrm>
                      <a:off x="7422582" y="4384852"/>
                      <a:ext cx="36000" cy="36000"/>
                    </a:xfrm>
                    <a:prstGeom prst="ellipse">
                      <a:avLst/>
                    </a:prstGeom>
                    <a:solidFill>
                      <a:srgbClr val="000000">
                        <a:lumMod val="50000"/>
                        <a:lumOff val="50000"/>
                      </a:srgbClr>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012" name="Oval 1011">
                      <a:extLst>
                        <a:ext uri="{FF2B5EF4-FFF2-40B4-BE49-F238E27FC236}">
                          <a16:creationId xmlns:a16="http://schemas.microsoft.com/office/drawing/2014/main" id="{847CD485-DBB3-073B-AC2F-452E3F58E454}"/>
                        </a:ext>
                      </a:extLst>
                    </p:cNvPr>
                    <p:cNvSpPr/>
                    <p:nvPr/>
                  </p:nvSpPr>
                  <p:spPr bwMode="gray">
                    <a:xfrm>
                      <a:off x="7422582" y="5013925"/>
                      <a:ext cx="36000" cy="36000"/>
                    </a:xfrm>
                    <a:prstGeom prst="ellipse">
                      <a:avLst/>
                    </a:prstGeom>
                    <a:solidFill>
                      <a:srgbClr val="000000">
                        <a:lumMod val="50000"/>
                        <a:lumOff val="50000"/>
                      </a:srgbClr>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013" name="Oval 1012">
                      <a:extLst>
                        <a:ext uri="{FF2B5EF4-FFF2-40B4-BE49-F238E27FC236}">
                          <a16:creationId xmlns:a16="http://schemas.microsoft.com/office/drawing/2014/main" id="{DF83E426-029B-71AB-6595-D42C68BBBC37}"/>
                        </a:ext>
                      </a:extLst>
                    </p:cNvPr>
                    <p:cNvSpPr/>
                    <p:nvPr/>
                  </p:nvSpPr>
                  <p:spPr bwMode="gray">
                    <a:xfrm>
                      <a:off x="7135274" y="5013925"/>
                      <a:ext cx="36000" cy="36000"/>
                    </a:xfrm>
                    <a:prstGeom prst="ellipse">
                      <a:avLst/>
                    </a:prstGeom>
                    <a:solidFill>
                      <a:srgbClr val="000000">
                        <a:lumMod val="50000"/>
                        <a:lumOff val="50000"/>
                      </a:srgbClr>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014" name="Oval 1013">
                      <a:extLst>
                        <a:ext uri="{FF2B5EF4-FFF2-40B4-BE49-F238E27FC236}">
                          <a16:creationId xmlns:a16="http://schemas.microsoft.com/office/drawing/2014/main" id="{F60F2976-9EF4-BAD1-0C9C-59E6B159C5D6}"/>
                        </a:ext>
                      </a:extLst>
                    </p:cNvPr>
                    <p:cNvSpPr/>
                    <p:nvPr/>
                  </p:nvSpPr>
                  <p:spPr bwMode="gray">
                    <a:xfrm>
                      <a:off x="7135274" y="4672680"/>
                      <a:ext cx="36000" cy="36000"/>
                    </a:xfrm>
                    <a:prstGeom prst="ellipse">
                      <a:avLst/>
                    </a:prstGeom>
                    <a:solidFill>
                      <a:srgbClr val="000000">
                        <a:lumMod val="50000"/>
                        <a:lumOff val="50000"/>
                      </a:srgbClr>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015" name="Oval 1014">
                      <a:extLst>
                        <a:ext uri="{FF2B5EF4-FFF2-40B4-BE49-F238E27FC236}">
                          <a16:creationId xmlns:a16="http://schemas.microsoft.com/office/drawing/2014/main" id="{7F29D675-7EF0-5DF0-1E1C-F0A5CB3952C7}"/>
                        </a:ext>
                      </a:extLst>
                    </p:cNvPr>
                    <p:cNvSpPr/>
                    <p:nvPr/>
                  </p:nvSpPr>
                  <p:spPr bwMode="gray">
                    <a:xfrm>
                      <a:off x="7135274" y="4630749"/>
                      <a:ext cx="36000" cy="36000"/>
                    </a:xfrm>
                    <a:prstGeom prst="ellipse">
                      <a:avLst/>
                    </a:prstGeom>
                    <a:solidFill>
                      <a:srgbClr val="000000">
                        <a:lumMod val="50000"/>
                        <a:lumOff val="50000"/>
                      </a:srgbClr>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016" name="Oval 1015">
                      <a:extLst>
                        <a:ext uri="{FF2B5EF4-FFF2-40B4-BE49-F238E27FC236}">
                          <a16:creationId xmlns:a16="http://schemas.microsoft.com/office/drawing/2014/main" id="{B11D5FB3-5192-4065-058A-9A76C9F2398D}"/>
                        </a:ext>
                      </a:extLst>
                    </p:cNvPr>
                    <p:cNvSpPr/>
                    <p:nvPr/>
                  </p:nvSpPr>
                  <p:spPr bwMode="gray">
                    <a:xfrm>
                      <a:off x="7704277" y="4591323"/>
                      <a:ext cx="36000" cy="36000"/>
                    </a:xfrm>
                    <a:prstGeom prst="ellipse">
                      <a:avLst/>
                    </a:prstGeom>
                    <a:solidFill>
                      <a:srgbClr val="000000">
                        <a:lumMod val="50000"/>
                        <a:lumOff val="50000"/>
                      </a:srgbClr>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017" name="Oval 1016">
                      <a:extLst>
                        <a:ext uri="{FF2B5EF4-FFF2-40B4-BE49-F238E27FC236}">
                          <a16:creationId xmlns:a16="http://schemas.microsoft.com/office/drawing/2014/main" id="{C393C1FD-C0F1-CD5B-D485-8B9AAF0EBC41}"/>
                        </a:ext>
                      </a:extLst>
                    </p:cNvPr>
                    <p:cNvSpPr/>
                    <p:nvPr/>
                  </p:nvSpPr>
                  <p:spPr bwMode="gray">
                    <a:xfrm>
                      <a:off x="6468895" y="4674638"/>
                      <a:ext cx="36000" cy="36000"/>
                    </a:xfrm>
                    <a:prstGeom prst="ellipse">
                      <a:avLst/>
                    </a:prstGeom>
                    <a:solidFill>
                      <a:srgbClr val="000000">
                        <a:lumMod val="50000"/>
                        <a:lumOff val="50000"/>
                      </a:srgbClr>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018" name="Oval 1017">
                      <a:extLst>
                        <a:ext uri="{FF2B5EF4-FFF2-40B4-BE49-F238E27FC236}">
                          <a16:creationId xmlns:a16="http://schemas.microsoft.com/office/drawing/2014/main" id="{C834DBD8-EF64-74A9-95C4-538C1D0C853A}"/>
                        </a:ext>
                      </a:extLst>
                    </p:cNvPr>
                    <p:cNvSpPr/>
                    <p:nvPr/>
                  </p:nvSpPr>
                  <p:spPr bwMode="gray">
                    <a:xfrm>
                      <a:off x="6562541" y="4690494"/>
                      <a:ext cx="36000" cy="36000"/>
                    </a:xfrm>
                    <a:prstGeom prst="ellipse">
                      <a:avLst/>
                    </a:prstGeom>
                    <a:solidFill>
                      <a:srgbClr val="000000">
                        <a:lumMod val="50000"/>
                        <a:lumOff val="50000"/>
                      </a:srgbClr>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019" name="Oval 1018">
                      <a:extLst>
                        <a:ext uri="{FF2B5EF4-FFF2-40B4-BE49-F238E27FC236}">
                          <a16:creationId xmlns:a16="http://schemas.microsoft.com/office/drawing/2014/main" id="{D264AFE6-511F-A6CD-6230-E387FD23109B}"/>
                        </a:ext>
                      </a:extLst>
                    </p:cNvPr>
                    <p:cNvSpPr/>
                    <p:nvPr/>
                  </p:nvSpPr>
                  <p:spPr bwMode="gray">
                    <a:xfrm>
                      <a:off x="6613639" y="4744525"/>
                      <a:ext cx="36000" cy="36000"/>
                    </a:xfrm>
                    <a:prstGeom prst="ellipse">
                      <a:avLst/>
                    </a:prstGeom>
                    <a:solidFill>
                      <a:srgbClr val="000000">
                        <a:lumMod val="50000"/>
                        <a:lumOff val="50000"/>
                      </a:srgbClr>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020" name="Oval 1019">
                      <a:extLst>
                        <a:ext uri="{FF2B5EF4-FFF2-40B4-BE49-F238E27FC236}">
                          <a16:creationId xmlns:a16="http://schemas.microsoft.com/office/drawing/2014/main" id="{1A0EC8A9-9055-EEBE-A2B6-0BE2AD090148}"/>
                        </a:ext>
                      </a:extLst>
                    </p:cNvPr>
                    <p:cNvSpPr/>
                    <p:nvPr/>
                  </p:nvSpPr>
                  <p:spPr bwMode="gray">
                    <a:xfrm>
                      <a:off x="6613639" y="4830235"/>
                      <a:ext cx="36000" cy="36000"/>
                    </a:xfrm>
                    <a:prstGeom prst="ellipse">
                      <a:avLst/>
                    </a:prstGeom>
                    <a:solidFill>
                      <a:srgbClr val="000000">
                        <a:lumMod val="50000"/>
                        <a:lumOff val="50000"/>
                      </a:srgbClr>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021" name="Oval 1020">
                      <a:extLst>
                        <a:ext uri="{FF2B5EF4-FFF2-40B4-BE49-F238E27FC236}">
                          <a16:creationId xmlns:a16="http://schemas.microsoft.com/office/drawing/2014/main" id="{1DD013B9-C836-5874-6708-9B42A9C2BE10}"/>
                        </a:ext>
                      </a:extLst>
                    </p:cNvPr>
                    <p:cNvSpPr/>
                    <p:nvPr/>
                  </p:nvSpPr>
                  <p:spPr bwMode="gray">
                    <a:xfrm>
                      <a:off x="6613639" y="4840053"/>
                      <a:ext cx="36000" cy="36000"/>
                    </a:xfrm>
                    <a:prstGeom prst="ellipse">
                      <a:avLst/>
                    </a:prstGeom>
                    <a:solidFill>
                      <a:srgbClr val="000000">
                        <a:lumMod val="50000"/>
                        <a:lumOff val="50000"/>
                      </a:srgbClr>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022" name="Oval 1021">
                      <a:extLst>
                        <a:ext uri="{FF2B5EF4-FFF2-40B4-BE49-F238E27FC236}">
                          <a16:creationId xmlns:a16="http://schemas.microsoft.com/office/drawing/2014/main" id="{A32AB1F3-1882-B931-DBAF-2925225FDCBE}"/>
                        </a:ext>
                      </a:extLst>
                    </p:cNvPr>
                    <p:cNvSpPr/>
                    <p:nvPr/>
                  </p:nvSpPr>
                  <p:spPr bwMode="gray">
                    <a:xfrm>
                      <a:off x="6613639" y="4876052"/>
                      <a:ext cx="36000" cy="36000"/>
                    </a:xfrm>
                    <a:prstGeom prst="ellipse">
                      <a:avLst/>
                    </a:prstGeom>
                    <a:solidFill>
                      <a:srgbClr val="000000">
                        <a:lumMod val="50000"/>
                        <a:lumOff val="50000"/>
                      </a:srgbClr>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023" name="Oval 1022">
                      <a:extLst>
                        <a:ext uri="{FF2B5EF4-FFF2-40B4-BE49-F238E27FC236}">
                          <a16:creationId xmlns:a16="http://schemas.microsoft.com/office/drawing/2014/main" id="{0B391CAE-6AF1-B097-7D1B-20ECD0011A89}"/>
                        </a:ext>
                      </a:extLst>
                    </p:cNvPr>
                    <p:cNvSpPr/>
                    <p:nvPr/>
                  </p:nvSpPr>
                  <p:spPr bwMode="gray">
                    <a:xfrm>
                      <a:off x="6560600" y="4850326"/>
                      <a:ext cx="36000" cy="36000"/>
                    </a:xfrm>
                    <a:prstGeom prst="ellipse">
                      <a:avLst/>
                    </a:prstGeom>
                    <a:solidFill>
                      <a:srgbClr val="000000">
                        <a:lumMod val="50000"/>
                        <a:lumOff val="50000"/>
                      </a:srgbClr>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024" name="Oval 1023">
                      <a:extLst>
                        <a:ext uri="{FF2B5EF4-FFF2-40B4-BE49-F238E27FC236}">
                          <a16:creationId xmlns:a16="http://schemas.microsoft.com/office/drawing/2014/main" id="{DE713F87-7102-2E1C-E07C-F51596CDC2CA}"/>
                        </a:ext>
                      </a:extLst>
                    </p:cNvPr>
                    <p:cNvSpPr/>
                    <p:nvPr/>
                  </p:nvSpPr>
                  <p:spPr bwMode="gray">
                    <a:xfrm>
                      <a:off x="6898330" y="4820548"/>
                      <a:ext cx="36000" cy="36000"/>
                    </a:xfrm>
                    <a:prstGeom prst="ellipse">
                      <a:avLst/>
                    </a:prstGeom>
                    <a:solidFill>
                      <a:srgbClr val="000000">
                        <a:lumMod val="50000"/>
                        <a:lumOff val="50000"/>
                      </a:srgbClr>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025" name="Freeform: Shape 1024">
                      <a:extLst>
                        <a:ext uri="{FF2B5EF4-FFF2-40B4-BE49-F238E27FC236}">
                          <a16:creationId xmlns:a16="http://schemas.microsoft.com/office/drawing/2014/main" id="{B33D6336-AE2F-9AEF-C69B-0CC530726C79}"/>
                        </a:ext>
                      </a:extLst>
                    </p:cNvPr>
                    <p:cNvSpPr/>
                    <p:nvPr/>
                  </p:nvSpPr>
                  <p:spPr bwMode="gray">
                    <a:xfrm>
                      <a:off x="6340475" y="4714875"/>
                      <a:ext cx="525463" cy="179388"/>
                    </a:xfrm>
                    <a:custGeom>
                      <a:avLst/>
                      <a:gdLst>
                        <a:gd name="connsiteX0" fmla="*/ 525463 w 525463"/>
                        <a:gd name="connsiteY0" fmla="*/ 179388 h 179388"/>
                        <a:gd name="connsiteX1" fmla="*/ 234950 w 525463"/>
                        <a:gd name="connsiteY1" fmla="*/ 47625 h 179388"/>
                        <a:gd name="connsiteX2" fmla="*/ 0 w 525463"/>
                        <a:gd name="connsiteY2" fmla="*/ 0 h 179388"/>
                      </a:gdLst>
                      <a:ahLst/>
                      <a:cxnLst>
                        <a:cxn ang="0">
                          <a:pos x="connsiteX0" y="connsiteY0"/>
                        </a:cxn>
                        <a:cxn ang="0">
                          <a:pos x="connsiteX1" y="connsiteY1"/>
                        </a:cxn>
                        <a:cxn ang="0">
                          <a:pos x="connsiteX2" y="connsiteY2"/>
                        </a:cxn>
                      </a:cxnLst>
                      <a:rect l="l" t="t" r="r" b="b"/>
                      <a:pathLst>
                        <a:path w="525463" h="179388">
                          <a:moveTo>
                            <a:pt x="525463" y="179388"/>
                          </a:moveTo>
                          <a:lnTo>
                            <a:pt x="234950" y="47625"/>
                          </a:lnTo>
                          <a:lnTo>
                            <a:pt x="0" y="0"/>
                          </a:lnTo>
                        </a:path>
                      </a:pathLst>
                    </a:custGeom>
                    <a:noFill/>
                    <a:ln w="12700" cap="flat" cmpd="sng" algn="ctr">
                      <a:solidFill>
                        <a:srgbClr val="000000">
                          <a:lumMod val="50000"/>
                          <a:lumOff val="50000"/>
                        </a:srgbClr>
                      </a:solidFill>
                      <a:prstDash val="solid"/>
                      <a:miter lim="800000"/>
                      <a:headEnd type="none" w="med" len="med"/>
                      <a:tailEnd type="none" w="med" len="me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000000"/>
                        </a:solidFill>
                        <a:effectLst/>
                        <a:uLnTx/>
                        <a:uFillTx/>
                      </a:endParaRPr>
                    </a:p>
                  </p:txBody>
                </p:sp>
                <p:sp>
                  <p:nvSpPr>
                    <p:cNvPr id="1026" name="Oval 1025">
                      <a:extLst>
                        <a:ext uri="{FF2B5EF4-FFF2-40B4-BE49-F238E27FC236}">
                          <a16:creationId xmlns:a16="http://schemas.microsoft.com/office/drawing/2014/main" id="{03DF6173-0A37-8161-6910-03629ABAC5E4}"/>
                        </a:ext>
                      </a:extLst>
                    </p:cNvPr>
                    <p:cNvSpPr/>
                    <p:nvPr/>
                  </p:nvSpPr>
                  <p:spPr bwMode="gray">
                    <a:xfrm>
                      <a:off x="6559375" y="4740772"/>
                      <a:ext cx="36000" cy="36000"/>
                    </a:xfrm>
                    <a:prstGeom prst="ellipse">
                      <a:avLst/>
                    </a:prstGeom>
                    <a:solidFill>
                      <a:srgbClr val="000000">
                        <a:lumMod val="50000"/>
                        <a:lumOff val="50000"/>
                      </a:srgbClr>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grpSp>
              <p:sp>
                <p:nvSpPr>
                  <p:cNvPr id="982" name="Oval 981">
                    <a:extLst>
                      <a:ext uri="{FF2B5EF4-FFF2-40B4-BE49-F238E27FC236}">
                        <a16:creationId xmlns:a16="http://schemas.microsoft.com/office/drawing/2014/main" id="{208CF79A-A947-0966-9FA2-3912F0F06B5B}"/>
                      </a:ext>
                    </a:extLst>
                  </p:cNvPr>
                  <p:cNvSpPr/>
                  <p:nvPr/>
                </p:nvSpPr>
                <p:spPr bwMode="gray">
                  <a:xfrm>
                    <a:off x="7085962" y="4771125"/>
                    <a:ext cx="36000" cy="36000"/>
                  </a:xfrm>
                  <a:prstGeom prst="ellipse">
                    <a:avLst/>
                  </a:prstGeom>
                  <a:solidFill>
                    <a:srgbClr val="000000">
                      <a:lumMod val="50000"/>
                      <a:lumOff val="50000"/>
                    </a:srgbClr>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983" name="Oval 982">
                    <a:extLst>
                      <a:ext uri="{FF2B5EF4-FFF2-40B4-BE49-F238E27FC236}">
                        <a16:creationId xmlns:a16="http://schemas.microsoft.com/office/drawing/2014/main" id="{FE8BD595-0495-D5D9-DD28-D366B62FFC35}"/>
                      </a:ext>
                    </a:extLst>
                  </p:cNvPr>
                  <p:cNvSpPr/>
                  <p:nvPr/>
                </p:nvSpPr>
                <p:spPr bwMode="gray">
                  <a:xfrm>
                    <a:off x="6901415" y="4766717"/>
                    <a:ext cx="36000" cy="36000"/>
                  </a:xfrm>
                  <a:prstGeom prst="ellipse">
                    <a:avLst/>
                  </a:prstGeom>
                  <a:solidFill>
                    <a:srgbClr val="000000">
                      <a:lumMod val="50000"/>
                      <a:lumOff val="50000"/>
                    </a:srgbClr>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grpSp>
            <p:grpSp>
              <p:nvGrpSpPr>
                <p:cNvPr id="947" name="Group 946">
                  <a:extLst>
                    <a:ext uri="{FF2B5EF4-FFF2-40B4-BE49-F238E27FC236}">
                      <a16:creationId xmlns:a16="http://schemas.microsoft.com/office/drawing/2014/main" id="{69A9876A-6057-176B-1558-D18C6282DDD0}"/>
                    </a:ext>
                  </a:extLst>
                </p:cNvPr>
                <p:cNvGrpSpPr/>
                <p:nvPr/>
              </p:nvGrpSpPr>
              <p:grpSpPr>
                <a:xfrm>
                  <a:off x="6321417" y="3856548"/>
                  <a:ext cx="1137165" cy="1206116"/>
                  <a:chOff x="6321417" y="3856548"/>
                  <a:chExt cx="1137165" cy="1206116"/>
                </a:xfrm>
              </p:grpSpPr>
              <p:grpSp>
                <p:nvGrpSpPr>
                  <p:cNvPr id="958" name="Group 957">
                    <a:extLst>
                      <a:ext uri="{FF2B5EF4-FFF2-40B4-BE49-F238E27FC236}">
                        <a16:creationId xmlns:a16="http://schemas.microsoft.com/office/drawing/2014/main" id="{8E332EA3-EDE8-B921-C0A4-279A1A249667}"/>
                      </a:ext>
                    </a:extLst>
                  </p:cNvPr>
                  <p:cNvGrpSpPr/>
                  <p:nvPr/>
                </p:nvGrpSpPr>
                <p:grpSpPr>
                  <a:xfrm>
                    <a:off x="6335183" y="3856548"/>
                    <a:ext cx="1123399" cy="1206116"/>
                    <a:chOff x="6335183" y="3856548"/>
                    <a:chExt cx="1123399" cy="1206116"/>
                  </a:xfrm>
                </p:grpSpPr>
                <p:grpSp>
                  <p:nvGrpSpPr>
                    <p:cNvPr id="962" name="Group 961">
                      <a:extLst>
                        <a:ext uri="{FF2B5EF4-FFF2-40B4-BE49-F238E27FC236}">
                          <a16:creationId xmlns:a16="http://schemas.microsoft.com/office/drawing/2014/main" id="{E0FB3B91-88D2-AA26-5E43-4DAB66DA87F1}"/>
                        </a:ext>
                      </a:extLst>
                    </p:cNvPr>
                    <p:cNvGrpSpPr/>
                    <p:nvPr/>
                  </p:nvGrpSpPr>
                  <p:grpSpPr>
                    <a:xfrm>
                      <a:off x="6335183" y="3856548"/>
                      <a:ext cx="1123399" cy="1206116"/>
                      <a:chOff x="6335183" y="3856548"/>
                      <a:chExt cx="1123399" cy="1206116"/>
                    </a:xfrm>
                  </p:grpSpPr>
                  <p:sp>
                    <p:nvSpPr>
                      <p:cNvPr id="964" name="Freeform: Shape 963">
                        <a:extLst>
                          <a:ext uri="{FF2B5EF4-FFF2-40B4-BE49-F238E27FC236}">
                            <a16:creationId xmlns:a16="http://schemas.microsoft.com/office/drawing/2014/main" id="{6A861533-FD15-CBE8-4DEA-81C8FA896A50}"/>
                          </a:ext>
                        </a:extLst>
                      </p:cNvPr>
                      <p:cNvSpPr/>
                      <p:nvPr/>
                    </p:nvSpPr>
                    <p:spPr bwMode="gray">
                      <a:xfrm>
                        <a:off x="6335183" y="3871383"/>
                        <a:ext cx="533400" cy="846667"/>
                      </a:xfrm>
                      <a:custGeom>
                        <a:avLst/>
                        <a:gdLst>
                          <a:gd name="connsiteX0" fmla="*/ 0 w 533400"/>
                          <a:gd name="connsiteY0" fmla="*/ 846667 h 846667"/>
                          <a:gd name="connsiteX1" fmla="*/ 247650 w 533400"/>
                          <a:gd name="connsiteY1" fmla="*/ 516467 h 846667"/>
                          <a:gd name="connsiteX2" fmla="*/ 533400 w 533400"/>
                          <a:gd name="connsiteY2" fmla="*/ 0 h 846667"/>
                        </a:gdLst>
                        <a:ahLst/>
                        <a:cxnLst>
                          <a:cxn ang="0">
                            <a:pos x="connsiteX0" y="connsiteY0"/>
                          </a:cxn>
                          <a:cxn ang="0">
                            <a:pos x="connsiteX1" y="connsiteY1"/>
                          </a:cxn>
                          <a:cxn ang="0">
                            <a:pos x="connsiteX2" y="connsiteY2"/>
                          </a:cxn>
                        </a:cxnLst>
                        <a:rect l="l" t="t" r="r" b="b"/>
                        <a:pathLst>
                          <a:path w="533400" h="846667">
                            <a:moveTo>
                              <a:pt x="0" y="846667"/>
                            </a:moveTo>
                            <a:lnTo>
                              <a:pt x="247650" y="516467"/>
                            </a:lnTo>
                            <a:lnTo>
                              <a:pt x="533400" y="0"/>
                            </a:lnTo>
                          </a:path>
                        </a:pathLst>
                      </a:custGeom>
                      <a:noFill/>
                      <a:ln w="12700" cap="flat" cmpd="sng" algn="ctr">
                        <a:solidFill>
                          <a:srgbClr val="D95776"/>
                        </a:solidFill>
                        <a:prstDash val="solid"/>
                        <a:miter lim="800000"/>
                        <a:headEnd type="none" w="med" len="med"/>
                        <a:tailEnd type="none" w="med" len="me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000000"/>
                          </a:solidFill>
                          <a:effectLst/>
                          <a:uLnTx/>
                          <a:uFillTx/>
                        </a:endParaRPr>
                      </a:p>
                    </p:txBody>
                  </p:sp>
                  <p:sp>
                    <p:nvSpPr>
                      <p:cNvPr id="965" name="Freeform: Shape 964">
                        <a:extLst>
                          <a:ext uri="{FF2B5EF4-FFF2-40B4-BE49-F238E27FC236}">
                            <a16:creationId xmlns:a16="http://schemas.microsoft.com/office/drawing/2014/main" id="{FD7F7443-FA23-3F62-A1D8-821D4C82768C}"/>
                          </a:ext>
                        </a:extLst>
                      </p:cNvPr>
                      <p:cNvSpPr/>
                      <p:nvPr/>
                    </p:nvSpPr>
                    <p:spPr bwMode="gray">
                      <a:xfrm>
                        <a:off x="6335183" y="4525433"/>
                        <a:ext cx="243417" cy="196850"/>
                      </a:xfrm>
                      <a:custGeom>
                        <a:avLst/>
                        <a:gdLst>
                          <a:gd name="connsiteX0" fmla="*/ 0 w 243417"/>
                          <a:gd name="connsiteY0" fmla="*/ 196850 h 196850"/>
                          <a:gd name="connsiteX1" fmla="*/ 243417 w 243417"/>
                          <a:gd name="connsiteY1" fmla="*/ 0 h 196850"/>
                        </a:gdLst>
                        <a:ahLst/>
                        <a:cxnLst>
                          <a:cxn ang="0">
                            <a:pos x="connsiteX0" y="connsiteY0"/>
                          </a:cxn>
                          <a:cxn ang="0">
                            <a:pos x="connsiteX1" y="connsiteY1"/>
                          </a:cxn>
                        </a:cxnLst>
                        <a:rect l="l" t="t" r="r" b="b"/>
                        <a:pathLst>
                          <a:path w="243417" h="196850">
                            <a:moveTo>
                              <a:pt x="0" y="196850"/>
                            </a:moveTo>
                            <a:lnTo>
                              <a:pt x="243417" y="0"/>
                            </a:lnTo>
                          </a:path>
                        </a:pathLst>
                      </a:custGeom>
                      <a:noFill/>
                      <a:ln w="12700" cap="flat" cmpd="sng" algn="ctr">
                        <a:solidFill>
                          <a:srgbClr val="D95776"/>
                        </a:solidFill>
                        <a:prstDash val="solid"/>
                        <a:miter lim="800000"/>
                        <a:headEnd type="none" w="med" len="med"/>
                        <a:tailEnd type="none" w="med" len="me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000000"/>
                          </a:solidFill>
                          <a:effectLst/>
                          <a:uLnTx/>
                          <a:uFillTx/>
                        </a:endParaRPr>
                      </a:p>
                    </p:txBody>
                  </p:sp>
                  <p:sp>
                    <p:nvSpPr>
                      <p:cNvPr id="966" name="Freeform: Shape 965">
                        <a:extLst>
                          <a:ext uri="{FF2B5EF4-FFF2-40B4-BE49-F238E27FC236}">
                            <a16:creationId xmlns:a16="http://schemas.microsoft.com/office/drawing/2014/main" id="{DE4F9842-A5BA-F6E0-2774-9220DC68481A}"/>
                          </a:ext>
                        </a:extLst>
                      </p:cNvPr>
                      <p:cNvSpPr/>
                      <p:nvPr/>
                    </p:nvSpPr>
                    <p:spPr bwMode="gray">
                      <a:xfrm>
                        <a:off x="6343652" y="4561417"/>
                        <a:ext cx="239183" cy="156633"/>
                      </a:xfrm>
                      <a:custGeom>
                        <a:avLst/>
                        <a:gdLst>
                          <a:gd name="connsiteX0" fmla="*/ 0 w 239183"/>
                          <a:gd name="connsiteY0" fmla="*/ 156633 h 156633"/>
                          <a:gd name="connsiteX1" fmla="*/ 239183 w 239183"/>
                          <a:gd name="connsiteY1" fmla="*/ 0 h 156633"/>
                          <a:gd name="connsiteX2" fmla="*/ 239183 w 239183"/>
                          <a:gd name="connsiteY2" fmla="*/ 0 h 156633"/>
                        </a:gdLst>
                        <a:ahLst/>
                        <a:cxnLst>
                          <a:cxn ang="0">
                            <a:pos x="connsiteX0" y="connsiteY0"/>
                          </a:cxn>
                          <a:cxn ang="0">
                            <a:pos x="connsiteX1" y="connsiteY1"/>
                          </a:cxn>
                          <a:cxn ang="0">
                            <a:pos x="connsiteX2" y="connsiteY2"/>
                          </a:cxn>
                        </a:cxnLst>
                        <a:rect l="l" t="t" r="r" b="b"/>
                        <a:pathLst>
                          <a:path w="239183" h="156633">
                            <a:moveTo>
                              <a:pt x="0" y="156633"/>
                            </a:moveTo>
                            <a:lnTo>
                              <a:pt x="239183" y="0"/>
                            </a:lnTo>
                            <a:lnTo>
                              <a:pt x="239183" y="0"/>
                            </a:lnTo>
                          </a:path>
                        </a:pathLst>
                      </a:custGeom>
                      <a:noFill/>
                      <a:ln w="12700" cap="flat" cmpd="sng" algn="ctr">
                        <a:solidFill>
                          <a:srgbClr val="D95776"/>
                        </a:solidFill>
                        <a:prstDash val="solid"/>
                        <a:miter lim="800000"/>
                        <a:headEnd type="none" w="med" len="med"/>
                        <a:tailEnd type="none" w="med" len="me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000000"/>
                          </a:solidFill>
                          <a:effectLst/>
                          <a:uLnTx/>
                          <a:uFillTx/>
                        </a:endParaRPr>
                      </a:p>
                    </p:txBody>
                  </p:sp>
                  <p:sp>
                    <p:nvSpPr>
                      <p:cNvPr id="967" name="Freeform: Shape 966">
                        <a:extLst>
                          <a:ext uri="{FF2B5EF4-FFF2-40B4-BE49-F238E27FC236}">
                            <a16:creationId xmlns:a16="http://schemas.microsoft.com/office/drawing/2014/main" id="{6BD06CA9-B184-3254-DFE5-23236FA74B82}"/>
                          </a:ext>
                        </a:extLst>
                      </p:cNvPr>
                      <p:cNvSpPr/>
                      <p:nvPr/>
                    </p:nvSpPr>
                    <p:spPr bwMode="gray">
                      <a:xfrm>
                        <a:off x="6341533" y="4605867"/>
                        <a:ext cx="241300" cy="107950"/>
                      </a:xfrm>
                      <a:custGeom>
                        <a:avLst/>
                        <a:gdLst>
                          <a:gd name="connsiteX0" fmla="*/ 0 w 241300"/>
                          <a:gd name="connsiteY0" fmla="*/ 107950 h 107950"/>
                          <a:gd name="connsiteX1" fmla="*/ 241300 w 241300"/>
                          <a:gd name="connsiteY1" fmla="*/ 0 h 107950"/>
                        </a:gdLst>
                        <a:ahLst/>
                        <a:cxnLst>
                          <a:cxn ang="0">
                            <a:pos x="connsiteX0" y="connsiteY0"/>
                          </a:cxn>
                          <a:cxn ang="0">
                            <a:pos x="connsiteX1" y="connsiteY1"/>
                          </a:cxn>
                        </a:cxnLst>
                        <a:rect l="l" t="t" r="r" b="b"/>
                        <a:pathLst>
                          <a:path w="241300" h="107950">
                            <a:moveTo>
                              <a:pt x="0" y="107950"/>
                            </a:moveTo>
                            <a:lnTo>
                              <a:pt x="241300" y="0"/>
                            </a:lnTo>
                          </a:path>
                        </a:pathLst>
                      </a:custGeom>
                      <a:noFill/>
                      <a:ln w="12700" cap="flat" cmpd="sng" algn="ctr">
                        <a:solidFill>
                          <a:srgbClr val="D95776"/>
                        </a:solidFill>
                        <a:prstDash val="solid"/>
                        <a:miter lim="800000"/>
                        <a:headEnd type="none" w="med" len="med"/>
                        <a:tailEnd type="none" w="med" len="me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000000"/>
                          </a:solidFill>
                          <a:effectLst/>
                          <a:uLnTx/>
                          <a:uFillTx/>
                        </a:endParaRPr>
                      </a:p>
                    </p:txBody>
                  </p:sp>
                  <p:sp>
                    <p:nvSpPr>
                      <p:cNvPr id="968" name="Freeform: Shape 967">
                        <a:extLst>
                          <a:ext uri="{FF2B5EF4-FFF2-40B4-BE49-F238E27FC236}">
                            <a16:creationId xmlns:a16="http://schemas.microsoft.com/office/drawing/2014/main" id="{98EE9BA1-DA2E-949B-1E74-0067C95A7902}"/>
                          </a:ext>
                        </a:extLst>
                      </p:cNvPr>
                      <p:cNvSpPr/>
                      <p:nvPr/>
                    </p:nvSpPr>
                    <p:spPr bwMode="gray">
                      <a:xfrm>
                        <a:off x="6343650" y="4715933"/>
                        <a:ext cx="533400" cy="332317"/>
                      </a:xfrm>
                      <a:custGeom>
                        <a:avLst/>
                        <a:gdLst>
                          <a:gd name="connsiteX0" fmla="*/ 0 w 533400"/>
                          <a:gd name="connsiteY0" fmla="*/ 0 h 332317"/>
                          <a:gd name="connsiteX1" fmla="*/ 237067 w 533400"/>
                          <a:gd name="connsiteY1" fmla="*/ 239184 h 332317"/>
                          <a:gd name="connsiteX2" fmla="*/ 533400 w 533400"/>
                          <a:gd name="connsiteY2" fmla="*/ 332317 h 332317"/>
                        </a:gdLst>
                        <a:ahLst/>
                        <a:cxnLst>
                          <a:cxn ang="0">
                            <a:pos x="connsiteX0" y="connsiteY0"/>
                          </a:cxn>
                          <a:cxn ang="0">
                            <a:pos x="connsiteX1" y="connsiteY1"/>
                          </a:cxn>
                          <a:cxn ang="0">
                            <a:pos x="connsiteX2" y="connsiteY2"/>
                          </a:cxn>
                        </a:cxnLst>
                        <a:rect l="l" t="t" r="r" b="b"/>
                        <a:pathLst>
                          <a:path w="533400" h="332317">
                            <a:moveTo>
                              <a:pt x="0" y="0"/>
                            </a:moveTo>
                            <a:lnTo>
                              <a:pt x="237067" y="239184"/>
                            </a:lnTo>
                            <a:lnTo>
                              <a:pt x="533400" y="332317"/>
                            </a:lnTo>
                          </a:path>
                        </a:pathLst>
                      </a:custGeom>
                      <a:noFill/>
                      <a:ln w="12700" cap="flat" cmpd="sng" algn="ctr">
                        <a:solidFill>
                          <a:srgbClr val="D95776"/>
                        </a:solidFill>
                        <a:prstDash val="solid"/>
                        <a:miter lim="800000"/>
                        <a:headEnd type="none" w="med" len="med"/>
                        <a:tailEnd type="none" w="med" len="me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000000"/>
                          </a:solidFill>
                          <a:effectLst/>
                          <a:uLnTx/>
                          <a:uFillTx/>
                        </a:endParaRPr>
                      </a:p>
                    </p:txBody>
                  </p:sp>
                  <p:sp>
                    <p:nvSpPr>
                      <p:cNvPr id="969" name="Freeform: Shape 968">
                        <a:extLst>
                          <a:ext uri="{FF2B5EF4-FFF2-40B4-BE49-F238E27FC236}">
                            <a16:creationId xmlns:a16="http://schemas.microsoft.com/office/drawing/2014/main" id="{56A2D2E9-E0CC-9DD7-5B72-CC8AEF881F3E}"/>
                          </a:ext>
                        </a:extLst>
                      </p:cNvPr>
                      <p:cNvSpPr/>
                      <p:nvPr/>
                    </p:nvSpPr>
                    <p:spPr bwMode="gray">
                      <a:xfrm>
                        <a:off x="6339417" y="4715933"/>
                        <a:ext cx="1098550" cy="93134"/>
                      </a:xfrm>
                      <a:custGeom>
                        <a:avLst/>
                        <a:gdLst>
                          <a:gd name="connsiteX0" fmla="*/ 0 w 1098550"/>
                          <a:gd name="connsiteY0" fmla="*/ 0 h 93134"/>
                          <a:gd name="connsiteX1" fmla="*/ 289983 w 1098550"/>
                          <a:gd name="connsiteY1" fmla="*/ 69850 h 93134"/>
                          <a:gd name="connsiteX2" fmla="*/ 529166 w 1098550"/>
                          <a:gd name="connsiteY2" fmla="*/ 40217 h 93134"/>
                          <a:gd name="connsiteX3" fmla="*/ 814916 w 1098550"/>
                          <a:gd name="connsiteY3" fmla="*/ 93134 h 93134"/>
                          <a:gd name="connsiteX4" fmla="*/ 1098550 w 1098550"/>
                          <a:gd name="connsiteY4" fmla="*/ 71967 h 931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98550" h="93134">
                            <a:moveTo>
                              <a:pt x="0" y="0"/>
                            </a:moveTo>
                            <a:lnTo>
                              <a:pt x="289983" y="69850"/>
                            </a:lnTo>
                            <a:lnTo>
                              <a:pt x="529166" y="40217"/>
                            </a:lnTo>
                            <a:lnTo>
                              <a:pt x="814916" y="93134"/>
                            </a:lnTo>
                            <a:lnTo>
                              <a:pt x="1098550" y="71967"/>
                            </a:lnTo>
                          </a:path>
                        </a:pathLst>
                      </a:custGeom>
                      <a:noFill/>
                      <a:ln w="12700" cap="flat" cmpd="sng" algn="ctr">
                        <a:solidFill>
                          <a:srgbClr val="D95776"/>
                        </a:solidFill>
                        <a:prstDash val="solid"/>
                        <a:miter lim="800000"/>
                        <a:headEnd type="none" w="med" len="med"/>
                        <a:tailEnd type="none" w="med" len="me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000000"/>
                          </a:solidFill>
                          <a:effectLst/>
                          <a:uLnTx/>
                          <a:uFillTx/>
                        </a:endParaRPr>
                      </a:p>
                    </p:txBody>
                  </p:sp>
                  <p:sp>
                    <p:nvSpPr>
                      <p:cNvPr id="970" name="Oval 969">
                        <a:extLst>
                          <a:ext uri="{FF2B5EF4-FFF2-40B4-BE49-F238E27FC236}">
                            <a16:creationId xmlns:a16="http://schemas.microsoft.com/office/drawing/2014/main" id="{C4606EA9-3DBE-79BB-A028-17F574DAA025}"/>
                          </a:ext>
                        </a:extLst>
                      </p:cNvPr>
                      <p:cNvSpPr/>
                      <p:nvPr/>
                    </p:nvSpPr>
                    <p:spPr bwMode="gray">
                      <a:xfrm>
                        <a:off x="6565892" y="4371319"/>
                        <a:ext cx="36000" cy="36000"/>
                      </a:xfrm>
                      <a:prstGeom prst="ellipse">
                        <a:avLst/>
                      </a:prstGeom>
                      <a:solidFill>
                        <a:srgbClr val="D95776"/>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971" name="Oval 970">
                        <a:extLst>
                          <a:ext uri="{FF2B5EF4-FFF2-40B4-BE49-F238E27FC236}">
                            <a16:creationId xmlns:a16="http://schemas.microsoft.com/office/drawing/2014/main" id="{9A3ECB2A-7984-ED61-0773-D9D27BC1734A}"/>
                          </a:ext>
                        </a:extLst>
                      </p:cNvPr>
                      <p:cNvSpPr/>
                      <p:nvPr/>
                    </p:nvSpPr>
                    <p:spPr bwMode="gray">
                      <a:xfrm>
                        <a:off x="6850583" y="3856548"/>
                        <a:ext cx="36000" cy="36000"/>
                      </a:xfrm>
                      <a:prstGeom prst="ellipse">
                        <a:avLst/>
                      </a:prstGeom>
                      <a:solidFill>
                        <a:srgbClr val="D95776"/>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972" name="Oval 971">
                        <a:extLst>
                          <a:ext uri="{FF2B5EF4-FFF2-40B4-BE49-F238E27FC236}">
                            <a16:creationId xmlns:a16="http://schemas.microsoft.com/office/drawing/2014/main" id="{C06A9622-E6B6-00C3-9DBC-226901464A41}"/>
                          </a:ext>
                        </a:extLst>
                      </p:cNvPr>
                      <p:cNvSpPr/>
                      <p:nvPr/>
                    </p:nvSpPr>
                    <p:spPr bwMode="gray">
                      <a:xfrm>
                        <a:off x="6565892" y="4508513"/>
                        <a:ext cx="36000" cy="36000"/>
                      </a:xfrm>
                      <a:prstGeom prst="ellipse">
                        <a:avLst/>
                      </a:prstGeom>
                      <a:solidFill>
                        <a:srgbClr val="D95776"/>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973" name="Oval 972">
                        <a:extLst>
                          <a:ext uri="{FF2B5EF4-FFF2-40B4-BE49-F238E27FC236}">
                            <a16:creationId xmlns:a16="http://schemas.microsoft.com/office/drawing/2014/main" id="{42B2F90B-255F-9CC0-C24A-5DD6784F8347}"/>
                          </a:ext>
                        </a:extLst>
                      </p:cNvPr>
                      <p:cNvSpPr/>
                      <p:nvPr/>
                    </p:nvSpPr>
                    <p:spPr bwMode="gray">
                      <a:xfrm>
                        <a:off x="6565892" y="4543417"/>
                        <a:ext cx="36000" cy="36000"/>
                      </a:xfrm>
                      <a:prstGeom prst="ellipse">
                        <a:avLst/>
                      </a:prstGeom>
                      <a:solidFill>
                        <a:srgbClr val="D95776"/>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974" name="Oval 973">
                        <a:extLst>
                          <a:ext uri="{FF2B5EF4-FFF2-40B4-BE49-F238E27FC236}">
                            <a16:creationId xmlns:a16="http://schemas.microsoft.com/office/drawing/2014/main" id="{7A1FB89C-8B88-E347-AA95-684440FFC863}"/>
                          </a:ext>
                        </a:extLst>
                      </p:cNvPr>
                      <p:cNvSpPr/>
                      <p:nvPr/>
                    </p:nvSpPr>
                    <p:spPr bwMode="gray">
                      <a:xfrm>
                        <a:off x="6565892" y="4785760"/>
                        <a:ext cx="36000" cy="36000"/>
                      </a:xfrm>
                      <a:prstGeom prst="ellipse">
                        <a:avLst/>
                      </a:prstGeom>
                      <a:solidFill>
                        <a:srgbClr val="D95776"/>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975" name="Oval 974">
                        <a:extLst>
                          <a:ext uri="{FF2B5EF4-FFF2-40B4-BE49-F238E27FC236}">
                            <a16:creationId xmlns:a16="http://schemas.microsoft.com/office/drawing/2014/main" id="{603073E8-BC84-D375-48BA-1DE97709BDAD}"/>
                          </a:ext>
                        </a:extLst>
                      </p:cNvPr>
                      <p:cNvSpPr/>
                      <p:nvPr/>
                    </p:nvSpPr>
                    <p:spPr bwMode="gray">
                      <a:xfrm>
                        <a:off x="6847687" y="4737502"/>
                        <a:ext cx="36000" cy="36000"/>
                      </a:xfrm>
                      <a:prstGeom prst="ellipse">
                        <a:avLst/>
                      </a:prstGeom>
                      <a:solidFill>
                        <a:srgbClr val="D95776"/>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976" name="Oval 975">
                        <a:extLst>
                          <a:ext uri="{FF2B5EF4-FFF2-40B4-BE49-F238E27FC236}">
                            <a16:creationId xmlns:a16="http://schemas.microsoft.com/office/drawing/2014/main" id="{A42A9815-F3B9-AB29-A330-8D3CE2B308C6}"/>
                          </a:ext>
                        </a:extLst>
                      </p:cNvPr>
                      <p:cNvSpPr/>
                      <p:nvPr/>
                    </p:nvSpPr>
                    <p:spPr bwMode="gray">
                      <a:xfrm>
                        <a:off x="7135274" y="4791067"/>
                        <a:ext cx="36000" cy="36000"/>
                      </a:xfrm>
                      <a:prstGeom prst="ellipse">
                        <a:avLst/>
                      </a:prstGeom>
                      <a:solidFill>
                        <a:srgbClr val="D95776"/>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977" name="Oval 976">
                        <a:extLst>
                          <a:ext uri="{FF2B5EF4-FFF2-40B4-BE49-F238E27FC236}">
                            <a16:creationId xmlns:a16="http://schemas.microsoft.com/office/drawing/2014/main" id="{C9640FEB-DE06-95F5-DFA8-997AEE1B9694}"/>
                          </a:ext>
                        </a:extLst>
                      </p:cNvPr>
                      <p:cNvSpPr/>
                      <p:nvPr/>
                    </p:nvSpPr>
                    <p:spPr bwMode="gray">
                      <a:xfrm>
                        <a:off x="7422582" y="4769877"/>
                        <a:ext cx="36000" cy="36000"/>
                      </a:xfrm>
                      <a:prstGeom prst="ellipse">
                        <a:avLst/>
                      </a:prstGeom>
                      <a:solidFill>
                        <a:srgbClr val="D95776"/>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978" name="Oval 977">
                        <a:extLst>
                          <a:ext uri="{FF2B5EF4-FFF2-40B4-BE49-F238E27FC236}">
                            <a16:creationId xmlns:a16="http://schemas.microsoft.com/office/drawing/2014/main" id="{334CED9C-6768-28C6-DDD7-77FBC4E3153B}"/>
                          </a:ext>
                        </a:extLst>
                      </p:cNvPr>
                      <p:cNvSpPr/>
                      <p:nvPr/>
                    </p:nvSpPr>
                    <p:spPr bwMode="gray">
                      <a:xfrm>
                        <a:off x="6565892" y="4939233"/>
                        <a:ext cx="36000" cy="36000"/>
                      </a:xfrm>
                      <a:prstGeom prst="ellipse">
                        <a:avLst/>
                      </a:prstGeom>
                      <a:solidFill>
                        <a:srgbClr val="D95776"/>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979" name="Oval 978">
                        <a:extLst>
                          <a:ext uri="{FF2B5EF4-FFF2-40B4-BE49-F238E27FC236}">
                            <a16:creationId xmlns:a16="http://schemas.microsoft.com/office/drawing/2014/main" id="{AA37C265-5061-4FC7-C806-192CD0441C06}"/>
                          </a:ext>
                        </a:extLst>
                      </p:cNvPr>
                      <p:cNvSpPr/>
                      <p:nvPr/>
                    </p:nvSpPr>
                    <p:spPr bwMode="gray">
                      <a:xfrm>
                        <a:off x="6857724" y="5026664"/>
                        <a:ext cx="36000" cy="36000"/>
                      </a:xfrm>
                      <a:prstGeom prst="ellipse">
                        <a:avLst/>
                      </a:prstGeom>
                      <a:solidFill>
                        <a:srgbClr val="D95776"/>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980" name="Oval 979">
                        <a:extLst>
                          <a:ext uri="{FF2B5EF4-FFF2-40B4-BE49-F238E27FC236}">
                            <a16:creationId xmlns:a16="http://schemas.microsoft.com/office/drawing/2014/main" id="{C5952C48-9C2B-49B6-3BEE-B778C6D86A17}"/>
                          </a:ext>
                        </a:extLst>
                      </p:cNvPr>
                      <p:cNvSpPr/>
                      <p:nvPr/>
                    </p:nvSpPr>
                    <p:spPr bwMode="gray">
                      <a:xfrm>
                        <a:off x="6565892" y="4589445"/>
                        <a:ext cx="36000" cy="36000"/>
                      </a:xfrm>
                      <a:prstGeom prst="ellipse">
                        <a:avLst/>
                      </a:prstGeom>
                      <a:solidFill>
                        <a:srgbClr val="D95776"/>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grpSp>
                <p:sp>
                  <p:nvSpPr>
                    <p:cNvPr id="963" name="Freeform: Shape 962">
                      <a:extLst>
                        <a:ext uri="{FF2B5EF4-FFF2-40B4-BE49-F238E27FC236}">
                          <a16:creationId xmlns:a16="http://schemas.microsoft.com/office/drawing/2014/main" id="{93063FD0-3A2D-0C80-2870-D740AFA8EBAA}"/>
                        </a:ext>
                      </a:extLst>
                    </p:cNvPr>
                    <p:cNvSpPr/>
                    <p:nvPr/>
                  </p:nvSpPr>
                  <p:spPr bwMode="gray">
                    <a:xfrm>
                      <a:off x="6337300" y="4713817"/>
                      <a:ext cx="241300" cy="88900"/>
                    </a:xfrm>
                    <a:custGeom>
                      <a:avLst/>
                      <a:gdLst>
                        <a:gd name="connsiteX0" fmla="*/ 0 w 241300"/>
                        <a:gd name="connsiteY0" fmla="*/ 0 h 88900"/>
                        <a:gd name="connsiteX1" fmla="*/ 241300 w 241300"/>
                        <a:gd name="connsiteY1" fmla="*/ 88900 h 88900"/>
                      </a:gdLst>
                      <a:ahLst/>
                      <a:cxnLst>
                        <a:cxn ang="0">
                          <a:pos x="connsiteX0" y="connsiteY0"/>
                        </a:cxn>
                        <a:cxn ang="0">
                          <a:pos x="connsiteX1" y="connsiteY1"/>
                        </a:cxn>
                      </a:cxnLst>
                      <a:rect l="l" t="t" r="r" b="b"/>
                      <a:pathLst>
                        <a:path w="241300" h="88900">
                          <a:moveTo>
                            <a:pt x="0" y="0"/>
                          </a:moveTo>
                          <a:lnTo>
                            <a:pt x="241300" y="88900"/>
                          </a:lnTo>
                        </a:path>
                      </a:pathLst>
                    </a:custGeom>
                    <a:noFill/>
                    <a:ln w="12700" cap="flat" cmpd="sng" algn="ctr">
                      <a:solidFill>
                        <a:srgbClr val="D95776"/>
                      </a:solidFill>
                      <a:prstDash val="solid"/>
                      <a:miter lim="800000"/>
                      <a:headEnd type="none" w="med" len="med"/>
                      <a:tailEnd type="none" w="med" len="me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000000"/>
                        </a:solidFill>
                        <a:effectLst/>
                        <a:uLnTx/>
                        <a:uFillTx/>
                      </a:endParaRPr>
                    </a:p>
                  </p:txBody>
                </p:sp>
              </p:grpSp>
              <p:grpSp>
                <p:nvGrpSpPr>
                  <p:cNvPr id="959" name="Group 958">
                    <a:extLst>
                      <a:ext uri="{FF2B5EF4-FFF2-40B4-BE49-F238E27FC236}">
                        <a16:creationId xmlns:a16="http://schemas.microsoft.com/office/drawing/2014/main" id="{2162D7F2-57AE-2F10-DB7C-5192C6BC9E91}"/>
                      </a:ext>
                    </a:extLst>
                  </p:cNvPr>
                  <p:cNvGrpSpPr/>
                  <p:nvPr/>
                </p:nvGrpSpPr>
                <p:grpSpPr>
                  <a:xfrm>
                    <a:off x="6321417" y="4699385"/>
                    <a:ext cx="326643" cy="104375"/>
                    <a:chOff x="6321417" y="4699385"/>
                    <a:chExt cx="326643" cy="104375"/>
                  </a:xfrm>
                </p:grpSpPr>
                <p:sp>
                  <p:nvSpPr>
                    <p:cNvPr id="960" name="Oval 959">
                      <a:extLst>
                        <a:ext uri="{FF2B5EF4-FFF2-40B4-BE49-F238E27FC236}">
                          <a16:creationId xmlns:a16="http://schemas.microsoft.com/office/drawing/2014/main" id="{094C57DF-F5D3-D0FD-E335-405BCAE54771}"/>
                        </a:ext>
                      </a:extLst>
                    </p:cNvPr>
                    <p:cNvSpPr/>
                    <p:nvPr/>
                  </p:nvSpPr>
                  <p:spPr bwMode="gray">
                    <a:xfrm>
                      <a:off x="6321417" y="4699385"/>
                      <a:ext cx="36000" cy="36000"/>
                    </a:xfrm>
                    <a:prstGeom prst="ellipse">
                      <a:avLst/>
                    </a:prstGeom>
                    <a:solidFill>
                      <a:srgbClr val="D95776"/>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961" name="Oval 960">
                      <a:extLst>
                        <a:ext uri="{FF2B5EF4-FFF2-40B4-BE49-F238E27FC236}">
                          <a16:creationId xmlns:a16="http://schemas.microsoft.com/office/drawing/2014/main" id="{2CA201D5-C821-004C-6616-90321F255EC8}"/>
                        </a:ext>
                      </a:extLst>
                    </p:cNvPr>
                    <p:cNvSpPr/>
                    <p:nvPr/>
                  </p:nvSpPr>
                  <p:spPr bwMode="gray">
                    <a:xfrm>
                      <a:off x="6612060" y="4767760"/>
                      <a:ext cx="36000" cy="36000"/>
                    </a:xfrm>
                    <a:prstGeom prst="ellipse">
                      <a:avLst/>
                    </a:prstGeom>
                    <a:solidFill>
                      <a:srgbClr val="D95776"/>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grpSp>
            </p:grpSp>
            <p:grpSp>
              <p:nvGrpSpPr>
                <p:cNvPr id="948" name="Group 947">
                  <a:extLst>
                    <a:ext uri="{FF2B5EF4-FFF2-40B4-BE49-F238E27FC236}">
                      <a16:creationId xmlns:a16="http://schemas.microsoft.com/office/drawing/2014/main" id="{C0DE6C74-AAE4-46BD-6473-F3F9C548E3D8}"/>
                    </a:ext>
                  </a:extLst>
                </p:cNvPr>
                <p:cNvGrpSpPr/>
                <p:nvPr/>
              </p:nvGrpSpPr>
              <p:grpSpPr>
                <a:xfrm>
                  <a:off x="6546411" y="4577406"/>
                  <a:ext cx="4333228" cy="790400"/>
                  <a:chOff x="6546411" y="4577406"/>
                  <a:chExt cx="4333228" cy="790400"/>
                </a:xfrm>
              </p:grpSpPr>
              <p:sp>
                <p:nvSpPr>
                  <p:cNvPr id="949" name="Isosceles Triangle 948">
                    <a:extLst>
                      <a:ext uri="{FF2B5EF4-FFF2-40B4-BE49-F238E27FC236}">
                        <a16:creationId xmlns:a16="http://schemas.microsoft.com/office/drawing/2014/main" id="{A17B14DB-F76E-5F4B-5750-51129FB453E0}"/>
                      </a:ext>
                    </a:extLst>
                  </p:cNvPr>
                  <p:cNvSpPr/>
                  <p:nvPr/>
                </p:nvSpPr>
                <p:spPr bwMode="gray">
                  <a:xfrm rot="5400000">
                    <a:off x="10257865" y="5218674"/>
                    <a:ext cx="53984" cy="53984"/>
                  </a:xfrm>
                  <a:prstGeom prst="triangle">
                    <a:avLst/>
                  </a:prstGeom>
                  <a:solidFill>
                    <a:srgbClr val="0000C9"/>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950" name="Isosceles Triangle 949">
                    <a:extLst>
                      <a:ext uri="{FF2B5EF4-FFF2-40B4-BE49-F238E27FC236}">
                        <a16:creationId xmlns:a16="http://schemas.microsoft.com/office/drawing/2014/main" id="{E0BAB997-FC2A-7F0D-1397-D204BCA5E766}"/>
                      </a:ext>
                    </a:extLst>
                  </p:cNvPr>
                  <p:cNvSpPr/>
                  <p:nvPr/>
                </p:nvSpPr>
                <p:spPr bwMode="gray">
                  <a:xfrm rot="5400000">
                    <a:off x="10825655" y="5313822"/>
                    <a:ext cx="53984" cy="53984"/>
                  </a:xfrm>
                  <a:prstGeom prst="triangle">
                    <a:avLst/>
                  </a:prstGeom>
                  <a:solidFill>
                    <a:srgbClr val="0000C9"/>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951" name="Isosceles Triangle 950">
                    <a:extLst>
                      <a:ext uri="{FF2B5EF4-FFF2-40B4-BE49-F238E27FC236}">
                        <a16:creationId xmlns:a16="http://schemas.microsoft.com/office/drawing/2014/main" id="{E35A0816-9198-7FCC-471A-3B45B34A5B50}"/>
                      </a:ext>
                    </a:extLst>
                  </p:cNvPr>
                  <p:cNvSpPr/>
                  <p:nvPr/>
                </p:nvSpPr>
                <p:spPr bwMode="gray">
                  <a:xfrm rot="5400000">
                    <a:off x="9739806" y="4926647"/>
                    <a:ext cx="53984" cy="53984"/>
                  </a:xfrm>
                  <a:prstGeom prst="triangle">
                    <a:avLst/>
                  </a:prstGeom>
                  <a:solidFill>
                    <a:srgbClr val="0000C9"/>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952" name="Isosceles Triangle 951">
                    <a:extLst>
                      <a:ext uri="{FF2B5EF4-FFF2-40B4-BE49-F238E27FC236}">
                        <a16:creationId xmlns:a16="http://schemas.microsoft.com/office/drawing/2014/main" id="{72E0626B-8101-7283-BE65-75098E0A4D18}"/>
                      </a:ext>
                    </a:extLst>
                  </p:cNvPr>
                  <p:cNvSpPr/>
                  <p:nvPr/>
                </p:nvSpPr>
                <p:spPr bwMode="gray">
                  <a:xfrm rot="5400000">
                    <a:off x="9073893" y="5313822"/>
                    <a:ext cx="53984" cy="53984"/>
                  </a:xfrm>
                  <a:prstGeom prst="triangle">
                    <a:avLst/>
                  </a:prstGeom>
                  <a:solidFill>
                    <a:srgbClr val="0000C9"/>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953" name="Isosceles Triangle 952">
                    <a:extLst>
                      <a:ext uri="{FF2B5EF4-FFF2-40B4-BE49-F238E27FC236}">
                        <a16:creationId xmlns:a16="http://schemas.microsoft.com/office/drawing/2014/main" id="{7E9737D3-CD9C-CE80-D41C-426572FD19CF}"/>
                      </a:ext>
                    </a:extLst>
                  </p:cNvPr>
                  <p:cNvSpPr/>
                  <p:nvPr/>
                </p:nvSpPr>
                <p:spPr bwMode="gray">
                  <a:xfrm rot="5400000">
                    <a:off x="9114450" y="5068762"/>
                    <a:ext cx="53984" cy="53984"/>
                  </a:xfrm>
                  <a:prstGeom prst="triangle">
                    <a:avLst/>
                  </a:prstGeom>
                  <a:solidFill>
                    <a:srgbClr val="0000C9"/>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954" name="Isosceles Triangle 953">
                    <a:extLst>
                      <a:ext uri="{FF2B5EF4-FFF2-40B4-BE49-F238E27FC236}">
                        <a16:creationId xmlns:a16="http://schemas.microsoft.com/office/drawing/2014/main" id="{DEB050D6-9BC3-E36A-EB50-06783A5BF8CC}"/>
                      </a:ext>
                    </a:extLst>
                  </p:cNvPr>
                  <p:cNvSpPr/>
                  <p:nvPr/>
                </p:nvSpPr>
                <p:spPr bwMode="gray">
                  <a:xfrm rot="5400000">
                    <a:off x="6881537" y="5075807"/>
                    <a:ext cx="53984" cy="53984"/>
                  </a:xfrm>
                  <a:prstGeom prst="triangle">
                    <a:avLst/>
                  </a:prstGeom>
                  <a:solidFill>
                    <a:srgbClr val="0000C9"/>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955" name="Isosceles Triangle 954">
                    <a:extLst>
                      <a:ext uri="{FF2B5EF4-FFF2-40B4-BE49-F238E27FC236}">
                        <a16:creationId xmlns:a16="http://schemas.microsoft.com/office/drawing/2014/main" id="{392E32FC-2BEC-8575-E4AF-FDA7E912881F}"/>
                      </a:ext>
                    </a:extLst>
                  </p:cNvPr>
                  <p:cNvSpPr/>
                  <p:nvPr/>
                </p:nvSpPr>
                <p:spPr bwMode="gray">
                  <a:xfrm rot="5400000">
                    <a:off x="6879021" y="5019690"/>
                    <a:ext cx="53984" cy="53984"/>
                  </a:xfrm>
                  <a:prstGeom prst="triangle">
                    <a:avLst/>
                  </a:prstGeom>
                  <a:solidFill>
                    <a:srgbClr val="0000C9"/>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956" name="Isosceles Triangle 955">
                    <a:extLst>
                      <a:ext uri="{FF2B5EF4-FFF2-40B4-BE49-F238E27FC236}">
                        <a16:creationId xmlns:a16="http://schemas.microsoft.com/office/drawing/2014/main" id="{08F5ECCE-342B-DD32-F254-A375EE772185}"/>
                      </a:ext>
                    </a:extLst>
                  </p:cNvPr>
                  <p:cNvSpPr/>
                  <p:nvPr/>
                </p:nvSpPr>
                <p:spPr bwMode="gray">
                  <a:xfrm rot="5400000">
                    <a:off x="6834029" y="5019690"/>
                    <a:ext cx="53984" cy="53984"/>
                  </a:xfrm>
                  <a:prstGeom prst="triangle">
                    <a:avLst/>
                  </a:prstGeom>
                  <a:solidFill>
                    <a:srgbClr val="0000C9"/>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957" name="Isosceles Triangle 956">
                    <a:extLst>
                      <a:ext uri="{FF2B5EF4-FFF2-40B4-BE49-F238E27FC236}">
                        <a16:creationId xmlns:a16="http://schemas.microsoft.com/office/drawing/2014/main" id="{569DAFA1-51EE-07E5-DCEB-A515B7DB4337}"/>
                      </a:ext>
                    </a:extLst>
                  </p:cNvPr>
                  <p:cNvSpPr/>
                  <p:nvPr/>
                </p:nvSpPr>
                <p:spPr bwMode="gray">
                  <a:xfrm rot="5400000">
                    <a:off x="6546411" y="4577406"/>
                    <a:ext cx="53984" cy="53984"/>
                  </a:xfrm>
                  <a:prstGeom prst="triangle">
                    <a:avLst/>
                  </a:prstGeom>
                  <a:solidFill>
                    <a:srgbClr val="0000C9"/>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grpSp>
          </p:grpSp>
        </p:grpSp>
      </p:grpSp>
    </p:spTree>
    <p:extLst>
      <p:ext uri="{BB962C8B-B14F-4D97-AF65-F5344CB8AC3E}">
        <p14:creationId xmlns:p14="http://schemas.microsoft.com/office/powerpoint/2010/main" val="40372123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263685-1DBF-F1BC-F22F-C94623C58A0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01DC46C-9AE1-89C5-0428-30918676193D}"/>
              </a:ext>
            </a:extLst>
          </p:cNvPr>
          <p:cNvSpPr>
            <a:spLocks noGrp="1"/>
          </p:cNvSpPr>
          <p:nvPr>
            <p:ph type="title"/>
          </p:nvPr>
        </p:nvSpPr>
        <p:spPr>
          <a:xfrm>
            <a:off x="613953" y="286743"/>
            <a:ext cx="10972800" cy="822960"/>
          </a:xfrm>
        </p:spPr>
        <p:txBody>
          <a:bodyPr>
            <a:normAutofit/>
          </a:bodyPr>
          <a:lstStyle/>
          <a:p>
            <a:r>
              <a:rPr lang="en-US" b="1" dirty="0"/>
              <a:t>Best overall response based on PD-L1 status</a:t>
            </a:r>
            <a:endParaRPr lang="en-US" dirty="0"/>
          </a:p>
        </p:txBody>
      </p:sp>
      <p:sp>
        <p:nvSpPr>
          <p:cNvPr id="3" name="Slide Number Placeholder 2">
            <a:extLst>
              <a:ext uri="{FF2B5EF4-FFF2-40B4-BE49-F238E27FC236}">
                <a16:creationId xmlns:a16="http://schemas.microsoft.com/office/drawing/2014/main" id="{024E08C0-D8C0-3BC6-EAEA-4C0FE095618D}"/>
              </a:ext>
            </a:extLst>
          </p:cNvPr>
          <p:cNvSpPr>
            <a:spLocks noGrp="1"/>
          </p:cNvSpPr>
          <p:nvPr>
            <p:ph type="sldNum" sz="quarter" idx="12"/>
          </p:nvPr>
        </p:nvSpPr>
        <p:spPr/>
        <p:txBody>
          <a:bodyPr/>
          <a:lstStyle/>
          <a:p>
            <a:fld id="{BE33F7A0-71F0-446B-9DE8-6D75BE64EE0F}" type="slidenum">
              <a:rPr lang="en-US" smtClean="0"/>
              <a:pPr/>
              <a:t>7</a:t>
            </a:fld>
            <a:endParaRPr lang="en-US"/>
          </a:p>
        </p:txBody>
      </p:sp>
      <p:sp>
        <p:nvSpPr>
          <p:cNvPr id="5" name="Text Placeholder 4">
            <a:extLst>
              <a:ext uri="{FF2B5EF4-FFF2-40B4-BE49-F238E27FC236}">
                <a16:creationId xmlns:a16="http://schemas.microsoft.com/office/drawing/2014/main" id="{5DACD1B0-1FC7-49FA-9CB4-0658D9AE8821}"/>
              </a:ext>
            </a:extLst>
          </p:cNvPr>
          <p:cNvSpPr>
            <a:spLocks noGrp="1"/>
          </p:cNvSpPr>
          <p:nvPr>
            <p:ph type="body" sz="quarter" idx="15"/>
          </p:nvPr>
        </p:nvSpPr>
        <p:spPr/>
        <p:txBody>
          <a:bodyPr/>
          <a:lstStyle/>
          <a:p>
            <a:r>
              <a:rPr lang="en-US" dirty="0"/>
              <a:t>Dr. Cristina Rodriguez, MD, </a:t>
            </a:r>
            <a:r>
              <a:rPr lang="en-US" dirty="0">
                <a:hlinkClick r:id="rId2"/>
              </a:rPr>
              <a:t>rodrigcr@uw.edu</a:t>
            </a:r>
            <a:endParaRPr lang="en-US" dirty="0"/>
          </a:p>
        </p:txBody>
      </p:sp>
      <p:sp>
        <p:nvSpPr>
          <p:cNvPr id="6" name="Text Placeholder 6">
            <a:extLst>
              <a:ext uri="{FF2B5EF4-FFF2-40B4-BE49-F238E27FC236}">
                <a16:creationId xmlns:a16="http://schemas.microsoft.com/office/drawing/2014/main" id="{4BB4F581-0449-C7BB-E19D-2577FD124ED7}"/>
              </a:ext>
            </a:extLst>
          </p:cNvPr>
          <p:cNvSpPr txBox="1">
            <a:spLocks/>
          </p:cNvSpPr>
          <p:nvPr/>
        </p:nvSpPr>
        <p:spPr>
          <a:xfrm>
            <a:off x="548007" y="5806440"/>
            <a:ext cx="11195948" cy="347472"/>
          </a:xfrm>
          <a:prstGeom prst="rect">
            <a:avLst/>
          </a:prstGeom>
        </p:spPr>
        <p:txBody>
          <a:bodyPr anchor="b"/>
          <a:lstStyle>
            <a:lvl1pPr marL="342900" indent="-342900" algn="l" defTabSz="914400" rtl="0" eaLnBrk="1" latinLnBrk="0" hangingPunct="1">
              <a:lnSpc>
                <a:spcPct val="100000"/>
              </a:lnSpc>
              <a:spcBef>
                <a:spcPts val="1000"/>
              </a:spcBef>
              <a:buClr>
                <a:srgbClr val="008764"/>
              </a:buClr>
              <a:buFont typeface="Arial" panose="020B0604020202020204" pitchFamily="34" charset="0"/>
              <a:buChar char="•"/>
              <a:defRPr lang="en-US" sz="2400" kern="1200" dirty="0">
                <a:solidFill>
                  <a:srgbClr val="002557"/>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0000"/>
              </a:lnSpc>
              <a:spcBef>
                <a:spcPts val="500"/>
              </a:spcBef>
              <a:buClr>
                <a:srgbClr val="008764"/>
              </a:buClr>
              <a:buFont typeface="Wingdings" panose="05000000000000000000" pitchFamily="2" charset="2"/>
              <a:buChar char="§"/>
              <a:defRPr lang="en-US" sz="2400" kern="1200" dirty="0">
                <a:solidFill>
                  <a:srgbClr val="002557"/>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0000"/>
              </a:lnSpc>
              <a:spcBef>
                <a:spcPts val="500"/>
              </a:spcBef>
              <a:buClr>
                <a:srgbClr val="008764"/>
              </a:buClr>
              <a:buFont typeface="Courier New" panose="02070309020205020404" pitchFamily="49" charset="0"/>
              <a:buChar char="o"/>
              <a:defRPr lang="en-US" sz="1800" kern="1200" dirty="0">
                <a:solidFill>
                  <a:srgbClr val="002557"/>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0000"/>
              </a:lnSpc>
              <a:spcBef>
                <a:spcPts val="500"/>
              </a:spcBef>
              <a:buClr>
                <a:srgbClr val="008764"/>
              </a:buClr>
              <a:buFont typeface="Arial" panose="020B0604020202020204" pitchFamily="34" charset="0"/>
              <a:buChar char="•"/>
              <a:defRPr lang="en-US" sz="1800" kern="1200" dirty="0">
                <a:solidFill>
                  <a:srgbClr val="002557"/>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0000"/>
              </a:lnSpc>
              <a:spcBef>
                <a:spcPts val="500"/>
              </a:spcBef>
              <a:buClr>
                <a:srgbClr val="008764"/>
              </a:buClr>
              <a:buFont typeface="Arial" panose="020B0604020202020204" pitchFamily="34" charset="0"/>
              <a:buChar char="•"/>
              <a:defRPr lang="en-US" sz="1800" kern="1200" dirty="0">
                <a:solidFill>
                  <a:srgbClr val="002557"/>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tabLst/>
            </a:pPr>
            <a:br>
              <a:rPr lang="en-US" sz="800" dirty="0">
                <a:cs typeface="Arial"/>
              </a:rPr>
            </a:br>
            <a:r>
              <a:rPr lang="en-US" sz="800" dirty="0">
                <a:cs typeface="Arial"/>
              </a:rPr>
              <a:t>Waterfall and spider plots exclude 4 patients, 3 who discontinued treatment with no postbaseline response assessment (not applicable) and 1 who had postbaseline response assessment but no postbaseline sum of diameters reported.</a:t>
            </a:r>
            <a:br>
              <a:rPr lang="en-US" sz="800" dirty="0">
                <a:cs typeface="Arial"/>
              </a:rPr>
            </a:br>
            <a:r>
              <a:rPr lang="en-US" sz="800" dirty="0">
                <a:cs typeface="Arial"/>
              </a:rPr>
              <a:t>CPS, combined positive score; ORR, overall response rate; PD-L1, programmed death ligand 1.</a:t>
            </a:r>
            <a:r>
              <a:rPr lang="en-US" sz="800" dirty="0"/>
              <a:t> </a:t>
            </a:r>
          </a:p>
        </p:txBody>
      </p:sp>
      <p:graphicFrame>
        <p:nvGraphicFramePr>
          <p:cNvPr id="4" name="Table 3">
            <a:extLst>
              <a:ext uri="{FF2B5EF4-FFF2-40B4-BE49-F238E27FC236}">
                <a16:creationId xmlns:a16="http://schemas.microsoft.com/office/drawing/2014/main" id="{FEB40887-AA32-776C-A116-965D376A871E}"/>
              </a:ext>
            </a:extLst>
          </p:cNvPr>
          <p:cNvGraphicFramePr>
            <a:graphicFrameLocks noGrp="1"/>
          </p:cNvGraphicFramePr>
          <p:nvPr/>
        </p:nvGraphicFramePr>
        <p:xfrm>
          <a:off x="436550" y="1609263"/>
          <a:ext cx="4616714" cy="1085915"/>
        </p:xfrm>
        <a:graphic>
          <a:graphicData uri="http://schemas.openxmlformats.org/drawingml/2006/table">
            <a:tbl>
              <a:tblPr firstRow="1" bandRow="1">
                <a:tableStyleId>{2D5ABB26-0587-4C30-8999-92F81FD0307C}</a:tableStyleId>
              </a:tblPr>
              <a:tblGrid>
                <a:gridCol w="1663478">
                  <a:extLst>
                    <a:ext uri="{9D8B030D-6E8A-4147-A177-3AD203B41FA5}">
                      <a16:colId xmlns:a16="http://schemas.microsoft.com/office/drawing/2014/main" val="356801435"/>
                    </a:ext>
                  </a:extLst>
                </a:gridCol>
                <a:gridCol w="1476618">
                  <a:extLst>
                    <a:ext uri="{9D8B030D-6E8A-4147-A177-3AD203B41FA5}">
                      <a16:colId xmlns:a16="http://schemas.microsoft.com/office/drawing/2014/main" val="1718018632"/>
                    </a:ext>
                  </a:extLst>
                </a:gridCol>
                <a:gridCol w="1476618">
                  <a:extLst>
                    <a:ext uri="{9D8B030D-6E8A-4147-A177-3AD203B41FA5}">
                      <a16:colId xmlns:a16="http://schemas.microsoft.com/office/drawing/2014/main" val="1222056106"/>
                    </a:ext>
                  </a:extLst>
                </a:gridCol>
              </a:tblGrid>
              <a:tr h="460130">
                <a:tc>
                  <a:txBody>
                    <a:bodyPr/>
                    <a:lstStyle/>
                    <a:p>
                      <a:pPr algn="l" fontAlgn="b">
                        <a:lnSpc>
                          <a:spcPct val="120000"/>
                        </a:lnSpc>
                      </a:pPr>
                      <a:r>
                        <a:rPr lang="en-US" sz="1200" b="1" dirty="0">
                          <a:solidFill>
                            <a:schemeClr val="tx1"/>
                          </a:solidFill>
                          <a:effectLst/>
                        </a:rPr>
                        <a:t>CPS status by </a:t>
                      </a:r>
                      <a:br>
                        <a:rPr lang="en-US" sz="1200" b="1" dirty="0">
                          <a:solidFill>
                            <a:schemeClr val="tx1"/>
                          </a:solidFill>
                          <a:effectLst/>
                        </a:rPr>
                      </a:br>
                      <a:r>
                        <a:rPr lang="en-US" sz="1200" b="1" dirty="0">
                          <a:solidFill>
                            <a:schemeClr val="tx1"/>
                          </a:solidFill>
                          <a:effectLst/>
                        </a:rPr>
                        <a:t>local laboratory</a:t>
                      </a:r>
                    </a:p>
                  </a:txBody>
                  <a:tcPr marL="47625" marR="47625" marT="47625" marB="47625"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377" rtl="0" eaLnBrk="1" fontAlgn="auto" latinLnBrk="0" hangingPunct="1">
                        <a:lnSpc>
                          <a:spcPct val="120000"/>
                        </a:lnSpc>
                        <a:spcBef>
                          <a:spcPts val="0"/>
                        </a:spcBef>
                        <a:spcAft>
                          <a:spcPts val="0"/>
                        </a:spcAft>
                        <a:buClrTx/>
                        <a:buSzTx/>
                        <a:buFontTx/>
                        <a:buNone/>
                        <a:tabLst/>
                        <a:defRPr/>
                      </a:pPr>
                      <a:r>
                        <a:rPr lang="en-US" sz="1200" b="1" kern="100">
                          <a:solidFill>
                            <a:schemeClr val="tx1"/>
                          </a:solidFill>
                          <a:effectLst/>
                          <a:latin typeface="+mn-lt"/>
                        </a:rPr>
                        <a:t>ORR, n (%)</a:t>
                      </a:r>
                      <a:endParaRPr lang="en-US" sz="1200" b="1" kern="100">
                        <a:solidFill>
                          <a:schemeClr val="tx1"/>
                        </a:solidFill>
                        <a:effectLst/>
                        <a:latin typeface="+mn-lt"/>
                        <a:ea typeface="Times New Roman" panose="02020603050405020304" pitchFamily="18" charset="0"/>
                        <a:cs typeface="Times New Roman"/>
                      </a:endParaRPr>
                    </a:p>
                  </a:txBody>
                  <a:tcPr marL="19050" marR="1905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377" rtl="0" eaLnBrk="1" fontAlgn="auto" latinLnBrk="0" hangingPunct="1">
                        <a:lnSpc>
                          <a:spcPct val="120000"/>
                        </a:lnSpc>
                        <a:spcBef>
                          <a:spcPts val="0"/>
                        </a:spcBef>
                        <a:spcAft>
                          <a:spcPts val="0"/>
                        </a:spcAft>
                        <a:buClrTx/>
                        <a:buSzTx/>
                        <a:buFontTx/>
                        <a:buNone/>
                        <a:tabLst/>
                        <a:defRPr/>
                      </a:pPr>
                      <a:r>
                        <a:rPr lang="en-US" sz="1200" b="1" kern="100">
                          <a:solidFill>
                            <a:schemeClr val="tx1"/>
                          </a:solidFill>
                          <a:effectLst/>
                          <a:latin typeface="+mn-lt"/>
                          <a:ea typeface="Times New Roman" panose="02020603050405020304" pitchFamily="18" charset="0"/>
                          <a:cs typeface="Times New Roman"/>
                        </a:rPr>
                        <a:t>95% CI</a:t>
                      </a:r>
                    </a:p>
                  </a:txBody>
                  <a:tcPr marL="19050" marR="1905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931399637"/>
                  </a:ext>
                </a:extLst>
              </a:tr>
              <a:tr h="272855">
                <a:tc>
                  <a:txBody>
                    <a:bodyPr/>
                    <a:lstStyle/>
                    <a:p>
                      <a:pPr marL="0" marR="0" lvl="0" indent="0" algn="l" defTabSz="914377" rtl="0" eaLnBrk="1" fontAlgn="auto" latinLnBrk="0" hangingPunct="1">
                        <a:lnSpc>
                          <a:spcPct val="120000"/>
                        </a:lnSpc>
                        <a:spcBef>
                          <a:spcPts val="0"/>
                        </a:spcBef>
                        <a:spcAft>
                          <a:spcPts val="0"/>
                        </a:spcAft>
                        <a:buClrTx/>
                        <a:buSzTx/>
                        <a:buFontTx/>
                        <a:buNone/>
                        <a:tabLst/>
                        <a:defRPr/>
                      </a:pPr>
                      <a:r>
                        <a:rPr lang="en-US" sz="1200">
                          <a:solidFill>
                            <a:schemeClr val="tx1"/>
                          </a:solidFill>
                          <a:effectLst/>
                        </a:rPr>
                        <a:t>CPS 1-19 (n=8)</a:t>
                      </a:r>
                    </a:p>
                  </a:txBody>
                  <a:tcPr marL="47625" marR="47625" marT="47625" marB="47625"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a:lnSpc>
                          <a:spcPct val="120000"/>
                        </a:lnSpc>
                        <a:spcBef>
                          <a:spcPts val="0"/>
                        </a:spcBef>
                        <a:spcAft>
                          <a:spcPts val="0"/>
                        </a:spcAft>
                      </a:pPr>
                      <a:r>
                        <a:rPr lang="en-US" sz="1200"/>
                        <a:t>2 (25)</a:t>
                      </a:r>
                    </a:p>
                  </a:txBody>
                  <a:tcPr marL="19050" marR="1905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a:lnSpc>
                          <a:spcPct val="120000"/>
                        </a:lnSpc>
                        <a:spcBef>
                          <a:spcPts val="0"/>
                        </a:spcBef>
                        <a:spcAft>
                          <a:spcPts val="0"/>
                        </a:spcAft>
                      </a:pPr>
                      <a:r>
                        <a:rPr lang="en-US" sz="1200"/>
                        <a:t>(3.2-65.1)</a:t>
                      </a:r>
                    </a:p>
                  </a:txBody>
                  <a:tcPr marL="19050" marR="1905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921227186"/>
                  </a:ext>
                </a:extLst>
              </a:tr>
              <a:tr h="272855">
                <a:tc>
                  <a:txBody>
                    <a:bodyPr/>
                    <a:lstStyle/>
                    <a:p>
                      <a:pPr lvl="0" algn="l">
                        <a:lnSpc>
                          <a:spcPct val="120000"/>
                        </a:lnSpc>
                        <a:buNone/>
                      </a:pPr>
                      <a:r>
                        <a:rPr lang="en-US" sz="1200">
                          <a:solidFill>
                            <a:schemeClr val="tx1"/>
                          </a:solidFill>
                          <a:effectLst/>
                        </a:rPr>
                        <a:t>CPS ≥20 (n=30)</a:t>
                      </a:r>
                    </a:p>
                  </a:txBody>
                  <a:tcPr marL="47625" marR="47625" marT="47625" marB="47625"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a:lnSpc>
                          <a:spcPct val="120000"/>
                        </a:lnSpc>
                        <a:spcBef>
                          <a:spcPts val="0"/>
                        </a:spcBef>
                        <a:spcAft>
                          <a:spcPts val="0"/>
                        </a:spcAft>
                      </a:pPr>
                      <a:r>
                        <a:rPr lang="en-US" sz="1200"/>
                        <a:t>12 (40)</a:t>
                      </a:r>
                    </a:p>
                  </a:txBody>
                  <a:tcPr marL="19050" marR="1905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a:lnSpc>
                          <a:spcPct val="120000"/>
                        </a:lnSpc>
                        <a:spcBef>
                          <a:spcPts val="0"/>
                        </a:spcBef>
                        <a:spcAft>
                          <a:spcPts val="0"/>
                        </a:spcAft>
                      </a:pPr>
                      <a:r>
                        <a:rPr lang="en-US" sz="1200" dirty="0"/>
                        <a:t>(22.7-59.4)</a:t>
                      </a:r>
                    </a:p>
                  </a:txBody>
                  <a:tcPr marL="19050" marR="1905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681413666"/>
                  </a:ext>
                </a:extLst>
              </a:tr>
            </a:tbl>
          </a:graphicData>
        </a:graphic>
      </p:graphicFrame>
      <p:sp>
        <p:nvSpPr>
          <p:cNvPr id="7" name="Text Placeholder 10">
            <a:extLst>
              <a:ext uri="{FF2B5EF4-FFF2-40B4-BE49-F238E27FC236}">
                <a16:creationId xmlns:a16="http://schemas.microsoft.com/office/drawing/2014/main" id="{078948C8-2C5A-BB8E-9378-5AD75D630072}"/>
              </a:ext>
            </a:extLst>
          </p:cNvPr>
          <p:cNvSpPr txBox="1">
            <a:spLocks/>
          </p:cNvSpPr>
          <p:nvPr/>
        </p:nvSpPr>
        <p:spPr bwMode="gray">
          <a:xfrm>
            <a:off x="479804" y="2861967"/>
            <a:ext cx="4480560" cy="347472"/>
          </a:xfrm>
          <a:prstGeom prst="rect">
            <a:avLst/>
          </a:prstGeom>
        </p:spPr>
        <p:txBody>
          <a:bodyPr vert="horz" lIns="0" tIns="0" rIns="0" bIns="0" rtlCol="0" anchor="b">
            <a:noAutofit/>
          </a:bodyPr>
          <a:lstStyle>
            <a:lvl1pPr marL="0" indent="0" algn="l" defTabSz="914377" rtl="0" eaLnBrk="1" latinLnBrk="0" hangingPunct="1">
              <a:lnSpc>
                <a:spcPct val="90000"/>
              </a:lnSpc>
              <a:spcBef>
                <a:spcPts val="0"/>
              </a:spcBef>
              <a:buClr>
                <a:schemeClr val="accent2"/>
              </a:buClr>
              <a:buSzPct val="85000"/>
              <a:buFont typeface="Arial" panose="020B0604020202020204" pitchFamily="34" charset="0"/>
              <a:buNone/>
              <a:tabLst>
                <a:tab pos="174621" algn="r"/>
                <a:tab pos="228594" algn="l"/>
              </a:tabLst>
              <a:defRPr lang="en-US" sz="800" kern="1200" dirty="0">
                <a:solidFill>
                  <a:schemeClr val="tx1"/>
                </a:solidFill>
                <a:latin typeface="+mn-lt"/>
                <a:ea typeface="+mn-ea"/>
                <a:cs typeface="Arial" pitchFamily="34" charset="0"/>
              </a:defRPr>
            </a:lvl1pPr>
            <a:lvl2pPr marL="457189" indent="-169858" algn="l" defTabSz="914377" rtl="0" eaLnBrk="1" latinLnBrk="0" hangingPunct="1">
              <a:lnSpc>
                <a:spcPct val="90000"/>
              </a:lnSpc>
              <a:spcBef>
                <a:spcPts val="1000"/>
              </a:spcBef>
              <a:buClrTx/>
              <a:buFont typeface="Arial" panose="020B0604020202020204" pitchFamily="34" charset="0"/>
              <a:buChar char="•"/>
              <a:defRPr sz="1800" kern="1200">
                <a:solidFill>
                  <a:schemeClr val="tx1"/>
                </a:solidFill>
                <a:latin typeface="+mn-lt"/>
                <a:ea typeface="+mn-ea"/>
                <a:cs typeface="+mn-cs"/>
              </a:defRPr>
            </a:lvl2pPr>
            <a:lvl3pPr marL="685783" indent="-171446" algn="l" defTabSz="914377" rtl="0" eaLnBrk="1" latinLnBrk="0" hangingPunct="1">
              <a:lnSpc>
                <a:spcPct val="90000"/>
              </a:lnSpc>
              <a:spcBef>
                <a:spcPts val="500"/>
              </a:spcBef>
              <a:buClrTx/>
              <a:buFont typeface="Arial" panose="020B0604020202020204" pitchFamily="34" charset="0"/>
              <a:buChar char="•"/>
              <a:defRPr sz="1600" kern="1200">
                <a:solidFill>
                  <a:schemeClr val="tx1"/>
                </a:solidFill>
                <a:latin typeface="+mn-lt"/>
                <a:ea typeface="+mn-ea"/>
                <a:cs typeface="+mn-cs"/>
              </a:defRPr>
            </a:lvl3pPr>
            <a:lvl4pPr marL="914377" indent="-171446" algn="l" defTabSz="914377" rtl="0" eaLnBrk="1" latinLnBrk="0" hangingPunct="1">
              <a:lnSpc>
                <a:spcPct val="90000"/>
              </a:lnSpc>
              <a:spcBef>
                <a:spcPts val="200"/>
              </a:spcBef>
              <a:buClrTx/>
              <a:buFont typeface="Arial" panose="020B0604020202020204" pitchFamily="34" charset="0"/>
              <a:buChar char="•"/>
              <a:defRPr sz="1400" kern="1200">
                <a:solidFill>
                  <a:schemeClr val="tx1"/>
                </a:solidFill>
                <a:latin typeface="+mn-lt"/>
                <a:ea typeface="+mn-ea"/>
                <a:cs typeface="+mn-cs"/>
              </a:defRPr>
            </a:lvl4pPr>
            <a:lvl5pPr marL="1088998" indent="-114297" algn="l" defTabSz="914377" rtl="0" eaLnBrk="1" latinLnBrk="0" hangingPunct="1">
              <a:lnSpc>
                <a:spcPct val="90000"/>
              </a:lnSpc>
              <a:spcBef>
                <a:spcPts val="100"/>
              </a:spcBef>
              <a:buClrTx/>
              <a:buFont typeface="Arial" panose="020B0604020202020204" pitchFamily="34" charset="0"/>
              <a:buChar char="•"/>
              <a:defRPr sz="1200" kern="1200">
                <a:solidFill>
                  <a:schemeClr val="tx1"/>
                </a:solidFill>
                <a:latin typeface="+mn-lt"/>
                <a:ea typeface="+mn-ea"/>
                <a:cs typeface="+mn-cs"/>
              </a:defRPr>
            </a:lvl5pPr>
            <a:lvl6pPr marL="2514537"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726"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914"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103"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tabLst/>
            </a:pPr>
            <a:br>
              <a:rPr lang="en-US">
                <a:cs typeface="Arial"/>
              </a:rPr>
            </a:br>
            <a:r>
              <a:rPr lang="en-US"/>
              <a:t>ORR was calculated from full analysis set including all patients who received any amount of study medication (N=38); Only patients with postbaseline tumor assessments with sum of diameters reported are included in the waterfall and spider plots (n=34).</a:t>
            </a:r>
          </a:p>
        </p:txBody>
      </p:sp>
      <p:grpSp>
        <p:nvGrpSpPr>
          <p:cNvPr id="9" name="Group 8">
            <a:extLst>
              <a:ext uri="{FF2B5EF4-FFF2-40B4-BE49-F238E27FC236}">
                <a16:creationId xmlns:a16="http://schemas.microsoft.com/office/drawing/2014/main" id="{04E08241-CE60-4213-C919-58C8D14194EA}"/>
              </a:ext>
            </a:extLst>
          </p:cNvPr>
          <p:cNvGrpSpPr/>
          <p:nvPr/>
        </p:nvGrpSpPr>
        <p:grpSpPr>
          <a:xfrm>
            <a:off x="5696229" y="3512579"/>
            <a:ext cx="6106622" cy="2194560"/>
            <a:chOff x="5696229" y="3684952"/>
            <a:chExt cx="6106622" cy="2088105"/>
          </a:xfrm>
        </p:grpSpPr>
        <p:grpSp>
          <p:nvGrpSpPr>
            <p:cNvPr id="10" name="Group 9">
              <a:extLst>
                <a:ext uri="{FF2B5EF4-FFF2-40B4-BE49-F238E27FC236}">
                  <a16:creationId xmlns:a16="http://schemas.microsoft.com/office/drawing/2014/main" id="{455F8404-43DD-E4D2-F371-A191DC91BF76}"/>
                </a:ext>
              </a:extLst>
            </p:cNvPr>
            <p:cNvGrpSpPr/>
            <p:nvPr/>
          </p:nvGrpSpPr>
          <p:grpSpPr>
            <a:xfrm>
              <a:off x="10658525" y="3684952"/>
              <a:ext cx="1096925" cy="306460"/>
              <a:chOff x="10450071" y="2091918"/>
              <a:chExt cx="1096925" cy="306460"/>
            </a:xfrm>
          </p:grpSpPr>
          <p:grpSp>
            <p:nvGrpSpPr>
              <p:cNvPr id="1442" name="Group 1441">
                <a:extLst>
                  <a:ext uri="{FF2B5EF4-FFF2-40B4-BE49-F238E27FC236}">
                    <a16:creationId xmlns:a16="http://schemas.microsoft.com/office/drawing/2014/main" id="{B900BF73-5B8C-92C6-DDE2-8B99F3D36688}"/>
                  </a:ext>
                </a:extLst>
              </p:cNvPr>
              <p:cNvGrpSpPr/>
              <p:nvPr/>
            </p:nvGrpSpPr>
            <p:grpSpPr>
              <a:xfrm>
                <a:off x="10450071" y="2091918"/>
                <a:ext cx="1096925" cy="88018"/>
                <a:chOff x="10450071" y="1872744"/>
                <a:chExt cx="1096925" cy="88018"/>
              </a:xfrm>
            </p:grpSpPr>
            <p:sp>
              <p:nvSpPr>
                <p:cNvPr id="1448" name="Rectangle 1447">
                  <a:extLst>
                    <a:ext uri="{FF2B5EF4-FFF2-40B4-BE49-F238E27FC236}">
                      <a16:creationId xmlns:a16="http://schemas.microsoft.com/office/drawing/2014/main" id="{FC1B9CEB-B64F-A10D-96BA-9AC9B04BD14F}"/>
                    </a:ext>
                  </a:extLst>
                </p:cNvPr>
                <p:cNvSpPr/>
                <p:nvPr/>
              </p:nvSpPr>
              <p:spPr bwMode="gray">
                <a:xfrm flipV="1">
                  <a:off x="10450071" y="1880753"/>
                  <a:ext cx="72000" cy="72000"/>
                </a:xfrm>
                <a:prstGeom prst="rect">
                  <a:avLst/>
                </a:prstGeom>
                <a:solidFill>
                  <a:srgbClr val="67BB6E"/>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449" name="TextBox 1448">
                  <a:extLst>
                    <a:ext uri="{FF2B5EF4-FFF2-40B4-BE49-F238E27FC236}">
                      <a16:creationId xmlns:a16="http://schemas.microsoft.com/office/drawing/2014/main" id="{9176F7ED-96A9-CE77-2504-B0A891B509CE}"/>
                    </a:ext>
                  </a:extLst>
                </p:cNvPr>
                <p:cNvSpPr txBox="1"/>
                <p:nvPr/>
              </p:nvSpPr>
              <p:spPr bwMode="gray">
                <a:xfrm>
                  <a:off x="10574996" y="1872744"/>
                  <a:ext cx="972000" cy="88018"/>
                </a:xfrm>
                <a:prstGeom prst="rect">
                  <a:avLst/>
                </a:prstGeom>
              </p:spPr>
              <p:txBody>
                <a:bodyPr wrap="square" lIns="0" tIns="0" rIns="0" bIns="0" rtlCol="0" anchor="ctr" anchorCtr="0">
                  <a:noAutofit/>
                </a:bodyPr>
                <a:lstStyle/>
                <a:p>
                  <a:pPr marL="0" marR="0" lvl="0" indent="0" defTabSz="914400" eaLnBrk="1" fontAlgn="auto" latinLnBrk="0" hangingPunct="1">
                    <a:lnSpc>
                      <a:spcPct val="90000"/>
                    </a:lnSpc>
                    <a:spcBef>
                      <a:spcPts val="1000"/>
                    </a:spcBef>
                    <a:spcAft>
                      <a:spcPts val="0"/>
                    </a:spcAft>
                    <a:buClrTx/>
                    <a:buSzTx/>
                    <a:buFontTx/>
                    <a:buNone/>
                    <a:tabLst/>
                    <a:defRPr/>
                  </a:pPr>
                  <a:r>
                    <a:rPr kumimoji="0" lang="en-GB" sz="800" b="0" i="0" u="none" strike="noStrike" kern="0" cap="none" spc="0" normalizeH="0" baseline="0" noProof="0">
                      <a:ln>
                        <a:noFill/>
                      </a:ln>
                      <a:solidFill>
                        <a:srgbClr val="000000"/>
                      </a:solidFill>
                      <a:effectLst/>
                      <a:uLnTx/>
                      <a:uFillTx/>
                    </a:rPr>
                    <a:t>CPS 1-19</a:t>
                  </a:r>
                </a:p>
              </p:txBody>
            </p:sp>
          </p:grpSp>
          <p:grpSp>
            <p:nvGrpSpPr>
              <p:cNvPr id="1443" name="Group 1442">
                <a:extLst>
                  <a:ext uri="{FF2B5EF4-FFF2-40B4-BE49-F238E27FC236}">
                    <a16:creationId xmlns:a16="http://schemas.microsoft.com/office/drawing/2014/main" id="{BEDEB876-6CF6-BE02-B49F-D035CF6D83AF}"/>
                  </a:ext>
                </a:extLst>
              </p:cNvPr>
              <p:cNvGrpSpPr/>
              <p:nvPr/>
            </p:nvGrpSpPr>
            <p:grpSpPr>
              <a:xfrm>
                <a:off x="10450071" y="2201505"/>
                <a:ext cx="1096925" cy="196873"/>
                <a:chOff x="10450071" y="1872744"/>
                <a:chExt cx="1096925" cy="196873"/>
              </a:xfrm>
            </p:grpSpPr>
            <p:sp>
              <p:nvSpPr>
                <p:cNvPr id="1444" name="Rectangle 1443">
                  <a:extLst>
                    <a:ext uri="{FF2B5EF4-FFF2-40B4-BE49-F238E27FC236}">
                      <a16:creationId xmlns:a16="http://schemas.microsoft.com/office/drawing/2014/main" id="{8A6543C5-0EA3-094B-AC5B-45955DBCD698}"/>
                    </a:ext>
                  </a:extLst>
                </p:cNvPr>
                <p:cNvSpPr/>
                <p:nvPr/>
              </p:nvSpPr>
              <p:spPr bwMode="gray">
                <a:xfrm flipV="1">
                  <a:off x="10450071" y="1880753"/>
                  <a:ext cx="72000" cy="72000"/>
                </a:xfrm>
                <a:prstGeom prst="rect">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445" name="TextBox 1444">
                  <a:extLst>
                    <a:ext uri="{FF2B5EF4-FFF2-40B4-BE49-F238E27FC236}">
                      <a16:creationId xmlns:a16="http://schemas.microsoft.com/office/drawing/2014/main" id="{44B39088-097B-97E1-BA61-F9827F0B1C46}"/>
                    </a:ext>
                  </a:extLst>
                </p:cNvPr>
                <p:cNvSpPr txBox="1"/>
                <p:nvPr/>
              </p:nvSpPr>
              <p:spPr bwMode="gray">
                <a:xfrm>
                  <a:off x="10574996" y="1872744"/>
                  <a:ext cx="972000" cy="88018"/>
                </a:xfrm>
                <a:prstGeom prst="rect">
                  <a:avLst/>
                </a:prstGeom>
              </p:spPr>
              <p:txBody>
                <a:bodyPr wrap="square" lIns="0" tIns="0" rIns="0" bIns="0" rtlCol="0" anchor="ctr" anchorCtr="0">
                  <a:noAutofit/>
                </a:bodyPr>
                <a:lstStyle/>
                <a:p>
                  <a:pPr marL="0" marR="0" lvl="0" indent="0" defTabSz="914400" eaLnBrk="1" fontAlgn="auto" latinLnBrk="0" hangingPunct="1">
                    <a:lnSpc>
                      <a:spcPct val="90000"/>
                    </a:lnSpc>
                    <a:spcBef>
                      <a:spcPts val="1000"/>
                    </a:spcBef>
                    <a:spcAft>
                      <a:spcPts val="0"/>
                    </a:spcAft>
                    <a:buClrTx/>
                    <a:buSzTx/>
                    <a:buFontTx/>
                    <a:buNone/>
                    <a:tabLst/>
                    <a:defRPr/>
                  </a:pPr>
                  <a:r>
                    <a:rPr kumimoji="0" lang="en-GB" sz="800" b="0" i="0" u="none" strike="noStrike" kern="0" cap="none" spc="0" normalizeH="0" baseline="0" noProof="0">
                      <a:ln>
                        <a:noFill/>
                      </a:ln>
                      <a:solidFill>
                        <a:srgbClr val="000000"/>
                      </a:solidFill>
                      <a:effectLst/>
                      <a:uLnTx/>
                      <a:uFillTx/>
                    </a:rPr>
                    <a:t>CPS ≥20</a:t>
                  </a:r>
                </a:p>
              </p:txBody>
            </p:sp>
            <p:sp>
              <p:nvSpPr>
                <p:cNvPr id="1446" name="Isosceles Triangle 1445">
                  <a:extLst>
                    <a:ext uri="{FF2B5EF4-FFF2-40B4-BE49-F238E27FC236}">
                      <a16:creationId xmlns:a16="http://schemas.microsoft.com/office/drawing/2014/main" id="{02A41545-D3E1-B541-7C0F-1520473198B3}"/>
                    </a:ext>
                  </a:extLst>
                </p:cNvPr>
                <p:cNvSpPr/>
                <p:nvPr/>
              </p:nvSpPr>
              <p:spPr bwMode="gray">
                <a:xfrm rot="16200000" flipV="1">
                  <a:off x="10450071" y="1989608"/>
                  <a:ext cx="72000" cy="72000"/>
                </a:xfrm>
                <a:prstGeom prst="triangle">
                  <a:avLst/>
                </a:prstGeom>
                <a:solidFill>
                  <a:srgbClr val="0000C9"/>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447" name="TextBox 1446">
                  <a:extLst>
                    <a:ext uri="{FF2B5EF4-FFF2-40B4-BE49-F238E27FC236}">
                      <a16:creationId xmlns:a16="http://schemas.microsoft.com/office/drawing/2014/main" id="{D5CA0BEE-0AC6-60BA-EADE-6BCA9BBCD3C0}"/>
                    </a:ext>
                  </a:extLst>
                </p:cNvPr>
                <p:cNvSpPr txBox="1"/>
                <p:nvPr/>
              </p:nvSpPr>
              <p:spPr bwMode="gray">
                <a:xfrm>
                  <a:off x="10574996" y="1981599"/>
                  <a:ext cx="972000" cy="88018"/>
                </a:xfrm>
                <a:prstGeom prst="rect">
                  <a:avLst/>
                </a:prstGeom>
              </p:spPr>
              <p:txBody>
                <a:bodyPr wrap="square" lIns="0" tIns="0" rIns="0" bIns="0" rtlCol="0" anchor="ctr" anchorCtr="0">
                  <a:noAutofit/>
                </a:bodyPr>
                <a:lstStyle/>
                <a:p>
                  <a:pPr marL="0" marR="0" lvl="0" indent="0" defTabSz="914400" eaLnBrk="1" fontAlgn="auto" latinLnBrk="0" hangingPunct="1">
                    <a:lnSpc>
                      <a:spcPct val="90000"/>
                    </a:lnSpc>
                    <a:spcBef>
                      <a:spcPts val="1000"/>
                    </a:spcBef>
                    <a:spcAft>
                      <a:spcPts val="0"/>
                    </a:spcAft>
                    <a:buClrTx/>
                    <a:buSzTx/>
                    <a:buFontTx/>
                    <a:buNone/>
                    <a:tabLst/>
                    <a:defRPr/>
                  </a:pPr>
                  <a:r>
                    <a:rPr kumimoji="0" lang="en-GB" sz="800" b="0" i="0" u="none" strike="noStrike" kern="0" cap="none" spc="0" normalizeH="0" baseline="0" noProof="0">
                      <a:ln>
                        <a:noFill/>
                      </a:ln>
                      <a:solidFill>
                        <a:srgbClr val="000000"/>
                      </a:solidFill>
                      <a:effectLst/>
                      <a:uLnTx/>
                      <a:uFillTx/>
                    </a:rPr>
                    <a:t>On treatment</a:t>
                  </a:r>
                </a:p>
              </p:txBody>
            </p:sp>
          </p:grpSp>
        </p:grpSp>
        <p:grpSp>
          <p:nvGrpSpPr>
            <p:cNvPr id="11" name="Group 10">
              <a:extLst>
                <a:ext uri="{FF2B5EF4-FFF2-40B4-BE49-F238E27FC236}">
                  <a16:creationId xmlns:a16="http://schemas.microsoft.com/office/drawing/2014/main" id="{FE934AE0-FDCF-E01F-1D79-61C871B74516}"/>
                </a:ext>
              </a:extLst>
            </p:cNvPr>
            <p:cNvGrpSpPr/>
            <p:nvPr/>
          </p:nvGrpSpPr>
          <p:grpSpPr>
            <a:xfrm>
              <a:off x="5696229" y="3789457"/>
              <a:ext cx="6106622" cy="1983600"/>
              <a:chOff x="5696229" y="3789457"/>
              <a:chExt cx="6106622" cy="1983600"/>
            </a:xfrm>
          </p:grpSpPr>
          <p:grpSp>
            <p:nvGrpSpPr>
              <p:cNvPr id="1305" name="Group 1304">
                <a:extLst>
                  <a:ext uri="{FF2B5EF4-FFF2-40B4-BE49-F238E27FC236}">
                    <a16:creationId xmlns:a16="http://schemas.microsoft.com/office/drawing/2014/main" id="{5DEB7319-BEB2-6720-B9D5-D7A7F837ECE3}"/>
                  </a:ext>
                </a:extLst>
              </p:cNvPr>
              <p:cNvGrpSpPr/>
              <p:nvPr/>
            </p:nvGrpSpPr>
            <p:grpSpPr>
              <a:xfrm>
                <a:off x="6263640" y="4716337"/>
                <a:ext cx="5486400" cy="187292"/>
                <a:chOff x="6263640" y="4716337"/>
                <a:chExt cx="5486400" cy="187292"/>
              </a:xfrm>
            </p:grpSpPr>
            <p:cxnSp>
              <p:nvCxnSpPr>
                <p:cNvPr id="1440" name="Straight Connector 1439">
                  <a:extLst>
                    <a:ext uri="{FF2B5EF4-FFF2-40B4-BE49-F238E27FC236}">
                      <a16:creationId xmlns:a16="http://schemas.microsoft.com/office/drawing/2014/main" id="{64B4E7CE-8173-964A-E3A7-1896166B0F39}"/>
                    </a:ext>
                  </a:extLst>
                </p:cNvPr>
                <p:cNvCxnSpPr>
                  <a:cxnSpLocks/>
                </p:cNvCxnSpPr>
                <p:nvPr/>
              </p:nvCxnSpPr>
              <p:spPr bwMode="gray">
                <a:xfrm rot="5400000">
                  <a:off x="9006840" y="1973137"/>
                  <a:ext cx="0" cy="5486400"/>
                </a:xfrm>
                <a:prstGeom prst="line">
                  <a:avLst/>
                </a:prstGeom>
                <a:noFill/>
                <a:ln w="12700" cap="sq">
                  <a:solidFill>
                    <a:srgbClr val="000000"/>
                  </a:solidFill>
                  <a:prstDash val="sysDot"/>
                  <a:miter lim="800000"/>
                  <a:headEnd/>
                  <a:tailEnd/>
                </a:ln>
                <a:effectLst/>
              </p:spPr>
            </p:cxnSp>
            <p:cxnSp>
              <p:nvCxnSpPr>
                <p:cNvPr id="1441" name="Straight Connector 1440">
                  <a:extLst>
                    <a:ext uri="{FF2B5EF4-FFF2-40B4-BE49-F238E27FC236}">
                      <a16:creationId xmlns:a16="http://schemas.microsoft.com/office/drawing/2014/main" id="{84CC8269-F3A5-AB17-B8DB-73826D5A2A33}"/>
                    </a:ext>
                  </a:extLst>
                </p:cNvPr>
                <p:cNvCxnSpPr>
                  <a:cxnSpLocks/>
                </p:cNvCxnSpPr>
                <p:nvPr/>
              </p:nvCxnSpPr>
              <p:spPr bwMode="gray">
                <a:xfrm rot="5400000">
                  <a:off x="9006840" y="2160429"/>
                  <a:ext cx="0" cy="5486400"/>
                </a:xfrm>
                <a:prstGeom prst="line">
                  <a:avLst/>
                </a:prstGeom>
                <a:noFill/>
                <a:ln w="12700" cap="sq">
                  <a:solidFill>
                    <a:srgbClr val="000000"/>
                  </a:solidFill>
                  <a:prstDash val="sysDot"/>
                  <a:miter lim="800000"/>
                  <a:headEnd/>
                  <a:tailEnd/>
                </a:ln>
                <a:effectLst/>
              </p:spPr>
            </p:cxnSp>
          </p:grpSp>
          <p:grpSp>
            <p:nvGrpSpPr>
              <p:cNvPr id="1306" name="Group 1305">
                <a:extLst>
                  <a:ext uri="{FF2B5EF4-FFF2-40B4-BE49-F238E27FC236}">
                    <a16:creationId xmlns:a16="http://schemas.microsoft.com/office/drawing/2014/main" id="{124391C0-49FC-69B2-1A5C-3C5D79EA46BB}"/>
                  </a:ext>
                </a:extLst>
              </p:cNvPr>
              <p:cNvGrpSpPr/>
              <p:nvPr/>
            </p:nvGrpSpPr>
            <p:grpSpPr>
              <a:xfrm>
                <a:off x="5696229" y="3789457"/>
                <a:ext cx="6106622" cy="1983600"/>
                <a:chOff x="5696229" y="3789457"/>
                <a:chExt cx="6106622" cy="1983600"/>
              </a:xfrm>
            </p:grpSpPr>
            <p:grpSp>
              <p:nvGrpSpPr>
                <p:cNvPr id="1307" name="Group 1306">
                  <a:extLst>
                    <a:ext uri="{FF2B5EF4-FFF2-40B4-BE49-F238E27FC236}">
                      <a16:creationId xmlns:a16="http://schemas.microsoft.com/office/drawing/2014/main" id="{B2FBEE55-4E79-1C47-2529-2E7C218C5EB4}"/>
                    </a:ext>
                  </a:extLst>
                </p:cNvPr>
                <p:cNvGrpSpPr/>
                <p:nvPr/>
              </p:nvGrpSpPr>
              <p:grpSpPr>
                <a:xfrm>
                  <a:off x="5696229" y="3789457"/>
                  <a:ext cx="4100936" cy="1983600"/>
                  <a:chOff x="5696229" y="1840675"/>
                  <a:chExt cx="4100936" cy="2175315"/>
                </a:xfrm>
              </p:grpSpPr>
              <p:grpSp>
                <p:nvGrpSpPr>
                  <p:cNvPr id="1398" name="Group 1397">
                    <a:extLst>
                      <a:ext uri="{FF2B5EF4-FFF2-40B4-BE49-F238E27FC236}">
                        <a16:creationId xmlns:a16="http://schemas.microsoft.com/office/drawing/2014/main" id="{2AA92E12-D0A4-5073-2766-B3BDB6C0FEF4}"/>
                      </a:ext>
                    </a:extLst>
                  </p:cNvPr>
                  <p:cNvGrpSpPr/>
                  <p:nvPr/>
                </p:nvGrpSpPr>
                <p:grpSpPr>
                  <a:xfrm>
                    <a:off x="5915029" y="1840675"/>
                    <a:ext cx="350199" cy="1759062"/>
                    <a:chOff x="5915029" y="1840675"/>
                    <a:chExt cx="350199" cy="1759062"/>
                  </a:xfrm>
                </p:grpSpPr>
                <p:cxnSp>
                  <p:nvCxnSpPr>
                    <p:cNvPr id="1401" name="Straight Connector 1400">
                      <a:extLst>
                        <a:ext uri="{FF2B5EF4-FFF2-40B4-BE49-F238E27FC236}">
                          <a16:creationId xmlns:a16="http://schemas.microsoft.com/office/drawing/2014/main" id="{9438CF72-2E0D-1599-9343-A9211CE8C4F3}"/>
                        </a:ext>
                      </a:extLst>
                    </p:cNvPr>
                    <p:cNvCxnSpPr>
                      <a:cxnSpLocks/>
                    </p:cNvCxnSpPr>
                    <p:nvPr/>
                  </p:nvCxnSpPr>
                  <p:spPr bwMode="gray">
                    <a:xfrm>
                      <a:off x="6265228" y="1898619"/>
                      <a:ext cx="0" cy="1698207"/>
                    </a:xfrm>
                    <a:prstGeom prst="line">
                      <a:avLst/>
                    </a:prstGeom>
                    <a:noFill/>
                    <a:ln w="12700" cap="sq">
                      <a:solidFill>
                        <a:srgbClr val="000000"/>
                      </a:solidFill>
                      <a:prstDash val="solid"/>
                      <a:miter lim="800000"/>
                      <a:headEnd/>
                      <a:tailEnd/>
                    </a:ln>
                    <a:effectLst/>
                  </p:spPr>
                </p:cxnSp>
                <p:grpSp>
                  <p:nvGrpSpPr>
                    <p:cNvPr id="1402" name="Group 1401">
                      <a:extLst>
                        <a:ext uri="{FF2B5EF4-FFF2-40B4-BE49-F238E27FC236}">
                          <a16:creationId xmlns:a16="http://schemas.microsoft.com/office/drawing/2014/main" id="{C2CFEA16-01F4-3FA3-3AB9-6610596120CB}"/>
                        </a:ext>
                      </a:extLst>
                    </p:cNvPr>
                    <p:cNvGrpSpPr/>
                    <p:nvPr/>
                  </p:nvGrpSpPr>
                  <p:grpSpPr>
                    <a:xfrm>
                      <a:off x="5915029" y="1840675"/>
                      <a:ext cx="348611" cy="1759062"/>
                      <a:chOff x="5915029" y="1840675"/>
                      <a:chExt cx="348611" cy="1759062"/>
                    </a:xfrm>
                  </p:grpSpPr>
                  <p:grpSp>
                    <p:nvGrpSpPr>
                      <p:cNvPr id="1403" name="Group 1402">
                        <a:extLst>
                          <a:ext uri="{FF2B5EF4-FFF2-40B4-BE49-F238E27FC236}">
                            <a16:creationId xmlns:a16="http://schemas.microsoft.com/office/drawing/2014/main" id="{BA5E113C-ACA6-6B22-7459-89548AD8FBCD}"/>
                          </a:ext>
                        </a:extLst>
                      </p:cNvPr>
                      <p:cNvGrpSpPr/>
                      <p:nvPr/>
                    </p:nvGrpSpPr>
                    <p:grpSpPr>
                      <a:xfrm>
                        <a:off x="5965165" y="1840675"/>
                        <a:ext cx="298475" cy="252819"/>
                        <a:chOff x="5965165" y="1750377"/>
                        <a:chExt cx="298475" cy="252819"/>
                      </a:xfrm>
                    </p:grpSpPr>
                    <p:cxnSp>
                      <p:nvCxnSpPr>
                        <p:cNvPr id="1436" name="Straight Connector 1435">
                          <a:extLst>
                            <a:ext uri="{FF2B5EF4-FFF2-40B4-BE49-F238E27FC236}">
                              <a16:creationId xmlns:a16="http://schemas.microsoft.com/office/drawing/2014/main" id="{548FBE01-4EE1-8D09-601F-7E2903EF138B}"/>
                            </a:ext>
                          </a:extLst>
                        </p:cNvPr>
                        <p:cNvCxnSpPr>
                          <a:cxnSpLocks/>
                        </p:cNvCxnSpPr>
                        <p:nvPr/>
                      </p:nvCxnSpPr>
                      <p:spPr bwMode="gray">
                        <a:xfrm rot="5400000">
                          <a:off x="6245640" y="1790321"/>
                          <a:ext cx="0" cy="36000"/>
                        </a:xfrm>
                        <a:prstGeom prst="line">
                          <a:avLst/>
                        </a:prstGeom>
                        <a:noFill/>
                        <a:ln w="12700" cap="sq">
                          <a:solidFill>
                            <a:srgbClr val="000000"/>
                          </a:solidFill>
                          <a:prstDash val="solid"/>
                          <a:miter lim="800000"/>
                          <a:headEnd/>
                          <a:tailEnd/>
                        </a:ln>
                        <a:effectLst/>
                      </p:spPr>
                    </p:cxnSp>
                    <p:sp>
                      <p:nvSpPr>
                        <p:cNvPr id="1437" name="TextBox 1436">
                          <a:extLst>
                            <a:ext uri="{FF2B5EF4-FFF2-40B4-BE49-F238E27FC236}">
                              <a16:creationId xmlns:a16="http://schemas.microsoft.com/office/drawing/2014/main" id="{887D9884-6228-1F27-BC7B-196F4CE017E5}"/>
                            </a:ext>
                          </a:extLst>
                        </p:cNvPr>
                        <p:cNvSpPr txBox="1"/>
                        <p:nvPr/>
                      </p:nvSpPr>
                      <p:spPr bwMode="gray">
                        <a:xfrm>
                          <a:off x="5965165" y="1750377"/>
                          <a:ext cx="244475" cy="115888"/>
                        </a:xfrm>
                        <a:prstGeom prst="rect">
                          <a:avLst/>
                        </a:prstGeom>
                      </p:spPr>
                      <p:txBody>
                        <a:bodyPr wrap="square" lIns="0" tIns="0" rIns="0" bIns="0" rtlCol="0" anchor="ctr" anchorCtr="0">
                          <a:noAutofit/>
                        </a:bodyPr>
                        <a:lstStyle/>
                        <a:p>
                          <a:pPr marL="0" marR="0" lvl="0" indent="0" algn="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0" normalizeH="0" baseline="0" noProof="0">
                              <a:ln>
                                <a:noFill/>
                              </a:ln>
                              <a:solidFill>
                                <a:srgbClr val="000000"/>
                              </a:solidFill>
                              <a:effectLst/>
                              <a:uLnTx/>
                              <a:uFillTx/>
                            </a:rPr>
                            <a:t>140</a:t>
                          </a:r>
                        </a:p>
                      </p:txBody>
                    </p:sp>
                    <p:cxnSp>
                      <p:nvCxnSpPr>
                        <p:cNvPr id="1438" name="Straight Connector 1437">
                          <a:extLst>
                            <a:ext uri="{FF2B5EF4-FFF2-40B4-BE49-F238E27FC236}">
                              <a16:creationId xmlns:a16="http://schemas.microsoft.com/office/drawing/2014/main" id="{5E1DEBA4-4293-C09D-81C1-075BCEBBF041}"/>
                            </a:ext>
                          </a:extLst>
                        </p:cNvPr>
                        <p:cNvCxnSpPr>
                          <a:cxnSpLocks/>
                        </p:cNvCxnSpPr>
                        <p:nvPr/>
                      </p:nvCxnSpPr>
                      <p:spPr bwMode="gray">
                        <a:xfrm rot="5400000">
                          <a:off x="6245640" y="1927252"/>
                          <a:ext cx="0" cy="36000"/>
                        </a:xfrm>
                        <a:prstGeom prst="line">
                          <a:avLst/>
                        </a:prstGeom>
                        <a:noFill/>
                        <a:ln w="12700" cap="sq">
                          <a:solidFill>
                            <a:srgbClr val="000000"/>
                          </a:solidFill>
                          <a:prstDash val="solid"/>
                          <a:miter lim="800000"/>
                          <a:headEnd/>
                          <a:tailEnd/>
                        </a:ln>
                        <a:effectLst/>
                      </p:spPr>
                    </p:cxnSp>
                    <p:sp>
                      <p:nvSpPr>
                        <p:cNvPr id="1439" name="TextBox 1438">
                          <a:extLst>
                            <a:ext uri="{FF2B5EF4-FFF2-40B4-BE49-F238E27FC236}">
                              <a16:creationId xmlns:a16="http://schemas.microsoft.com/office/drawing/2014/main" id="{682F2F26-2338-5AE7-7F0C-570C6D8483E2}"/>
                            </a:ext>
                          </a:extLst>
                        </p:cNvPr>
                        <p:cNvSpPr txBox="1"/>
                        <p:nvPr/>
                      </p:nvSpPr>
                      <p:spPr bwMode="gray">
                        <a:xfrm>
                          <a:off x="5965165" y="1887308"/>
                          <a:ext cx="244475" cy="115888"/>
                        </a:xfrm>
                        <a:prstGeom prst="rect">
                          <a:avLst/>
                        </a:prstGeom>
                      </p:spPr>
                      <p:txBody>
                        <a:bodyPr wrap="square" lIns="0" tIns="0" rIns="0" bIns="0" rtlCol="0" anchor="ctr" anchorCtr="0">
                          <a:noAutofit/>
                        </a:bodyPr>
                        <a:lstStyle/>
                        <a:p>
                          <a:pPr marL="0" marR="0" lvl="0" indent="0" algn="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0" normalizeH="0" baseline="0" noProof="0">
                              <a:ln>
                                <a:noFill/>
                              </a:ln>
                              <a:solidFill>
                                <a:srgbClr val="000000"/>
                              </a:solidFill>
                              <a:effectLst/>
                              <a:uLnTx/>
                              <a:uFillTx/>
                            </a:rPr>
                            <a:t>120</a:t>
                          </a:r>
                        </a:p>
                      </p:txBody>
                    </p:sp>
                  </p:grpSp>
                  <p:grpSp>
                    <p:nvGrpSpPr>
                      <p:cNvPr id="1404" name="Group 1403">
                        <a:extLst>
                          <a:ext uri="{FF2B5EF4-FFF2-40B4-BE49-F238E27FC236}">
                            <a16:creationId xmlns:a16="http://schemas.microsoft.com/office/drawing/2014/main" id="{B776F3E8-EC5A-0AB2-C444-D15A3BCBC5B7}"/>
                          </a:ext>
                        </a:extLst>
                      </p:cNvPr>
                      <p:cNvGrpSpPr/>
                      <p:nvPr/>
                    </p:nvGrpSpPr>
                    <p:grpSpPr>
                      <a:xfrm>
                        <a:off x="5928361" y="3483849"/>
                        <a:ext cx="335279" cy="115888"/>
                        <a:chOff x="5928361" y="1750377"/>
                        <a:chExt cx="335279" cy="115888"/>
                      </a:xfrm>
                    </p:grpSpPr>
                    <p:cxnSp>
                      <p:nvCxnSpPr>
                        <p:cNvPr id="1434" name="Straight Connector 1433">
                          <a:extLst>
                            <a:ext uri="{FF2B5EF4-FFF2-40B4-BE49-F238E27FC236}">
                              <a16:creationId xmlns:a16="http://schemas.microsoft.com/office/drawing/2014/main" id="{F4B62455-6744-76ED-99C6-785E340373A5}"/>
                            </a:ext>
                          </a:extLst>
                        </p:cNvPr>
                        <p:cNvCxnSpPr>
                          <a:cxnSpLocks/>
                        </p:cNvCxnSpPr>
                        <p:nvPr/>
                      </p:nvCxnSpPr>
                      <p:spPr bwMode="gray">
                        <a:xfrm rot="5400000">
                          <a:off x="6245640" y="1790321"/>
                          <a:ext cx="0" cy="36000"/>
                        </a:xfrm>
                        <a:prstGeom prst="line">
                          <a:avLst/>
                        </a:prstGeom>
                        <a:noFill/>
                        <a:ln w="12700" cap="sq">
                          <a:solidFill>
                            <a:srgbClr val="000000"/>
                          </a:solidFill>
                          <a:prstDash val="solid"/>
                          <a:miter lim="800000"/>
                          <a:headEnd/>
                          <a:tailEnd/>
                        </a:ln>
                        <a:effectLst/>
                      </p:spPr>
                    </p:cxnSp>
                    <p:sp>
                      <p:nvSpPr>
                        <p:cNvPr id="1435" name="TextBox 1434">
                          <a:extLst>
                            <a:ext uri="{FF2B5EF4-FFF2-40B4-BE49-F238E27FC236}">
                              <a16:creationId xmlns:a16="http://schemas.microsoft.com/office/drawing/2014/main" id="{CEE35DD9-06C3-36C1-B63C-FCA120BAB036}"/>
                            </a:ext>
                          </a:extLst>
                        </p:cNvPr>
                        <p:cNvSpPr txBox="1"/>
                        <p:nvPr/>
                      </p:nvSpPr>
                      <p:spPr bwMode="gray">
                        <a:xfrm>
                          <a:off x="5928361" y="1750377"/>
                          <a:ext cx="281279" cy="115888"/>
                        </a:xfrm>
                        <a:prstGeom prst="rect">
                          <a:avLst/>
                        </a:prstGeom>
                      </p:spPr>
                      <p:txBody>
                        <a:bodyPr wrap="square" lIns="0" tIns="0" rIns="0" bIns="0" rtlCol="0" anchor="ctr" anchorCtr="0">
                          <a:noAutofit/>
                        </a:bodyPr>
                        <a:lstStyle/>
                        <a:p>
                          <a:pPr marL="0" marR="0" lvl="0" indent="0" algn="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0" normalizeH="0" baseline="0" noProof="0">
                              <a:ln>
                                <a:noFill/>
                              </a:ln>
                              <a:solidFill>
                                <a:srgbClr val="000000"/>
                              </a:solidFill>
                              <a:effectLst/>
                              <a:uLnTx/>
                              <a:uFillTx/>
                            </a:rPr>
                            <a:t>-100</a:t>
                          </a:r>
                        </a:p>
                      </p:txBody>
                    </p:sp>
                  </p:grpSp>
                  <p:grpSp>
                    <p:nvGrpSpPr>
                      <p:cNvPr id="1405" name="Group 1404">
                        <a:extLst>
                          <a:ext uri="{FF2B5EF4-FFF2-40B4-BE49-F238E27FC236}">
                            <a16:creationId xmlns:a16="http://schemas.microsoft.com/office/drawing/2014/main" id="{E78D83B2-AB1E-8569-D5C3-7659A6870FDE}"/>
                          </a:ext>
                        </a:extLst>
                      </p:cNvPr>
                      <p:cNvGrpSpPr/>
                      <p:nvPr/>
                    </p:nvGrpSpPr>
                    <p:grpSpPr>
                      <a:xfrm>
                        <a:off x="5915029" y="3346916"/>
                        <a:ext cx="348611" cy="115888"/>
                        <a:chOff x="5915029" y="1777765"/>
                        <a:chExt cx="348611" cy="115888"/>
                      </a:xfrm>
                    </p:grpSpPr>
                    <p:cxnSp>
                      <p:nvCxnSpPr>
                        <p:cNvPr id="1432" name="Straight Connector 1431">
                          <a:extLst>
                            <a:ext uri="{FF2B5EF4-FFF2-40B4-BE49-F238E27FC236}">
                              <a16:creationId xmlns:a16="http://schemas.microsoft.com/office/drawing/2014/main" id="{752044C6-C3F1-5554-2EB4-E807D8E20F38}"/>
                            </a:ext>
                          </a:extLst>
                        </p:cNvPr>
                        <p:cNvCxnSpPr>
                          <a:cxnSpLocks/>
                        </p:cNvCxnSpPr>
                        <p:nvPr/>
                      </p:nvCxnSpPr>
                      <p:spPr bwMode="gray">
                        <a:xfrm rot="5400000">
                          <a:off x="6245640" y="1817709"/>
                          <a:ext cx="0" cy="36000"/>
                        </a:xfrm>
                        <a:prstGeom prst="line">
                          <a:avLst/>
                        </a:prstGeom>
                        <a:noFill/>
                        <a:ln w="12700" cap="sq">
                          <a:solidFill>
                            <a:srgbClr val="000000"/>
                          </a:solidFill>
                          <a:prstDash val="solid"/>
                          <a:miter lim="800000"/>
                          <a:headEnd/>
                          <a:tailEnd/>
                        </a:ln>
                        <a:effectLst/>
                      </p:spPr>
                    </p:cxnSp>
                    <p:sp>
                      <p:nvSpPr>
                        <p:cNvPr id="1433" name="TextBox 1432">
                          <a:extLst>
                            <a:ext uri="{FF2B5EF4-FFF2-40B4-BE49-F238E27FC236}">
                              <a16:creationId xmlns:a16="http://schemas.microsoft.com/office/drawing/2014/main" id="{B31A9126-8110-AFA4-B018-DAE36930EADE}"/>
                            </a:ext>
                          </a:extLst>
                        </p:cNvPr>
                        <p:cNvSpPr txBox="1"/>
                        <p:nvPr/>
                      </p:nvSpPr>
                      <p:spPr bwMode="gray">
                        <a:xfrm>
                          <a:off x="5915029" y="1777765"/>
                          <a:ext cx="294612" cy="115888"/>
                        </a:xfrm>
                        <a:prstGeom prst="rect">
                          <a:avLst/>
                        </a:prstGeom>
                      </p:spPr>
                      <p:txBody>
                        <a:bodyPr wrap="square" lIns="0" tIns="0" rIns="0" bIns="0" rtlCol="0" anchor="ctr" anchorCtr="0">
                          <a:noAutofit/>
                        </a:bodyPr>
                        <a:lstStyle/>
                        <a:p>
                          <a:pPr marL="0" marR="0" lvl="0" indent="0" algn="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0" normalizeH="0" baseline="0" noProof="0">
                              <a:ln>
                                <a:noFill/>
                              </a:ln>
                              <a:solidFill>
                                <a:srgbClr val="000000"/>
                              </a:solidFill>
                              <a:effectLst/>
                              <a:uLnTx/>
                              <a:uFillTx/>
                            </a:rPr>
                            <a:t>-80</a:t>
                          </a:r>
                        </a:p>
                      </p:txBody>
                    </p:sp>
                  </p:grpSp>
                  <p:grpSp>
                    <p:nvGrpSpPr>
                      <p:cNvPr id="1406" name="Group 1405">
                        <a:extLst>
                          <a:ext uri="{FF2B5EF4-FFF2-40B4-BE49-F238E27FC236}">
                            <a16:creationId xmlns:a16="http://schemas.microsoft.com/office/drawing/2014/main" id="{C4BA525C-0B77-5755-C4A6-886775361524}"/>
                          </a:ext>
                        </a:extLst>
                      </p:cNvPr>
                      <p:cNvGrpSpPr/>
                      <p:nvPr/>
                    </p:nvGrpSpPr>
                    <p:grpSpPr>
                      <a:xfrm>
                        <a:off x="5928361" y="3209985"/>
                        <a:ext cx="335279" cy="115888"/>
                        <a:chOff x="5928361" y="1805151"/>
                        <a:chExt cx="335279" cy="115888"/>
                      </a:xfrm>
                    </p:grpSpPr>
                    <p:cxnSp>
                      <p:nvCxnSpPr>
                        <p:cNvPr id="1430" name="Straight Connector 1429">
                          <a:extLst>
                            <a:ext uri="{FF2B5EF4-FFF2-40B4-BE49-F238E27FC236}">
                              <a16:creationId xmlns:a16="http://schemas.microsoft.com/office/drawing/2014/main" id="{7FE6F3AC-5230-7B82-4BF8-8B04F3122175}"/>
                            </a:ext>
                          </a:extLst>
                        </p:cNvPr>
                        <p:cNvCxnSpPr>
                          <a:cxnSpLocks/>
                        </p:cNvCxnSpPr>
                        <p:nvPr/>
                      </p:nvCxnSpPr>
                      <p:spPr bwMode="gray">
                        <a:xfrm rot="5400000">
                          <a:off x="6245640" y="1845095"/>
                          <a:ext cx="0" cy="36000"/>
                        </a:xfrm>
                        <a:prstGeom prst="line">
                          <a:avLst/>
                        </a:prstGeom>
                        <a:noFill/>
                        <a:ln w="12700" cap="sq">
                          <a:solidFill>
                            <a:srgbClr val="000000"/>
                          </a:solidFill>
                          <a:prstDash val="solid"/>
                          <a:miter lim="800000"/>
                          <a:headEnd/>
                          <a:tailEnd/>
                        </a:ln>
                        <a:effectLst/>
                      </p:spPr>
                    </p:cxnSp>
                    <p:sp>
                      <p:nvSpPr>
                        <p:cNvPr id="1431" name="TextBox 1430">
                          <a:extLst>
                            <a:ext uri="{FF2B5EF4-FFF2-40B4-BE49-F238E27FC236}">
                              <a16:creationId xmlns:a16="http://schemas.microsoft.com/office/drawing/2014/main" id="{582E9C6A-4ECD-8029-62E0-29F478C9AC81}"/>
                            </a:ext>
                          </a:extLst>
                        </p:cNvPr>
                        <p:cNvSpPr txBox="1"/>
                        <p:nvPr/>
                      </p:nvSpPr>
                      <p:spPr bwMode="gray">
                        <a:xfrm>
                          <a:off x="5928361" y="1805151"/>
                          <a:ext cx="281279" cy="115888"/>
                        </a:xfrm>
                        <a:prstGeom prst="rect">
                          <a:avLst/>
                        </a:prstGeom>
                      </p:spPr>
                      <p:txBody>
                        <a:bodyPr wrap="square" lIns="0" tIns="0" rIns="0" bIns="0" rtlCol="0" anchor="ctr" anchorCtr="0">
                          <a:noAutofit/>
                        </a:bodyPr>
                        <a:lstStyle/>
                        <a:p>
                          <a:pPr marL="0" marR="0" lvl="0" indent="0" algn="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0" normalizeH="0" baseline="0" noProof="0">
                              <a:ln>
                                <a:noFill/>
                              </a:ln>
                              <a:solidFill>
                                <a:srgbClr val="000000"/>
                              </a:solidFill>
                              <a:effectLst/>
                              <a:uLnTx/>
                              <a:uFillTx/>
                            </a:rPr>
                            <a:t>-60</a:t>
                          </a:r>
                        </a:p>
                      </p:txBody>
                    </p:sp>
                  </p:grpSp>
                  <p:grpSp>
                    <p:nvGrpSpPr>
                      <p:cNvPr id="1407" name="Group 1406">
                        <a:extLst>
                          <a:ext uri="{FF2B5EF4-FFF2-40B4-BE49-F238E27FC236}">
                            <a16:creationId xmlns:a16="http://schemas.microsoft.com/office/drawing/2014/main" id="{900D820A-763E-037D-DA45-135270FA182A}"/>
                          </a:ext>
                        </a:extLst>
                      </p:cNvPr>
                      <p:cNvGrpSpPr/>
                      <p:nvPr/>
                    </p:nvGrpSpPr>
                    <p:grpSpPr>
                      <a:xfrm>
                        <a:off x="5915029" y="3073054"/>
                        <a:ext cx="348611" cy="115888"/>
                        <a:chOff x="5915029" y="1832537"/>
                        <a:chExt cx="348611" cy="115888"/>
                      </a:xfrm>
                    </p:grpSpPr>
                    <p:cxnSp>
                      <p:nvCxnSpPr>
                        <p:cNvPr id="1428" name="Straight Connector 1427">
                          <a:extLst>
                            <a:ext uri="{FF2B5EF4-FFF2-40B4-BE49-F238E27FC236}">
                              <a16:creationId xmlns:a16="http://schemas.microsoft.com/office/drawing/2014/main" id="{6C74B1B8-7B3F-ABF3-83E6-FF740EF37B42}"/>
                            </a:ext>
                          </a:extLst>
                        </p:cNvPr>
                        <p:cNvCxnSpPr>
                          <a:cxnSpLocks/>
                        </p:cNvCxnSpPr>
                        <p:nvPr/>
                      </p:nvCxnSpPr>
                      <p:spPr bwMode="gray">
                        <a:xfrm rot="5400000">
                          <a:off x="6245640" y="1872481"/>
                          <a:ext cx="0" cy="36000"/>
                        </a:xfrm>
                        <a:prstGeom prst="line">
                          <a:avLst/>
                        </a:prstGeom>
                        <a:noFill/>
                        <a:ln w="12700" cap="sq">
                          <a:solidFill>
                            <a:srgbClr val="000000"/>
                          </a:solidFill>
                          <a:prstDash val="solid"/>
                          <a:miter lim="800000"/>
                          <a:headEnd/>
                          <a:tailEnd/>
                        </a:ln>
                        <a:effectLst/>
                      </p:spPr>
                    </p:cxnSp>
                    <p:sp>
                      <p:nvSpPr>
                        <p:cNvPr id="1429" name="TextBox 1428">
                          <a:extLst>
                            <a:ext uri="{FF2B5EF4-FFF2-40B4-BE49-F238E27FC236}">
                              <a16:creationId xmlns:a16="http://schemas.microsoft.com/office/drawing/2014/main" id="{EB8056F7-2173-CF6E-CD83-8ABBC4638AA6}"/>
                            </a:ext>
                          </a:extLst>
                        </p:cNvPr>
                        <p:cNvSpPr txBox="1"/>
                        <p:nvPr/>
                      </p:nvSpPr>
                      <p:spPr bwMode="gray">
                        <a:xfrm>
                          <a:off x="5915029" y="1832537"/>
                          <a:ext cx="294612" cy="115888"/>
                        </a:xfrm>
                        <a:prstGeom prst="rect">
                          <a:avLst/>
                        </a:prstGeom>
                      </p:spPr>
                      <p:txBody>
                        <a:bodyPr wrap="square" lIns="0" tIns="0" rIns="0" bIns="0" rtlCol="0" anchor="ctr" anchorCtr="0">
                          <a:noAutofit/>
                        </a:bodyPr>
                        <a:lstStyle/>
                        <a:p>
                          <a:pPr marL="0" marR="0" lvl="0" indent="0" algn="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0" normalizeH="0" baseline="0" noProof="0">
                              <a:ln>
                                <a:noFill/>
                              </a:ln>
                              <a:solidFill>
                                <a:srgbClr val="000000"/>
                              </a:solidFill>
                              <a:effectLst/>
                              <a:uLnTx/>
                              <a:uFillTx/>
                            </a:rPr>
                            <a:t>-40</a:t>
                          </a:r>
                        </a:p>
                      </p:txBody>
                    </p:sp>
                  </p:grpSp>
                  <p:grpSp>
                    <p:nvGrpSpPr>
                      <p:cNvPr id="1408" name="Group 1407">
                        <a:extLst>
                          <a:ext uri="{FF2B5EF4-FFF2-40B4-BE49-F238E27FC236}">
                            <a16:creationId xmlns:a16="http://schemas.microsoft.com/office/drawing/2014/main" id="{BEC2EEDA-F3A8-8D25-5AB5-D3577E03F952}"/>
                          </a:ext>
                        </a:extLst>
                      </p:cNvPr>
                      <p:cNvGrpSpPr/>
                      <p:nvPr/>
                    </p:nvGrpSpPr>
                    <p:grpSpPr>
                      <a:xfrm>
                        <a:off x="5915029" y="2936123"/>
                        <a:ext cx="348611" cy="115888"/>
                        <a:chOff x="5915029" y="1859923"/>
                        <a:chExt cx="348611" cy="115888"/>
                      </a:xfrm>
                    </p:grpSpPr>
                    <p:cxnSp>
                      <p:nvCxnSpPr>
                        <p:cNvPr id="1426" name="Straight Connector 1425">
                          <a:extLst>
                            <a:ext uri="{FF2B5EF4-FFF2-40B4-BE49-F238E27FC236}">
                              <a16:creationId xmlns:a16="http://schemas.microsoft.com/office/drawing/2014/main" id="{6BB83173-BE51-555F-BED5-9DF8BC70B90E}"/>
                            </a:ext>
                          </a:extLst>
                        </p:cNvPr>
                        <p:cNvCxnSpPr>
                          <a:cxnSpLocks/>
                        </p:cNvCxnSpPr>
                        <p:nvPr/>
                      </p:nvCxnSpPr>
                      <p:spPr bwMode="gray">
                        <a:xfrm rot="5400000">
                          <a:off x="6245640" y="1899867"/>
                          <a:ext cx="0" cy="36000"/>
                        </a:xfrm>
                        <a:prstGeom prst="line">
                          <a:avLst/>
                        </a:prstGeom>
                        <a:noFill/>
                        <a:ln w="12700" cap="sq">
                          <a:solidFill>
                            <a:srgbClr val="000000"/>
                          </a:solidFill>
                          <a:prstDash val="solid"/>
                          <a:miter lim="800000"/>
                          <a:headEnd/>
                          <a:tailEnd/>
                        </a:ln>
                        <a:effectLst/>
                      </p:spPr>
                    </p:cxnSp>
                    <p:sp>
                      <p:nvSpPr>
                        <p:cNvPr id="1427" name="TextBox 1426">
                          <a:extLst>
                            <a:ext uri="{FF2B5EF4-FFF2-40B4-BE49-F238E27FC236}">
                              <a16:creationId xmlns:a16="http://schemas.microsoft.com/office/drawing/2014/main" id="{D7292368-568C-38B0-CCE9-9AF2AE8CF719}"/>
                            </a:ext>
                          </a:extLst>
                        </p:cNvPr>
                        <p:cNvSpPr txBox="1"/>
                        <p:nvPr/>
                      </p:nvSpPr>
                      <p:spPr bwMode="gray">
                        <a:xfrm>
                          <a:off x="5915029" y="1859923"/>
                          <a:ext cx="294612" cy="115888"/>
                        </a:xfrm>
                        <a:prstGeom prst="rect">
                          <a:avLst/>
                        </a:prstGeom>
                      </p:spPr>
                      <p:txBody>
                        <a:bodyPr wrap="square" lIns="0" tIns="0" rIns="0" bIns="0" rtlCol="0" anchor="ctr" anchorCtr="0">
                          <a:noAutofit/>
                        </a:bodyPr>
                        <a:lstStyle/>
                        <a:p>
                          <a:pPr marL="0" marR="0" lvl="0" indent="0" algn="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0" normalizeH="0" baseline="0" noProof="0">
                              <a:ln>
                                <a:noFill/>
                              </a:ln>
                              <a:solidFill>
                                <a:srgbClr val="000000"/>
                              </a:solidFill>
                              <a:effectLst/>
                              <a:uLnTx/>
                              <a:uFillTx/>
                            </a:rPr>
                            <a:t>-20</a:t>
                          </a:r>
                        </a:p>
                      </p:txBody>
                    </p:sp>
                  </p:grpSp>
                  <p:grpSp>
                    <p:nvGrpSpPr>
                      <p:cNvPr id="1409" name="Group 1408">
                        <a:extLst>
                          <a:ext uri="{FF2B5EF4-FFF2-40B4-BE49-F238E27FC236}">
                            <a16:creationId xmlns:a16="http://schemas.microsoft.com/office/drawing/2014/main" id="{7FF9C080-34F4-26CB-C8FE-222BE86FBE2C}"/>
                          </a:ext>
                        </a:extLst>
                      </p:cNvPr>
                      <p:cNvGrpSpPr/>
                      <p:nvPr/>
                    </p:nvGrpSpPr>
                    <p:grpSpPr>
                      <a:xfrm>
                        <a:off x="5928361" y="2799192"/>
                        <a:ext cx="335279" cy="115888"/>
                        <a:chOff x="5928361" y="1887309"/>
                        <a:chExt cx="335279" cy="115888"/>
                      </a:xfrm>
                    </p:grpSpPr>
                    <p:cxnSp>
                      <p:nvCxnSpPr>
                        <p:cNvPr id="1424" name="Straight Connector 1423">
                          <a:extLst>
                            <a:ext uri="{FF2B5EF4-FFF2-40B4-BE49-F238E27FC236}">
                              <a16:creationId xmlns:a16="http://schemas.microsoft.com/office/drawing/2014/main" id="{5CD857AF-7E7A-A98B-C4FE-5A219E8A5E6E}"/>
                            </a:ext>
                          </a:extLst>
                        </p:cNvPr>
                        <p:cNvCxnSpPr>
                          <a:cxnSpLocks/>
                        </p:cNvCxnSpPr>
                        <p:nvPr/>
                      </p:nvCxnSpPr>
                      <p:spPr bwMode="gray">
                        <a:xfrm rot="5400000">
                          <a:off x="6245640" y="1927254"/>
                          <a:ext cx="0" cy="36000"/>
                        </a:xfrm>
                        <a:prstGeom prst="line">
                          <a:avLst/>
                        </a:prstGeom>
                        <a:noFill/>
                        <a:ln w="12700" cap="sq">
                          <a:solidFill>
                            <a:srgbClr val="000000"/>
                          </a:solidFill>
                          <a:prstDash val="solid"/>
                          <a:miter lim="800000"/>
                          <a:headEnd/>
                          <a:tailEnd/>
                        </a:ln>
                        <a:effectLst/>
                      </p:spPr>
                    </p:cxnSp>
                    <p:sp>
                      <p:nvSpPr>
                        <p:cNvPr id="1425" name="TextBox 1424">
                          <a:extLst>
                            <a:ext uri="{FF2B5EF4-FFF2-40B4-BE49-F238E27FC236}">
                              <a16:creationId xmlns:a16="http://schemas.microsoft.com/office/drawing/2014/main" id="{DFB854DA-F9C7-D0C2-4607-727D16DD4152}"/>
                            </a:ext>
                          </a:extLst>
                        </p:cNvPr>
                        <p:cNvSpPr txBox="1"/>
                        <p:nvPr/>
                      </p:nvSpPr>
                      <p:spPr bwMode="gray">
                        <a:xfrm>
                          <a:off x="5928361" y="1887309"/>
                          <a:ext cx="281279" cy="115888"/>
                        </a:xfrm>
                        <a:prstGeom prst="rect">
                          <a:avLst/>
                        </a:prstGeom>
                      </p:spPr>
                      <p:txBody>
                        <a:bodyPr wrap="square" lIns="0" tIns="0" rIns="0" bIns="0" rtlCol="0" anchor="ctr" anchorCtr="0">
                          <a:noAutofit/>
                        </a:bodyPr>
                        <a:lstStyle/>
                        <a:p>
                          <a:pPr marL="0" marR="0" lvl="0" indent="0" algn="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0" normalizeH="0" baseline="0" noProof="0">
                              <a:ln>
                                <a:noFill/>
                              </a:ln>
                              <a:solidFill>
                                <a:srgbClr val="000000"/>
                              </a:solidFill>
                              <a:effectLst/>
                              <a:uLnTx/>
                              <a:uFillTx/>
                            </a:rPr>
                            <a:t>0</a:t>
                          </a:r>
                        </a:p>
                      </p:txBody>
                    </p:sp>
                  </p:grpSp>
                  <p:grpSp>
                    <p:nvGrpSpPr>
                      <p:cNvPr id="1410" name="Group 1409">
                        <a:extLst>
                          <a:ext uri="{FF2B5EF4-FFF2-40B4-BE49-F238E27FC236}">
                            <a16:creationId xmlns:a16="http://schemas.microsoft.com/office/drawing/2014/main" id="{BB73760E-D6A9-7D58-3C77-832D57C093A3}"/>
                          </a:ext>
                        </a:extLst>
                      </p:cNvPr>
                      <p:cNvGrpSpPr/>
                      <p:nvPr/>
                    </p:nvGrpSpPr>
                    <p:grpSpPr>
                      <a:xfrm>
                        <a:off x="5915029" y="2662261"/>
                        <a:ext cx="348611" cy="115888"/>
                        <a:chOff x="5915029" y="1914695"/>
                        <a:chExt cx="348611" cy="115888"/>
                      </a:xfrm>
                    </p:grpSpPr>
                    <p:cxnSp>
                      <p:nvCxnSpPr>
                        <p:cNvPr id="1422" name="Straight Connector 1421">
                          <a:extLst>
                            <a:ext uri="{FF2B5EF4-FFF2-40B4-BE49-F238E27FC236}">
                              <a16:creationId xmlns:a16="http://schemas.microsoft.com/office/drawing/2014/main" id="{9F40895D-F053-727E-36BB-BCC509EADD50}"/>
                            </a:ext>
                          </a:extLst>
                        </p:cNvPr>
                        <p:cNvCxnSpPr>
                          <a:cxnSpLocks/>
                        </p:cNvCxnSpPr>
                        <p:nvPr/>
                      </p:nvCxnSpPr>
                      <p:spPr bwMode="gray">
                        <a:xfrm rot="5400000">
                          <a:off x="6245640" y="1954639"/>
                          <a:ext cx="0" cy="36000"/>
                        </a:xfrm>
                        <a:prstGeom prst="line">
                          <a:avLst/>
                        </a:prstGeom>
                        <a:noFill/>
                        <a:ln w="12700" cap="sq">
                          <a:solidFill>
                            <a:srgbClr val="000000"/>
                          </a:solidFill>
                          <a:prstDash val="solid"/>
                          <a:miter lim="800000"/>
                          <a:headEnd/>
                          <a:tailEnd/>
                        </a:ln>
                        <a:effectLst/>
                      </p:spPr>
                    </p:cxnSp>
                    <p:sp>
                      <p:nvSpPr>
                        <p:cNvPr id="1423" name="TextBox 1422">
                          <a:extLst>
                            <a:ext uri="{FF2B5EF4-FFF2-40B4-BE49-F238E27FC236}">
                              <a16:creationId xmlns:a16="http://schemas.microsoft.com/office/drawing/2014/main" id="{A732B00C-BF12-46AE-7413-8BF6F0F888BE}"/>
                            </a:ext>
                          </a:extLst>
                        </p:cNvPr>
                        <p:cNvSpPr txBox="1"/>
                        <p:nvPr/>
                      </p:nvSpPr>
                      <p:spPr bwMode="gray">
                        <a:xfrm>
                          <a:off x="5915029" y="1914695"/>
                          <a:ext cx="294612" cy="115888"/>
                        </a:xfrm>
                        <a:prstGeom prst="rect">
                          <a:avLst/>
                        </a:prstGeom>
                      </p:spPr>
                      <p:txBody>
                        <a:bodyPr wrap="square" lIns="0" tIns="0" rIns="0" bIns="0" rtlCol="0" anchor="ctr" anchorCtr="0">
                          <a:noAutofit/>
                        </a:bodyPr>
                        <a:lstStyle/>
                        <a:p>
                          <a:pPr marL="0" marR="0" lvl="0" indent="0" algn="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0" normalizeH="0" baseline="0" noProof="0">
                              <a:ln>
                                <a:noFill/>
                              </a:ln>
                              <a:solidFill>
                                <a:srgbClr val="000000"/>
                              </a:solidFill>
                              <a:effectLst/>
                              <a:uLnTx/>
                              <a:uFillTx/>
                            </a:rPr>
                            <a:t>20</a:t>
                          </a:r>
                        </a:p>
                      </p:txBody>
                    </p:sp>
                  </p:grpSp>
                  <p:grpSp>
                    <p:nvGrpSpPr>
                      <p:cNvPr id="1411" name="Group 1410">
                        <a:extLst>
                          <a:ext uri="{FF2B5EF4-FFF2-40B4-BE49-F238E27FC236}">
                            <a16:creationId xmlns:a16="http://schemas.microsoft.com/office/drawing/2014/main" id="{DE3F94DC-8B4A-AB93-4CFA-D84D4B732B2F}"/>
                          </a:ext>
                        </a:extLst>
                      </p:cNvPr>
                      <p:cNvGrpSpPr/>
                      <p:nvPr/>
                    </p:nvGrpSpPr>
                    <p:grpSpPr>
                      <a:xfrm>
                        <a:off x="5928361" y="2525330"/>
                        <a:ext cx="335279" cy="115888"/>
                        <a:chOff x="5928361" y="1942081"/>
                        <a:chExt cx="335279" cy="115888"/>
                      </a:xfrm>
                    </p:grpSpPr>
                    <p:cxnSp>
                      <p:nvCxnSpPr>
                        <p:cNvPr id="1420" name="Straight Connector 1419">
                          <a:extLst>
                            <a:ext uri="{FF2B5EF4-FFF2-40B4-BE49-F238E27FC236}">
                              <a16:creationId xmlns:a16="http://schemas.microsoft.com/office/drawing/2014/main" id="{B5D5FC4F-7430-1C52-46D7-A336DE0E028D}"/>
                            </a:ext>
                          </a:extLst>
                        </p:cNvPr>
                        <p:cNvCxnSpPr>
                          <a:cxnSpLocks/>
                        </p:cNvCxnSpPr>
                        <p:nvPr/>
                      </p:nvCxnSpPr>
                      <p:spPr bwMode="gray">
                        <a:xfrm rot="5400000">
                          <a:off x="6245640" y="1982025"/>
                          <a:ext cx="0" cy="36000"/>
                        </a:xfrm>
                        <a:prstGeom prst="line">
                          <a:avLst/>
                        </a:prstGeom>
                        <a:noFill/>
                        <a:ln w="12700" cap="sq">
                          <a:solidFill>
                            <a:srgbClr val="000000"/>
                          </a:solidFill>
                          <a:prstDash val="solid"/>
                          <a:miter lim="800000"/>
                          <a:headEnd/>
                          <a:tailEnd/>
                        </a:ln>
                        <a:effectLst/>
                      </p:spPr>
                    </p:cxnSp>
                    <p:sp>
                      <p:nvSpPr>
                        <p:cNvPr id="1421" name="TextBox 1420">
                          <a:extLst>
                            <a:ext uri="{FF2B5EF4-FFF2-40B4-BE49-F238E27FC236}">
                              <a16:creationId xmlns:a16="http://schemas.microsoft.com/office/drawing/2014/main" id="{430791E3-BAE2-90DC-4381-4006FC19E8E8}"/>
                            </a:ext>
                          </a:extLst>
                        </p:cNvPr>
                        <p:cNvSpPr txBox="1"/>
                        <p:nvPr/>
                      </p:nvSpPr>
                      <p:spPr bwMode="gray">
                        <a:xfrm>
                          <a:off x="5928361" y="1942081"/>
                          <a:ext cx="281279" cy="115888"/>
                        </a:xfrm>
                        <a:prstGeom prst="rect">
                          <a:avLst/>
                        </a:prstGeom>
                      </p:spPr>
                      <p:txBody>
                        <a:bodyPr wrap="square" lIns="0" tIns="0" rIns="0" bIns="0" rtlCol="0" anchor="ctr" anchorCtr="0">
                          <a:noAutofit/>
                        </a:bodyPr>
                        <a:lstStyle/>
                        <a:p>
                          <a:pPr marL="0" marR="0" lvl="0" indent="0" algn="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0" normalizeH="0" baseline="0" noProof="0">
                              <a:ln>
                                <a:noFill/>
                              </a:ln>
                              <a:solidFill>
                                <a:srgbClr val="000000"/>
                              </a:solidFill>
                              <a:effectLst/>
                              <a:uLnTx/>
                              <a:uFillTx/>
                            </a:rPr>
                            <a:t>40</a:t>
                          </a:r>
                        </a:p>
                      </p:txBody>
                    </p:sp>
                  </p:grpSp>
                  <p:grpSp>
                    <p:nvGrpSpPr>
                      <p:cNvPr id="1412" name="Group 1411">
                        <a:extLst>
                          <a:ext uri="{FF2B5EF4-FFF2-40B4-BE49-F238E27FC236}">
                            <a16:creationId xmlns:a16="http://schemas.microsoft.com/office/drawing/2014/main" id="{4C8A660F-9F62-3E5D-88A1-4BEFF39E0D37}"/>
                          </a:ext>
                        </a:extLst>
                      </p:cNvPr>
                      <p:cNvGrpSpPr/>
                      <p:nvPr/>
                    </p:nvGrpSpPr>
                    <p:grpSpPr>
                      <a:xfrm>
                        <a:off x="5915029" y="2388399"/>
                        <a:ext cx="348611" cy="115888"/>
                        <a:chOff x="5915029" y="1969467"/>
                        <a:chExt cx="348611" cy="115888"/>
                      </a:xfrm>
                    </p:grpSpPr>
                    <p:cxnSp>
                      <p:nvCxnSpPr>
                        <p:cNvPr id="1418" name="Straight Connector 1417">
                          <a:extLst>
                            <a:ext uri="{FF2B5EF4-FFF2-40B4-BE49-F238E27FC236}">
                              <a16:creationId xmlns:a16="http://schemas.microsoft.com/office/drawing/2014/main" id="{1A23BFEC-79C0-DA8F-B403-4D27E831B31E}"/>
                            </a:ext>
                          </a:extLst>
                        </p:cNvPr>
                        <p:cNvCxnSpPr>
                          <a:cxnSpLocks/>
                        </p:cNvCxnSpPr>
                        <p:nvPr/>
                      </p:nvCxnSpPr>
                      <p:spPr bwMode="gray">
                        <a:xfrm rot="5400000">
                          <a:off x="6245640" y="2009411"/>
                          <a:ext cx="0" cy="36000"/>
                        </a:xfrm>
                        <a:prstGeom prst="line">
                          <a:avLst/>
                        </a:prstGeom>
                        <a:noFill/>
                        <a:ln w="12700" cap="sq">
                          <a:solidFill>
                            <a:srgbClr val="000000"/>
                          </a:solidFill>
                          <a:prstDash val="solid"/>
                          <a:miter lim="800000"/>
                          <a:headEnd/>
                          <a:tailEnd/>
                        </a:ln>
                        <a:effectLst/>
                      </p:spPr>
                    </p:cxnSp>
                    <p:sp>
                      <p:nvSpPr>
                        <p:cNvPr id="1419" name="TextBox 1418">
                          <a:extLst>
                            <a:ext uri="{FF2B5EF4-FFF2-40B4-BE49-F238E27FC236}">
                              <a16:creationId xmlns:a16="http://schemas.microsoft.com/office/drawing/2014/main" id="{A369F5A5-7277-84BC-038A-B97F6FFF5AEB}"/>
                            </a:ext>
                          </a:extLst>
                        </p:cNvPr>
                        <p:cNvSpPr txBox="1"/>
                        <p:nvPr/>
                      </p:nvSpPr>
                      <p:spPr bwMode="gray">
                        <a:xfrm>
                          <a:off x="5915029" y="1969467"/>
                          <a:ext cx="294612" cy="115888"/>
                        </a:xfrm>
                        <a:prstGeom prst="rect">
                          <a:avLst/>
                        </a:prstGeom>
                      </p:spPr>
                      <p:txBody>
                        <a:bodyPr wrap="square" lIns="0" tIns="0" rIns="0" bIns="0" rtlCol="0" anchor="ctr" anchorCtr="0">
                          <a:noAutofit/>
                        </a:bodyPr>
                        <a:lstStyle/>
                        <a:p>
                          <a:pPr marL="0" marR="0" lvl="0" indent="0" algn="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0" normalizeH="0" baseline="0" noProof="0">
                              <a:ln>
                                <a:noFill/>
                              </a:ln>
                              <a:solidFill>
                                <a:srgbClr val="000000"/>
                              </a:solidFill>
                              <a:effectLst/>
                              <a:uLnTx/>
                              <a:uFillTx/>
                            </a:rPr>
                            <a:t>60</a:t>
                          </a:r>
                        </a:p>
                      </p:txBody>
                    </p:sp>
                  </p:grpSp>
                  <p:grpSp>
                    <p:nvGrpSpPr>
                      <p:cNvPr id="1413" name="Group 1412">
                        <a:extLst>
                          <a:ext uri="{FF2B5EF4-FFF2-40B4-BE49-F238E27FC236}">
                            <a16:creationId xmlns:a16="http://schemas.microsoft.com/office/drawing/2014/main" id="{0C9E3E41-873B-8923-D0DA-7445833C577B}"/>
                          </a:ext>
                        </a:extLst>
                      </p:cNvPr>
                      <p:cNvGrpSpPr/>
                      <p:nvPr/>
                    </p:nvGrpSpPr>
                    <p:grpSpPr>
                      <a:xfrm>
                        <a:off x="5915029" y="2114537"/>
                        <a:ext cx="348611" cy="252819"/>
                        <a:chOff x="5915029" y="1859922"/>
                        <a:chExt cx="348611" cy="252819"/>
                      </a:xfrm>
                    </p:grpSpPr>
                    <p:cxnSp>
                      <p:nvCxnSpPr>
                        <p:cNvPr id="1414" name="Straight Connector 1413">
                          <a:extLst>
                            <a:ext uri="{FF2B5EF4-FFF2-40B4-BE49-F238E27FC236}">
                              <a16:creationId xmlns:a16="http://schemas.microsoft.com/office/drawing/2014/main" id="{378D0E1D-AE1C-217F-0244-8B6BB3DF51BE}"/>
                            </a:ext>
                          </a:extLst>
                        </p:cNvPr>
                        <p:cNvCxnSpPr>
                          <a:cxnSpLocks/>
                        </p:cNvCxnSpPr>
                        <p:nvPr/>
                      </p:nvCxnSpPr>
                      <p:spPr bwMode="gray">
                        <a:xfrm rot="5400000">
                          <a:off x="6245640" y="1899866"/>
                          <a:ext cx="0" cy="36000"/>
                        </a:xfrm>
                        <a:prstGeom prst="line">
                          <a:avLst/>
                        </a:prstGeom>
                        <a:noFill/>
                        <a:ln w="12700" cap="sq">
                          <a:solidFill>
                            <a:srgbClr val="000000"/>
                          </a:solidFill>
                          <a:prstDash val="solid"/>
                          <a:miter lim="800000"/>
                          <a:headEnd/>
                          <a:tailEnd/>
                        </a:ln>
                        <a:effectLst/>
                      </p:spPr>
                    </p:cxnSp>
                    <p:sp>
                      <p:nvSpPr>
                        <p:cNvPr id="1415" name="TextBox 1414">
                          <a:extLst>
                            <a:ext uri="{FF2B5EF4-FFF2-40B4-BE49-F238E27FC236}">
                              <a16:creationId xmlns:a16="http://schemas.microsoft.com/office/drawing/2014/main" id="{20AEFB0A-9F91-1343-B7EC-50EDE24EE727}"/>
                            </a:ext>
                          </a:extLst>
                        </p:cNvPr>
                        <p:cNvSpPr txBox="1"/>
                        <p:nvPr/>
                      </p:nvSpPr>
                      <p:spPr bwMode="gray">
                        <a:xfrm>
                          <a:off x="5915029" y="1859922"/>
                          <a:ext cx="294612" cy="115888"/>
                        </a:xfrm>
                        <a:prstGeom prst="rect">
                          <a:avLst/>
                        </a:prstGeom>
                      </p:spPr>
                      <p:txBody>
                        <a:bodyPr wrap="square" lIns="0" tIns="0" rIns="0" bIns="0" rtlCol="0" anchor="ctr" anchorCtr="0">
                          <a:noAutofit/>
                        </a:bodyPr>
                        <a:lstStyle/>
                        <a:p>
                          <a:pPr marL="0" marR="0" lvl="0" indent="0" algn="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0" normalizeH="0" baseline="0" noProof="0">
                              <a:ln>
                                <a:noFill/>
                              </a:ln>
                              <a:solidFill>
                                <a:srgbClr val="000000"/>
                              </a:solidFill>
                              <a:effectLst/>
                              <a:uLnTx/>
                              <a:uFillTx/>
                            </a:rPr>
                            <a:t>100</a:t>
                          </a:r>
                        </a:p>
                      </p:txBody>
                    </p:sp>
                    <p:cxnSp>
                      <p:nvCxnSpPr>
                        <p:cNvPr id="1416" name="Straight Connector 1415">
                          <a:extLst>
                            <a:ext uri="{FF2B5EF4-FFF2-40B4-BE49-F238E27FC236}">
                              <a16:creationId xmlns:a16="http://schemas.microsoft.com/office/drawing/2014/main" id="{07ADB437-64FB-F13C-3FD8-6FE115B5478D}"/>
                            </a:ext>
                          </a:extLst>
                        </p:cNvPr>
                        <p:cNvCxnSpPr>
                          <a:cxnSpLocks/>
                        </p:cNvCxnSpPr>
                        <p:nvPr/>
                      </p:nvCxnSpPr>
                      <p:spPr bwMode="gray">
                        <a:xfrm rot="5400000">
                          <a:off x="6245640" y="2036797"/>
                          <a:ext cx="0" cy="36000"/>
                        </a:xfrm>
                        <a:prstGeom prst="line">
                          <a:avLst/>
                        </a:prstGeom>
                        <a:noFill/>
                        <a:ln w="12700" cap="sq">
                          <a:solidFill>
                            <a:srgbClr val="000000"/>
                          </a:solidFill>
                          <a:prstDash val="solid"/>
                          <a:miter lim="800000"/>
                          <a:headEnd/>
                          <a:tailEnd/>
                        </a:ln>
                        <a:effectLst/>
                      </p:spPr>
                    </p:cxnSp>
                    <p:sp>
                      <p:nvSpPr>
                        <p:cNvPr id="1417" name="TextBox 1416">
                          <a:extLst>
                            <a:ext uri="{FF2B5EF4-FFF2-40B4-BE49-F238E27FC236}">
                              <a16:creationId xmlns:a16="http://schemas.microsoft.com/office/drawing/2014/main" id="{B08B73B6-9DF4-87E8-516C-04FFE2374F7E}"/>
                            </a:ext>
                          </a:extLst>
                        </p:cNvPr>
                        <p:cNvSpPr txBox="1"/>
                        <p:nvPr/>
                      </p:nvSpPr>
                      <p:spPr bwMode="gray">
                        <a:xfrm>
                          <a:off x="5915029" y="1996853"/>
                          <a:ext cx="294612" cy="115888"/>
                        </a:xfrm>
                        <a:prstGeom prst="rect">
                          <a:avLst/>
                        </a:prstGeom>
                      </p:spPr>
                      <p:txBody>
                        <a:bodyPr wrap="square" lIns="0" tIns="0" rIns="0" bIns="0" rtlCol="0" anchor="ctr" anchorCtr="0">
                          <a:noAutofit/>
                        </a:bodyPr>
                        <a:lstStyle/>
                        <a:p>
                          <a:pPr marL="0" marR="0" lvl="0" indent="0" algn="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0" normalizeH="0" baseline="0" noProof="0">
                              <a:ln>
                                <a:noFill/>
                              </a:ln>
                              <a:solidFill>
                                <a:srgbClr val="000000"/>
                              </a:solidFill>
                              <a:effectLst/>
                              <a:uLnTx/>
                              <a:uFillTx/>
                            </a:rPr>
                            <a:t>80</a:t>
                          </a:r>
                        </a:p>
                      </p:txBody>
                    </p:sp>
                  </p:grpSp>
                </p:grpSp>
              </p:grpSp>
              <p:sp>
                <p:nvSpPr>
                  <p:cNvPr id="1399" name="TextBox 1398">
                    <a:extLst>
                      <a:ext uri="{FF2B5EF4-FFF2-40B4-BE49-F238E27FC236}">
                        <a16:creationId xmlns:a16="http://schemas.microsoft.com/office/drawing/2014/main" id="{E36B87E6-92FA-420E-91DC-D5A451ED27E2}"/>
                      </a:ext>
                    </a:extLst>
                  </p:cNvPr>
                  <p:cNvSpPr txBox="1"/>
                  <p:nvPr/>
                </p:nvSpPr>
                <p:spPr bwMode="gray">
                  <a:xfrm rot="16200000">
                    <a:off x="5070326" y="2612171"/>
                    <a:ext cx="1522910" cy="271103"/>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US" sz="1050" b="1" i="0" u="none" strike="noStrike" kern="0" cap="none" spc="0" normalizeH="0" baseline="0" noProof="0">
                        <a:ln>
                          <a:noFill/>
                        </a:ln>
                        <a:solidFill>
                          <a:srgbClr val="000000"/>
                        </a:solidFill>
                        <a:effectLst/>
                        <a:uLnTx/>
                        <a:uFillTx/>
                      </a:rPr>
                      <a:t>Change from baseline in tumor size, %</a:t>
                    </a:r>
                    <a:endParaRPr kumimoji="0" lang="en-GB" sz="1050" b="1" i="0" u="none" strike="noStrike" kern="0" cap="none" spc="0" normalizeH="0" baseline="0" noProof="0">
                      <a:ln>
                        <a:noFill/>
                      </a:ln>
                      <a:solidFill>
                        <a:srgbClr val="000000"/>
                      </a:solidFill>
                      <a:effectLst/>
                      <a:uLnTx/>
                      <a:uFillTx/>
                    </a:endParaRPr>
                  </a:p>
                </p:txBody>
              </p:sp>
              <p:sp>
                <p:nvSpPr>
                  <p:cNvPr id="1400" name="TextBox 1399">
                    <a:extLst>
                      <a:ext uri="{FF2B5EF4-FFF2-40B4-BE49-F238E27FC236}">
                        <a16:creationId xmlns:a16="http://schemas.microsoft.com/office/drawing/2014/main" id="{F603C982-4F54-09D4-D024-2E857655F619}"/>
                      </a:ext>
                    </a:extLst>
                  </p:cNvPr>
                  <p:cNvSpPr txBox="1"/>
                  <p:nvPr/>
                </p:nvSpPr>
                <p:spPr bwMode="gray">
                  <a:xfrm>
                    <a:off x="8215564" y="3833527"/>
                    <a:ext cx="1581601" cy="182463"/>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1050" b="1" i="0" u="none" strike="noStrike" kern="0" cap="none" spc="0" normalizeH="0" baseline="0" noProof="0">
                        <a:ln>
                          <a:noFill/>
                        </a:ln>
                        <a:solidFill>
                          <a:srgbClr val="000000"/>
                        </a:solidFill>
                        <a:effectLst/>
                        <a:uLnTx/>
                        <a:uFillTx/>
                      </a:rPr>
                      <a:t>Weeks</a:t>
                    </a:r>
                  </a:p>
                </p:txBody>
              </p:sp>
            </p:grpSp>
            <p:grpSp>
              <p:nvGrpSpPr>
                <p:cNvPr id="1308" name="Group 1307">
                  <a:extLst>
                    <a:ext uri="{FF2B5EF4-FFF2-40B4-BE49-F238E27FC236}">
                      <a16:creationId xmlns:a16="http://schemas.microsoft.com/office/drawing/2014/main" id="{02175D3A-50AF-30FC-16DF-B70C0152A05A}"/>
                    </a:ext>
                  </a:extLst>
                </p:cNvPr>
                <p:cNvGrpSpPr/>
                <p:nvPr/>
              </p:nvGrpSpPr>
              <p:grpSpPr>
                <a:xfrm>
                  <a:off x="6231572" y="5390747"/>
                  <a:ext cx="5571279" cy="189844"/>
                  <a:chOff x="6231572" y="5441103"/>
                  <a:chExt cx="5571279" cy="189844"/>
                </a:xfrm>
              </p:grpSpPr>
              <p:cxnSp>
                <p:nvCxnSpPr>
                  <p:cNvPr id="1309" name="Straight Connector 1308">
                    <a:extLst>
                      <a:ext uri="{FF2B5EF4-FFF2-40B4-BE49-F238E27FC236}">
                        <a16:creationId xmlns:a16="http://schemas.microsoft.com/office/drawing/2014/main" id="{18D108C2-39D5-A309-444D-441B0317E9F0}"/>
                      </a:ext>
                    </a:extLst>
                  </p:cNvPr>
                  <p:cNvCxnSpPr>
                    <a:cxnSpLocks/>
                  </p:cNvCxnSpPr>
                  <p:nvPr/>
                </p:nvCxnSpPr>
                <p:spPr bwMode="gray">
                  <a:xfrm>
                    <a:off x="6275388" y="5441103"/>
                    <a:ext cx="5473700" cy="0"/>
                  </a:xfrm>
                  <a:prstGeom prst="line">
                    <a:avLst/>
                  </a:prstGeom>
                  <a:noFill/>
                  <a:ln w="12700" cap="sq">
                    <a:solidFill>
                      <a:srgbClr val="000000"/>
                    </a:solidFill>
                    <a:prstDash val="solid"/>
                    <a:miter lim="800000"/>
                    <a:headEnd/>
                    <a:tailEnd/>
                  </a:ln>
                  <a:effectLst/>
                </p:spPr>
              </p:cxnSp>
              <p:grpSp>
                <p:nvGrpSpPr>
                  <p:cNvPr id="1310" name="Group 1309">
                    <a:extLst>
                      <a:ext uri="{FF2B5EF4-FFF2-40B4-BE49-F238E27FC236}">
                        <a16:creationId xmlns:a16="http://schemas.microsoft.com/office/drawing/2014/main" id="{DD0CD9A2-B700-A13A-E70D-6F701E0FCEEB}"/>
                      </a:ext>
                    </a:extLst>
                  </p:cNvPr>
                  <p:cNvGrpSpPr/>
                  <p:nvPr/>
                </p:nvGrpSpPr>
                <p:grpSpPr>
                  <a:xfrm>
                    <a:off x="6231572" y="5443878"/>
                    <a:ext cx="5571279" cy="187069"/>
                    <a:chOff x="6231572" y="5646008"/>
                    <a:chExt cx="5571279" cy="187069"/>
                  </a:xfrm>
                </p:grpSpPr>
                <p:grpSp>
                  <p:nvGrpSpPr>
                    <p:cNvPr id="1311" name="Group 1310">
                      <a:extLst>
                        <a:ext uri="{FF2B5EF4-FFF2-40B4-BE49-F238E27FC236}">
                          <a16:creationId xmlns:a16="http://schemas.microsoft.com/office/drawing/2014/main" id="{C87952ED-ACE6-3BFA-288A-FFBEC1E61F02}"/>
                        </a:ext>
                      </a:extLst>
                    </p:cNvPr>
                    <p:cNvGrpSpPr/>
                    <p:nvPr/>
                  </p:nvGrpSpPr>
                  <p:grpSpPr>
                    <a:xfrm>
                      <a:off x="6231572" y="5646008"/>
                      <a:ext cx="231137" cy="187069"/>
                      <a:chOff x="5618798" y="5459075"/>
                      <a:chExt cx="231137" cy="187069"/>
                    </a:xfrm>
                  </p:grpSpPr>
                  <p:cxnSp>
                    <p:nvCxnSpPr>
                      <p:cNvPr id="1396" name="Straight Connector 1395">
                        <a:extLst>
                          <a:ext uri="{FF2B5EF4-FFF2-40B4-BE49-F238E27FC236}">
                            <a16:creationId xmlns:a16="http://schemas.microsoft.com/office/drawing/2014/main" id="{33FA6D9D-FBD2-6E49-02ED-A8C6E4B99C24}"/>
                          </a:ext>
                        </a:extLst>
                      </p:cNvPr>
                      <p:cNvCxnSpPr>
                        <a:cxnSpLocks/>
                      </p:cNvCxnSpPr>
                      <p:nvPr/>
                    </p:nvCxnSpPr>
                    <p:spPr bwMode="gray">
                      <a:xfrm rot="10800000">
                        <a:off x="5734367" y="5459075"/>
                        <a:ext cx="0" cy="36000"/>
                      </a:xfrm>
                      <a:prstGeom prst="line">
                        <a:avLst/>
                      </a:prstGeom>
                      <a:noFill/>
                      <a:ln w="12700" cap="sq">
                        <a:solidFill>
                          <a:srgbClr val="000000"/>
                        </a:solidFill>
                        <a:prstDash val="solid"/>
                        <a:miter lim="800000"/>
                        <a:headEnd/>
                        <a:tailEnd/>
                      </a:ln>
                      <a:effectLst/>
                    </p:spPr>
                  </p:cxnSp>
                  <p:sp>
                    <p:nvSpPr>
                      <p:cNvPr id="1397" name="TextBox 1396">
                        <a:extLst>
                          <a:ext uri="{FF2B5EF4-FFF2-40B4-BE49-F238E27FC236}">
                            <a16:creationId xmlns:a16="http://schemas.microsoft.com/office/drawing/2014/main" id="{5DF2D60F-C0C6-3AEE-ACD4-5D24E9433DB6}"/>
                          </a:ext>
                        </a:extLst>
                      </p:cNvPr>
                      <p:cNvSpPr txBox="1"/>
                      <p:nvPr/>
                    </p:nvSpPr>
                    <p:spPr bwMode="gray">
                      <a:xfrm>
                        <a:off x="5618798" y="5530256"/>
                        <a:ext cx="231137" cy="115888"/>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0" normalizeH="0" baseline="0" noProof="0">
                            <a:ln>
                              <a:noFill/>
                            </a:ln>
                            <a:solidFill>
                              <a:srgbClr val="000000"/>
                            </a:solidFill>
                            <a:effectLst/>
                            <a:uLnTx/>
                            <a:uFillTx/>
                          </a:rPr>
                          <a:t>0</a:t>
                        </a:r>
                      </a:p>
                    </p:txBody>
                  </p:sp>
                </p:grpSp>
                <p:grpSp>
                  <p:nvGrpSpPr>
                    <p:cNvPr id="1312" name="Group 1311">
                      <a:extLst>
                        <a:ext uri="{FF2B5EF4-FFF2-40B4-BE49-F238E27FC236}">
                          <a16:creationId xmlns:a16="http://schemas.microsoft.com/office/drawing/2014/main" id="{C8AD458C-37AA-B9B7-67F8-BD5CF5AA08CC}"/>
                        </a:ext>
                      </a:extLst>
                    </p:cNvPr>
                    <p:cNvGrpSpPr/>
                    <p:nvPr/>
                  </p:nvGrpSpPr>
                  <p:grpSpPr>
                    <a:xfrm>
                      <a:off x="6421781" y="5646008"/>
                      <a:ext cx="231137" cy="187069"/>
                      <a:chOff x="5618798" y="5459075"/>
                      <a:chExt cx="231137" cy="187069"/>
                    </a:xfrm>
                  </p:grpSpPr>
                  <p:cxnSp>
                    <p:nvCxnSpPr>
                      <p:cNvPr id="1394" name="Straight Connector 1393">
                        <a:extLst>
                          <a:ext uri="{FF2B5EF4-FFF2-40B4-BE49-F238E27FC236}">
                            <a16:creationId xmlns:a16="http://schemas.microsoft.com/office/drawing/2014/main" id="{F28B892A-4C62-C635-9CC6-762141C0AE06}"/>
                          </a:ext>
                        </a:extLst>
                      </p:cNvPr>
                      <p:cNvCxnSpPr>
                        <a:cxnSpLocks/>
                      </p:cNvCxnSpPr>
                      <p:nvPr/>
                    </p:nvCxnSpPr>
                    <p:spPr bwMode="gray">
                      <a:xfrm rot="10800000">
                        <a:off x="5734367" y="5459075"/>
                        <a:ext cx="0" cy="36000"/>
                      </a:xfrm>
                      <a:prstGeom prst="line">
                        <a:avLst/>
                      </a:prstGeom>
                      <a:noFill/>
                      <a:ln w="12700" cap="sq">
                        <a:solidFill>
                          <a:srgbClr val="000000"/>
                        </a:solidFill>
                        <a:prstDash val="solid"/>
                        <a:miter lim="800000"/>
                        <a:headEnd/>
                        <a:tailEnd/>
                      </a:ln>
                      <a:effectLst/>
                    </p:spPr>
                  </p:cxnSp>
                  <p:sp>
                    <p:nvSpPr>
                      <p:cNvPr id="1395" name="TextBox 1394">
                        <a:extLst>
                          <a:ext uri="{FF2B5EF4-FFF2-40B4-BE49-F238E27FC236}">
                            <a16:creationId xmlns:a16="http://schemas.microsoft.com/office/drawing/2014/main" id="{0B27CDF0-1B2C-7FE5-977F-C8F0F2A444EE}"/>
                          </a:ext>
                        </a:extLst>
                      </p:cNvPr>
                      <p:cNvSpPr txBox="1"/>
                      <p:nvPr/>
                    </p:nvSpPr>
                    <p:spPr bwMode="gray">
                      <a:xfrm>
                        <a:off x="5618798" y="5530256"/>
                        <a:ext cx="231137" cy="115888"/>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0" normalizeH="0" baseline="0" noProof="0">
                            <a:ln>
                              <a:noFill/>
                            </a:ln>
                            <a:solidFill>
                              <a:srgbClr val="000000"/>
                            </a:solidFill>
                            <a:effectLst/>
                            <a:uLnTx/>
                            <a:uFillTx/>
                          </a:rPr>
                          <a:t>4</a:t>
                        </a:r>
                      </a:p>
                    </p:txBody>
                  </p:sp>
                </p:grpSp>
                <p:grpSp>
                  <p:nvGrpSpPr>
                    <p:cNvPr id="1313" name="Group 1312">
                      <a:extLst>
                        <a:ext uri="{FF2B5EF4-FFF2-40B4-BE49-F238E27FC236}">
                          <a16:creationId xmlns:a16="http://schemas.microsoft.com/office/drawing/2014/main" id="{51C5B03F-7417-5E5C-153A-A9F4E2B1E854}"/>
                        </a:ext>
                      </a:extLst>
                    </p:cNvPr>
                    <p:cNvGrpSpPr/>
                    <p:nvPr/>
                  </p:nvGrpSpPr>
                  <p:grpSpPr>
                    <a:xfrm>
                      <a:off x="6611990" y="5646008"/>
                      <a:ext cx="231137" cy="187069"/>
                      <a:chOff x="5618798" y="5459075"/>
                      <a:chExt cx="231137" cy="187069"/>
                    </a:xfrm>
                  </p:grpSpPr>
                  <p:cxnSp>
                    <p:nvCxnSpPr>
                      <p:cNvPr id="1392" name="Straight Connector 1391">
                        <a:extLst>
                          <a:ext uri="{FF2B5EF4-FFF2-40B4-BE49-F238E27FC236}">
                            <a16:creationId xmlns:a16="http://schemas.microsoft.com/office/drawing/2014/main" id="{1BCBC782-3E1A-D7BC-7A6C-5FE232E57F93}"/>
                          </a:ext>
                        </a:extLst>
                      </p:cNvPr>
                      <p:cNvCxnSpPr>
                        <a:cxnSpLocks/>
                      </p:cNvCxnSpPr>
                      <p:nvPr/>
                    </p:nvCxnSpPr>
                    <p:spPr bwMode="gray">
                      <a:xfrm rot="10800000">
                        <a:off x="5734367" y="5459075"/>
                        <a:ext cx="0" cy="36000"/>
                      </a:xfrm>
                      <a:prstGeom prst="line">
                        <a:avLst/>
                      </a:prstGeom>
                      <a:noFill/>
                      <a:ln w="12700" cap="sq">
                        <a:solidFill>
                          <a:srgbClr val="000000"/>
                        </a:solidFill>
                        <a:prstDash val="solid"/>
                        <a:miter lim="800000"/>
                        <a:headEnd/>
                        <a:tailEnd/>
                      </a:ln>
                      <a:effectLst/>
                    </p:spPr>
                  </p:cxnSp>
                  <p:sp>
                    <p:nvSpPr>
                      <p:cNvPr id="1393" name="TextBox 1392">
                        <a:extLst>
                          <a:ext uri="{FF2B5EF4-FFF2-40B4-BE49-F238E27FC236}">
                            <a16:creationId xmlns:a16="http://schemas.microsoft.com/office/drawing/2014/main" id="{300EBA4D-7AB2-6B58-7E63-FFCD51F04074}"/>
                          </a:ext>
                        </a:extLst>
                      </p:cNvPr>
                      <p:cNvSpPr txBox="1"/>
                      <p:nvPr/>
                    </p:nvSpPr>
                    <p:spPr bwMode="gray">
                      <a:xfrm>
                        <a:off x="5618798" y="5530256"/>
                        <a:ext cx="231137" cy="115888"/>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0" normalizeH="0" baseline="0" noProof="0">
                            <a:ln>
                              <a:noFill/>
                            </a:ln>
                            <a:solidFill>
                              <a:srgbClr val="000000"/>
                            </a:solidFill>
                            <a:effectLst/>
                            <a:uLnTx/>
                            <a:uFillTx/>
                          </a:rPr>
                          <a:t>8</a:t>
                        </a:r>
                      </a:p>
                    </p:txBody>
                  </p:sp>
                </p:grpSp>
                <p:grpSp>
                  <p:nvGrpSpPr>
                    <p:cNvPr id="1314" name="Group 1313">
                      <a:extLst>
                        <a:ext uri="{FF2B5EF4-FFF2-40B4-BE49-F238E27FC236}">
                          <a16:creationId xmlns:a16="http://schemas.microsoft.com/office/drawing/2014/main" id="{E9A74949-52C1-9EBE-4B49-E843BD8C67CC}"/>
                        </a:ext>
                      </a:extLst>
                    </p:cNvPr>
                    <p:cNvGrpSpPr/>
                    <p:nvPr/>
                  </p:nvGrpSpPr>
                  <p:grpSpPr>
                    <a:xfrm>
                      <a:off x="6802199" y="5646008"/>
                      <a:ext cx="231137" cy="187069"/>
                      <a:chOff x="5618798" y="5459075"/>
                      <a:chExt cx="231137" cy="187069"/>
                    </a:xfrm>
                  </p:grpSpPr>
                  <p:cxnSp>
                    <p:nvCxnSpPr>
                      <p:cNvPr id="1390" name="Straight Connector 1389">
                        <a:extLst>
                          <a:ext uri="{FF2B5EF4-FFF2-40B4-BE49-F238E27FC236}">
                            <a16:creationId xmlns:a16="http://schemas.microsoft.com/office/drawing/2014/main" id="{BCFC5218-2CD0-A78B-BCF7-1D9773376F3A}"/>
                          </a:ext>
                        </a:extLst>
                      </p:cNvPr>
                      <p:cNvCxnSpPr>
                        <a:cxnSpLocks/>
                      </p:cNvCxnSpPr>
                      <p:nvPr/>
                    </p:nvCxnSpPr>
                    <p:spPr bwMode="gray">
                      <a:xfrm rot="10800000">
                        <a:off x="5734367" y="5459075"/>
                        <a:ext cx="0" cy="36000"/>
                      </a:xfrm>
                      <a:prstGeom prst="line">
                        <a:avLst/>
                      </a:prstGeom>
                      <a:noFill/>
                      <a:ln w="12700" cap="sq">
                        <a:solidFill>
                          <a:srgbClr val="000000"/>
                        </a:solidFill>
                        <a:prstDash val="solid"/>
                        <a:miter lim="800000"/>
                        <a:headEnd/>
                        <a:tailEnd/>
                      </a:ln>
                      <a:effectLst/>
                    </p:spPr>
                  </p:cxnSp>
                  <p:sp>
                    <p:nvSpPr>
                      <p:cNvPr id="1391" name="TextBox 1390">
                        <a:extLst>
                          <a:ext uri="{FF2B5EF4-FFF2-40B4-BE49-F238E27FC236}">
                            <a16:creationId xmlns:a16="http://schemas.microsoft.com/office/drawing/2014/main" id="{B3A3F20C-1CF2-5A6E-B4C9-798B6F366CA2}"/>
                          </a:ext>
                        </a:extLst>
                      </p:cNvPr>
                      <p:cNvSpPr txBox="1"/>
                      <p:nvPr/>
                    </p:nvSpPr>
                    <p:spPr bwMode="gray">
                      <a:xfrm>
                        <a:off x="5618798" y="5530256"/>
                        <a:ext cx="231137" cy="115888"/>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0" normalizeH="0" baseline="0" noProof="0">
                            <a:ln>
                              <a:noFill/>
                            </a:ln>
                            <a:solidFill>
                              <a:srgbClr val="000000"/>
                            </a:solidFill>
                            <a:effectLst/>
                            <a:uLnTx/>
                            <a:uFillTx/>
                          </a:rPr>
                          <a:t>12</a:t>
                        </a:r>
                      </a:p>
                    </p:txBody>
                  </p:sp>
                </p:grpSp>
                <p:grpSp>
                  <p:nvGrpSpPr>
                    <p:cNvPr id="1315" name="Group 1314">
                      <a:extLst>
                        <a:ext uri="{FF2B5EF4-FFF2-40B4-BE49-F238E27FC236}">
                          <a16:creationId xmlns:a16="http://schemas.microsoft.com/office/drawing/2014/main" id="{B2C13FFD-87FD-D24C-BCCE-02EB3F867414}"/>
                        </a:ext>
                      </a:extLst>
                    </p:cNvPr>
                    <p:cNvGrpSpPr/>
                    <p:nvPr/>
                  </p:nvGrpSpPr>
                  <p:grpSpPr>
                    <a:xfrm>
                      <a:off x="6992408" y="5646008"/>
                      <a:ext cx="231137" cy="187069"/>
                      <a:chOff x="5618798" y="5459075"/>
                      <a:chExt cx="231137" cy="187069"/>
                    </a:xfrm>
                  </p:grpSpPr>
                  <p:cxnSp>
                    <p:nvCxnSpPr>
                      <p:cNvPr id="1388" name="Straight Connector 1387">
                        <a:extLst>
                          <a:ext uri="{FF2B5EF4-FFF2-40B4-BE49-F238E27FC236}">
                            <a16:creationId xmlns:a16="http://schemas.microsoft.com/office/drawing/2014/main" id="{E2372FF5-09F3-4CA4-D198-D158BAB61B47}"/>
                          </a:ext>
                        </a:extLst>
                      </p:cNvPr>
                      <p:cNvCxnSpPr>
                        <a:cxnSpLocks/>
                      </p:cNvCxnSpPr>
                      <p:nvPr/>
                    </p:nvCxnSpPr>
                    <p:spPr bwMode="gray">
                      <a:xfrm rot="10800000">
                        <a:off x="5734367" y="5459075"/>
                        <a:ext cx="0" cy="36000"/>
                      </a:xfrm>
                      <a:prstGeom prst="line">
                        <a:avLst/>
                      </a:prstGeom>
                      <a:noFill/>
                      <a:ln w="12700" cap="sq">
                        <a:solidFill>
                          <a:srgbClr val="000000"/>
                        </a:solidFill>
                        <a:prstDash val="solid"/>
                        <a:miter lim="800000"/>
                        <a:headEnd/>
                        <a:tailEnd/>
                      </a:ln>
                      <a:effectLst/>
                    </p:spPr>
                  </p:cxnSp>
                  <p:sp>
                    <p:nvSpPr>
                      <p:cNvPr id="1389" name="TextBox 1388">
                        <a:extLst>
                          <a:ext uri="{FF2B5EF4-FFF2-40B4-BE49-F238E27FC236}">
                            <a16:creationId xmlns:a16="http://schemas.microsoft.com/office/drawing/2014/main" id="{0C343EA9-EBE2-AE55-9ECA-702AE1237E5F}"/>
                          </a:ext>
                        </a:extLst>
                      </p:cNvPr>
                      <p:cNvSpPr txBox="1"/>
                      <p:nvPr/>
                    </p:nvSpPr>
                    <p:spPr bwMode="gray">
                      <a:xfrm>
                        <a:off x="5618798" y="5530256"/>
                        <a:ext cx="231137" cy="115888"/>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0" normalizeH="0" baseline="0" noProof="0">
                            <a:ln>
                              <a:noFill/>
                            </a:ln>
                            <a:solidFill>
                              <a:srgbClr val="000000"/>
                            </a:solidFill>
                            <a:effectLst/>
                            <a:uLnTx/>
                            <a:uFillTx/>
                          </a:rPr>
                          <a:t>16</a:t>
                        </a:r>
                      </a:p>
                    </p:txBody>
                  </p:sp>
                </p:grpSp>
                <p:grpSp>
                  <p:nvGrpSpPr>
                    <p:cNvPr id="1316" name="Group 1315">
                      <a:extLst>
                        <a:ext uri="{FF2B5EF4-FFF2-40B4-BE49-F238E27FC236}">
                          <a16:creationId xmlns:a16="http://schemas.microsoft.com/office/drawing/2014/main" id="{58162DF6-5DAC-2B7A-609E-72ED44B38182}"/>
                        </a:ext>
                      </a:extLst>
                    </p:cNvPr>
                    <p:cNvGrpSpPr/>
                    <p:nvPr/>
                  </p:nvGrpSpPr>
                  <p:grpSpPr>
                    <a:xfrm>
                      <a:off x="7182617" y="5646008"/>
                      <a:ext cx="231137" cy="187069"/>
                      <a:chOff x="5618798" y="5459075"/>
                      <a:chExt cx="231137" cy="187069"/>
                    </a:xfrm>
                  </p:grpSpPr>
                  <p:cxnSp>
                    <p:nvCxnSpPr>
                      <p:cNvPr id="1386" name="Straight Connector 1385">
                        <a:extLst>
                          <a:ext uri="{FF2B5EF4-FFF2-40B4-BE49-F238E27FC236}">
                            <a16:creationId xmlns:a16="http://schemas.microsoft.com/office/drawing/2014/main" id="{7C4B7D5C-3F87-7209-AEED-7FCDE800A9EA}"/>
                          </a:ext>
                        </a:extLst>
                      </p:cNvPr>
                      <p:cNvCxnSpPr>
                        <a:cxnSpLocks/>
                      </p:cNvCxnSpPr>
                      <p:nvPr/>
                    </p:nvCxnSpPr>
                    <p:spPr bwMode="gray">
                      <a:xfrm rot="10800000">
                        <a:off x="5734367" y="5459075"/>
                        <a:ext cx="0" cy="36000"/>
                      </a:xfrm>
                      <a:prstGeom prst="line">
                        <a:avLst/>
                      </a:prstGeom>
                      <a:noFill/>
                      <a:ln w="12700" cap="sq">
                        <a:solidFill>
                          <a:srgbClr val="000000"/>
                        </a:solidFill>
                        <a:prstDash val="solid"/>
                        <a:miter lim="800000"/>
                        <a:headEnd/>
                        <a:tailEnd/>
                      </a:ln>
                      <a:effectLst/>
                    </p:spPr>
                  </p:cxnSp>
                  <p:sp>
                    <p:nvSpPr>
                      <p:cNvPr id="1387" name="TextBox 1386">
                        <a:extLst>
                          <a:ext uri="{FF2B5EF4-FFF2-40B4-BE49-F238E27FC236}">
                            <a16:creationId xmlns:a16="http://schemas.microsoft.com/office/drawing/2014/main" id="{0CE56E4A-C8DB-1840-280E-513E5EAE7C88}"/>
                          </a:ext>
                        </a:extLst>
                      </p:cNvPr>
                      <p:cNvSpPr txBox="1"/>
                      <p:nvPr/>
                    </p:nvSpPr>
                    <p:spPr bwMode="gray">
                      <a:xfrm>
                        <a:off x="5618798" y="5530256"/>
                        <a:ext cx="231137" cy="115888"/>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0" normalizeH="0" baseline="0" noProof="0">
                            <a:ln>
                              <a:noFill/>
                            </a:ln>
                            <a:solidFill>
                              <a:srgbClr val="000000"/>
                            </a:solidFill>
                            <a:effectLst/>
                            <a:uLnTx/>
                            <a:uFillTx/>
                          </a:rPr>
                          <a:t>20</a:t>
                        </a:r>
                      </a:p>
                    </p:txBody>
                  </p:sp>
                </p:grpSp>
                <p:grpSp>
                  <p:nvGrpSpPr>
                    <p:cNvPr id="1317" name="Group 1316">
                      <a:extLst>
                        <a:ext uri="{FF2B5EF4-FFF2-40B4-BE49-F238E27FC236}">
                          <a16:creationId xmlns:a16="http://schemas.microsoft.com/office/drawing/2014/main" id="{E4209240-8B04-4A97-BEC2-29F014E81F70}"/>
                        </a:ext>
                      </a:extLst>
                    </p:cNvPr>
                    <p:cNvGrpSpPr/>
                    <p:nvPr/>
                  </p:nvGrpSpPr>
                  <p:grpSpPr>
                    <a:xfrm>
                      <a:off x="7372826" y="5646008"/>
                      <a:ext cx="231137" cy="187069"/>
                      <a:chOff x="5618798" y="5459075"/>
                      <a:chExt cx="231137" cy="187069"/>
                    </a:xfrm>
                  </p:grpSpPr>
                  <p:cxnSp>
                    <p:nvCxnSpPr>
                      <p:cNvPr id="1384" name="Straight Connector 1383">
                        <a:extLst>
                          <a:ext uri="{FF2B5EF4-FFF2-40B4-BE49-F238E27FC236}">
                            <a16:creationId xmlns:a16="http://schemas.microsoft.com/office/drawing/2014/main" id="{3BC34E96-A8B5-FFC9-7571-908A73A1A30E}"/>
                          </a:ext>
                        </a:extLst>
                      </p:cNvPr>
                      <p:cNvCxnSpPr>
                        <a:cxnSpLocks/>
                      </p:cNvCxnSpPr>
                      <p:nvPr/>
                    </p:nvCxnSpPr>
                    <p:spPr bwMode="gray">
                      <a:xfrm rot="10800000">
                        <a:off x="5734367" y="5459075"/>
                        <a:ext cx="0" cy="36000"/>
                      </a:xfrm>
                      <a:prstGeom prst="line">
                        <a:avLst/>
                      </a:prstGeom>
                      <a:noFill/>
                      <a:ln w="12700" cap="sq">
                        <a:solidFill>
                          <a:srgbClr val="000000"/>
                        </a:solidFill>
                        <a:prstDash val="solid"/>
                        <a:miter lim="800000"/>
                        <a:headEnd/>
                        <a:tailEnd/>
                      </a:ln>
                      <a:effectLst/>
                    </p:spPr>
                  </p:cxnSp>
                  <p:sp>
                    <p:nvSpPr>
                      <p:cNvPr id="1385" name="TextBox 1384">
                        <a:extLst>
                          <a:ext uri="{FF2B5EF4-FFF2-40B4-BE49-F238E27FC236}">
                            <a16:creationId xmlns:a16="http://schemas.microsoft.com/office/drawing/2014/main" id="{F5D323DF-3B64-00D2-D864-08908DED7FE9}"/>
                          </a:ext>
                        </a:extLst>
                      </p:cNvPr>
                      <p:cNvSpPr txBox="1"/>
                      <p:nvPr/>
                    </p:nvSpPr>
                    <p:spPr bwMode="gray">
                      <a:xfrm>
                        <a:off x="5618798" y="5530256"/>
                        <a:ext cx="231137" cy="115888"/>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0" normalizeH="0" baseline="0" noProof="0">
                            <a:ln>
                              <a:noFill/>
                            </a:ln>
                            <a:solidFill>
                              <a:srgbClr val="000000"/>
                            </a:solidFill>
                            <a:effectLst/>
                            <a:uLnTx/>
                            <a:uFillTx/>
                          </a:rPr>
                          <a:t>24</a:t>
                        </a:r>
                      </a:p>
                    </p:txBody>
                  </p:sp>
                </p:grpSp>
                <p:grpSp>
                  <p:nvGrpSpPr>
                    <p:cNvPr id="1318" name="Group 1317">
                      <a:extLst>
                        <a:ext uri="{FF2B5EF4-FFF2-40B4-BE49-F238E27FC236}">
                          <a16:creationId xmlns:a16="http://schemas.microsoft.com/office/drawing/2014/main" id="{1E155A97-7B0B-A2CD-0F7E-62DFB7954E71}"/>
                        </a:ext>
                      </a:extLst>
                    </p:cNvPr>
                    <p:cNvGrpSpPr/>
                    <p:nvPr/>
                  </p:nvGrpSpPr>
                  <p:grpSpPr>
                    <a:xfrm>
                      <a:off x="7563035" y="5646008"/>
                      <a:ext cx="231137" cy="187069"/>
                      <a:chOff x="5618798" y="5459075"/>
                      <a:chExt cx="231137" cy="187069"/>
                    </a:xfrm>
                  </p:grpSpPr>
                  <p:cxnSp>
                    <p:nvCxnSpPr>
                      <p:cNvPr id="1382" name="Straight Connector 1381">
                        <a:extLst>
                          <a:ext uri="{FF2B5EF4-FFF2-40B4-BE49-F238E27FC236}">
                            <a16:creationId xmlns:a16="http://schemas.microsoft.com/office/drawing/2014/main" id="{61572EA4-7349-A0AC-9526-AD1D215FA947}"/>
                          </a:ext>
                        </a:extLst>
                      </p:cNvPr>
                      <p:cNvCxnSpPr>
                        <a:cxnSpLocks/>
                      </p:cNvCxnSpPr>
                      <p:nvPr/>
                    </p:nvCxnSpPr>
                    <p:spPr bwMode="gray">
                      <a:xfrm rot="10800000">
                        <a:off x="5734367" y="5459075"/>
                        <a:ext cx="0" cy="36000"/>
                      </a:xfrm>
                      <a:prstGeom prst="line">
                        <a:avLst/>
                      </a:prstGeom>
                      <a:noFill/>
                      <a:ln w="12700" cap="sq">
                        <a:solidFill>
                          <a:srgbClr val="000000"/>
                        </a:solidFill>
                        <a:prstDash val="solid"/>
                        <a:miter lim="800000"/>
                        <a:headEnd/>
                        <a:tailEnd/>
                      </a:ln>
                      <a:effectLst/>
                    </p:spPr>
                  </p:cxnSp>
                  <p:sp>
                    <p:nvSpPr>
                      <p:cNvPr id="1383" name="TextBox 1382">
                        <a:extLst>
                          <a:ext uri="{FF2B5EF4-FFF2-40B4-BE49-F238E27FC236}">
                            <a16:creationId xmlns:a16="http://schemas.microsoft.com/office/drawing/2014/main" id="{70099CAE-D2CA-92BD-EA84-A6E6B1073EB6}"/>
                          </a:ext>
                        </a:extLst>
                      </p:cNvPr>
                      <p:cNvSpPr txBox="1"/>
                      <p:nvPr/>
                    </p:nvSpPr>
                    <p:spPr bwMode="gray">
                      <a:xfrm>
                        <a:off x="5618798" y="5530256"/>
                        <a:ext cx="231137" cy="115888"/>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0" normalizeH="0" baseline="0" noProof="0">
                            <a:ln>
                              <a:noFill/>
                            </a:ln>
                            <a:solidFill>
                              <a:srgbClr val="000000"/>
                            </a:solidFill>
                            <a:effectLst/>
                            <a:uLnTx/>
                            <a:uFillTx/>
                          </a:rPr>
                          <a:t>28</a:t>
                        </a:r>
                      </a:p>
                    </p:txBody>
                  </p:sp>
                </p:grpSp>
                <p:grpSp>
                  <p:nvGrpSpPr>
                    <p:cNvPr id="1319" name="Group 1318">
                      <a:extLst>
                        <a:ext uri="{FF2B5EF4-FFF2-40B4-BE49-F238E27FC236}">
                          <a16:creationId xmlns:a16="http://schemas.microsoft.com/office/drawing/2014/main" id="{48F99D99-62E1-53F7-8906-7AC3AE1ABB53}"/>
                        </a:ext>
                      </a:extLst>
                    </p:cNvPr>
                    <p:cNvGrpSpPr/>
                    <p:nvPr/>
                  </p:nvGrpSpPr>
                  <p:grpSpPr>
                    <a:xfrm>
                      <a:off x="7753244" y="5646008"/>
                      <a:ext cx="231137" cy="187069"/>
                      <a:chOff x="5618798" y="5459075"/>
                      <a:chExt cx="231137" cy="187069"/>
                    </a:xfrm>
                  </p:grpSpPr>
                  <p:cxnSp>
                    <p:nvCxnSpPr>
                      <p:cNvPr id="1380" name="Straight Connector 1379">
                        <a:extLst>
                          <a:ext uri="{FF2B5EF4-FFF2-40B4-BE49-F238E27FC236}">
                            <a16:creationId xmlns:a16="http://schemas.microsoft.com/office/drawing/2014/main" id="{0BE1BE6C-F9B0-02AE-ABBF-1A468F304020}"/>
                          </a:ext>
                        </a:extLst>
                      </p:cNvPr>
                      <p:cNvCxnSpPr>
                        <a:cxnSpLocks/>
                      </p:cNvCxnSpPr>
                      <p:nvPr/>
                    </p:nvCxnSpPr>
                    <p:spPr bwMode="gray">
                      <a:xfrm rot="10800000">
                        <a:off x="5734367" y="5459075"/>
                        <a:ext cx="0" cy="36000"/>
                      </a:xfrm>
                      <a:prstGeom prst="line">
                        <a:avLst/>
                      </a:prstGeom>
                      <a:noFill/>
                      <a:ln w="12700" cap="sq">
                        <a:solidFill>
                          <a:srgbClr val="000000"/>
                        </a:solidFill>
                        <a:prstDash val="solid"/>
                        <a:miter lim="800000"/>
                        <a:headEnd/>
                        <a:tailEnd/>
                      </a:ln>
                      <a:effectLst/>
                    </p:spPr>
                  </p:cxnSp>
                  <p:sp>
                    <p:nvSpPr>
                      <p:cNvPr id="1381" name="TextBox 1380">
                        <a:extLst>
                          <a:ext uri="{FF2B5EF4-FFF2-40B4-BE49-F238E27FC236}">
                            <a16:creationId xmlns:a16="http://schemas.microsoft.com/office/drawing/2014/main" id="{EE70B073-4149-3CC2-E277-3F6EA5BB093D}"/>
                          </a:ext>
                        </a:extLst>
                      </p:cNvPr>
                      <p:cNvSpPr txBox="1"/>
                      <p:nvPr/>
                    </p:nvSpPr>
                    <p:spPr bwMode="gray">
                      <a:xfrm>
                        <a:off x="5618798" y="5530256"/>
                        <a:ext cx="231137" cy="115888"/>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0" normalizeH="0" baseline="0" noProof="0">
                            <a:ln>
                              <a:noFill/>
                            </a:ln>
                            <a:solidFill>
                              <a:srgbClr val="000000"/>
                            </a:solidFill>
                            <a:effectLst/>
                            <a:uLnTx/>
                            <a:uFillTx/>
                          </a:rPr>
                          <a:t>32</a:t>
                        </a:r>
                      </a:p>
                    </p:txBody>
                  </p:sp>
                </p:grpSp>
                <p:grpSp>
                  <p:nvGrpSpPr>
                    <p:cNvPr id="1320" name="Group 1319">
                      <a:extLst>
                        <a:ext uri="{FF2B5EF4-FFF2-40B4-BE49-F238E27FC236}">
                          <a16:creationId xmlns:a16="http://schemas.microsoft.com/office/drawing/2014/main" id="{6D2AAA5C-7567-B97D-149E-859C14593005}"/>
                        </a:ext>
                      </a:extLst>
                    </p:cNvPr>
                    <p:cNvGrpSpPr/>
                    <p:nvPr/>
                  </p:nvGrpSpPr>
                  <p:grpSpPr>
                    <a:xfrm>
                      <a:off x="7943453" y="5646008"/>
                      <a:ext cx="231137" cy="187069"/>
                      <a:chOff x="5618798" y="5459075"/>
                      <a:chExt cx="231137" cy="187069"/>
                    </a:xfrm>
                  </p:grpSpPr>
                  <p:cxnSp>
                    <p:nvCxnSpPr>
                      <p:cNvPr id="1378" name="Straight Connector 1377">
                        <a:extLst>
                          <a:ext uri="{FF2B5EF4-FFF2-40B4-BE49-F238E27FC236}">
                            <a16:creationId xmlns:a16="http://schemas.microsoft.com/office/drawing/2014/main" id="{A58C2EF2-68E3-8FF6-044B-1C23552ACDED}"/>
                          </a:ext>
                        </a:extLst>
                      </p:cNvPr>
                      <p:cNvCxnSpPr>
                        <a:cxnSpLocks/>
                      </p:cNvCxnSpPr>
                      <p:nvPr/>
                    </p:nvCxnSpPr>
                    <p:spPr bwMode="gray">
                      <a:xfrm rot="10800000">
                        <a:off x="5734367" y="5459075"/>
                        <a:ext cx="0" cy="36000"/>
                      </a:xfrm>
                      <a:prstGeom prst="line">
                        <a:avLst/>
                      </a:prstGeom>
                      <a:noFill/>
                      <a:ln w="12700" cap="sq">
                        <a:solidFill>
                          <a:srgbClr val="000000"/>
                        </a:solidFill>
                        <a:prstDash val="solid"/>
                        <a:miter lim="800000"/>
                        <a:headEnd/>
                        <a:tailEnd/>
                      </a:ln>
                      <a:effectLst/>
                    </p:spPr>
                  </p:cxnSp>
                  <p:sp>
                    <p:nvSpPr>
                      <p:cNvPr id="1379" name="TextBox 1378">
                        <a:extLst>
                          <a:ext uri="{FF2B5EF4-FFF2-40B4-BE49-F238E27FC236}">
                            <a16:creationId xmlns:a16="http://schemas.microsoft.com/office/drawing/2014/main" id="{FFCD12C0-A477-3739-79A8-1F28C9C5C0DA}"/>
                          </a:ext>
                        </a:extLst>
                      </p:cNvPr>
                      <p:cNvSpPr txBox="1"/>
                      <p:nvPr/>
                    </p:nvSpPr>
                    <p:spPr bwMode="gray">
                      <a:xfrm>
                        <a:off x="5618798" y="5530256"/>
                        <a:ext cx="231137" cy="115888"/>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0" normalizeH="0" baseline="0" noProof="0">
                            <a:ln>
                              <a:noFill/>
                            </a:ln>
                            <a:solidFill>
                              <a:srgbClr val="000000"/>
                            </a:solidFill>
                            <a:effectLst/>
                            <a:uLnTx/>
                            <a:uFillTx/>
                          </a:rPr>
                          <a:t>36</a:t>
                        </a:r>
                      </a:p>
                    </p:txBody>
                  </p:sp>
                </p:grpSp>
                <p:grpSp>
                  <p:nvGrpSpPr>
                    <p:cNvPr id="1321" name="Group 1320">
                      <a:extLst>
                        <a:ext uri="{FF2B5EF4-FFF2-40B4-BE49-F238E27FC236}">
                          <a16:creationId xmlns:a16="http://schemas.microsoft.com/office/drawing/2014/main" id="{EAC87A84-4C31-FEA4-F6CB-0EAAB76D54A1}"/>
                        </a:ext>
                      </a:extLst>
                    </p:cNvPr>
                    <p:cNvGrpSpPr/>
                    <p:nvPr/>
                  </p:nvGrpSpPr>
                  <p:grpSpPr>
                    <a:xfrm>
                      <a:off x="8133662" y="5646008"/>
                      <a:ext cx="231137" cy="187069"/>
                      <a:chOff x="5618798" y="5459075"/>
                      <a:chExt cx="231137" cy="187069"/>
                    </a:xfrm>
                  </p:grpSpPr>
                  <p:cxnSp>
                    <p:nvCxnSpPr>
                      <p:cNvPr id="1376" name="Straight Connector 1375">
                        <a:extLst>
                          <a:ext uri="{FF2B5EF4-FFF2-40B4-BE49-F238E27FC236}">
                            <a16:creationId xmlns:a16="http://schemas.microsoft.com/office/drawing/2014/main" id="{2BC90C5B-2C6F-3403-2D39-67B473CBD462}"/>
                          </a:ext>
                        </a:extLst>
                      </p:cNvPr>
                      <p:cNvCxnSpPr>
                        <a:cxnSpLocks/>
                      </p:cNvCxnSpPr>
                      <p:nvPr/>
                    </p:nvCxnSpPr>
                    <p:spPr bwMode="gray">
                      <a:xfrm rot="10800000">
                        <a:off x="5734367" y="5459075"/>
                        <a:ext cx="0" cy="36000"/>
                      </a:xfrm>
                      <a:prstGeom prst="line">
                        <a:avLst/>
                      </a:prstGeom>
                      <a:noFill/>
                      <a:ln w="12700" cap="sq">
                        <a:solidFill>
                          <a:srgbClr val="000000"/>
                        </a:solidFill>
                        <a:prstDash val="solid"/>
                        <a:miter lim="800000"/>
                        <a:headEnd/>
                        <a:tailEnd/>
                      </a:ln>
                      <a:effectLst/>
                    </p:spPr>
                  </p:cxnSp>
                  <p:sp>
                    <p:nvSpPr>
                      <p:cNvPr id="1377" name="TextBox 1376">
                        <a:extLst>
                          <a:ext uri="{FF2B5EF4-FFF2-40B4-BE49-F238E27FC236}">
                            <a16:creationId xmlns:a16="http://schemas.microsoft.com/office/drawing/2014/main" id="{B1E7258F-F5B8-B79B-ECAF-4BC7C52BB83F}"/>
                          </a:ext>
                        </a:extLst>
                      </p:cNvPr>
                      <p:cNvSpPr txBox="1"/>
                      <p:nvPr/>
                    </p:nvSpPr>
                    <p:spPr bwMode="gray">
                      <a:xfrm>
                        <a:off x="5618798" y="5530256"/>
                        <a:ext cx="231137" cy="115888"/>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0" normalizeH="0" baseline="0" noProof="0">
                            <a:ln>
                              <a:noFill/>
                            </a:ln>
                            <a:solidFill>
                              <a:srgbClr val="000000"/>
                            </a:solidFill>
                            <a:effectLst/>
                            <a:uLnTx/>
                            <a:uFillTx/>
                          </a:rPr>
                          <a:t>40</a:t>
                        </a:r>
                      </a:p>
                    </p:txBody>
                  </p:sp>
                </p:grpSp>
                <p:grpSp>
                  <p:nvGrpSpPr>
                    <p:cNvPr id="1322" name="Group 1321">
                      <a:extLst>
                        <a:ext uri="{FF2B5EF4-FFF2-40B4-BE49-F238E27FC236}">
                          <a16:creationId xmlns:a16="http://schemas.microsoft.com/office/drawing/2014/main" id="{F0F3E4C5-9904-8A41-9F07-6BB653836262}"/>
                        </a:ext>
                      </a:extLst>
                    </p:cNvPr>
                    <p:cNvGrpSpPr/>
                    <p:nvPr/>
                  </p:nvGrpSpPr>
                  <p:grpSpPr>
                    <a:xfrm>
                      <a:off x="8323871" y="5646008"/>
                      <a:ext cx="231137" cy="187069"/>
                      <a:chOff x="5618798" y="5459075"/>
                      <a:chExt cx="231137" cy="187069"/>
                    </a:xfrm>
                  </p:grpSpPr>
                  <p:cxnSp>
                    <p:nvCxnSpPr>
                      <p:cNvPr id="1374" name="Straight Connector 1373">
                        <a:extLst>
                          <a:ext uri="{FF2B5EF4-FFF2-40B4-BE49-F238E27FC236}">
                            <a16:creationId xmlns:a16="http://schemas.microsoft.com/office/drawing/2014/main" id="{70198D11-6FDE-BECC-E02A-B36589388BD8}"/>
                          </a:ext>
                        </a:extLst>
                      </p:cNvPr>
                      <p:cNvCxnSpPr>
                        <a:cxnSpLocks/>
                      </p:cNvCxnSpPr>
                      <p:nvPr/>
                    </p:nvCxnSpPr>
                    <p:spPr bwMode="gray">
                      <a:xfrm rot="10800000">
                        <a:off x="5734367" y="5459075"/>
                        <a:ext cx="0" cy="36000"/>
                      </a:xfrm>
                      <a:prstGeom prst="line">
                        <a:avLst/>
                      </a:prstGeom>
                      <a:noFill/>
                      <a:ln w="12700" cap="sq">
                        <a:solidFill>
                          <a:srgbClr val="000000"/>
                        </a:solidFill>
                        <a:prstDash val="solid"/>
                        <a:miter lim="800000"/>
                        <a:headEnd/>
                        <a:tailEnd/>
                      </a:ln>
                      <a:effectLst/>
                    </p:spPr>
                  </p:cxnSp>
                  <p:sp>
                    <p:nvSpPr>
                      <p:cNvPr id="1375" name="TextBox 1374">
                        <a:extLst>
                          <a:ext uri="{FF2B5EF4-FFF2-40B4-BE49-F238E27FC236}">
                            <a16:creationId xmlns:a16="http://schemas.microsoft.com/office/drawing/2014/main" id="{11DF6DA6-B336-191A-2D02-DAEC4EC8831F}"/>
                          </a:ext>
                        </a:extLst>
                      </p:cNvPr>
                      <p:cNvSpPr txBox="1"/>
                      <p:nvPr/>
                    </p:nvSpPr>
                    <p:spPr bwMode="gray">
                      <a:xfrm>
                        <a:off x="5618798" y="5530256"/>
                        <a:ext cx="231137" cy="115888"/>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0" normalizeH="0" baseline="0" noProof="0">
                            <a:ln>
                              <a:noFill/>
                            </a:ln>
                            <a:solidFill>
                              <a:srgbClr val="000000"/>
                            </a:solidFill>
                            <a:effectLst/>
                            <a:uLnTx/>
                            <a:uFillTx/>
                          </a:rPr>
                          <a:t>44</a:t>
                        </a:r>
                      </a:p>
                    </p:txBody>
                  </p:sp>
                </p:grpSp>
                <p:grpSp>
                  <p:nvGrpSpPr>
                    <p:cNvPr id="1323" name="Group 1322">
                      <a:extLst>
                        <a:ext uri="{FF2B5EF4-FFF2-40B4-BE49-F238E27FC236}">
                          <a16:creationId xmlns:a16="http://schemas.microsoft.com/office/drawing/2014/main" id="{5970D76A-3503-7251-E140-F1875C288A71}"/>
                        </a:ext>
                      </a:extLst>
                    </p:cNvPr>
                    <p:cNvGrpSpPr/>
                    <p:nvPr/>
                  </p:nvGrpSpPr>
                  <p:grpSpPr>
                    <a:xfrm>
                      <a:off x="8514080" y="5646008"/>
                      <a:ext cx="231137" cy="187069"/>
                      <a:chOff x="5618798" y="5459075"/>
                      <a:chExt cx="231137" cy="187069"/>
                    </a:xfrm>
                  </p:grpSpPr>
                  <p:cxnSp>
                    <p:nvCxnSpPr>
                      <p:cNvPr id="1372" name="Straight Connector 1371">
                        <a:extLst>
                          <a:ext uri="{FF2B5EF4-FFF2-40B4-BE49-F238E27FC236}">
                            <a16:creationId xmlns:a16="http://schemas.microsoft.com/office/drawing/2014/main" id="{DAF14065-2B20-1811-F13D-B9DD5A6B2C00}"/>
                          </a:ext>
                        </a:extLst>
                      </p:cNvPr>
                      <p:cNvCxnSpPr>
                        <a:cxnSpLocks/>
                      </p:cNvCxnSpPr>
                      <p:nvPr/>
                    </p:nvCxnSpPr>
                    <p:spPr bwMode="gray">
                      <a:xfrm rot="10800000">
                        <a:off x="5734367" y="5459075"/>
                        <a:ext cx="0" cy="36000"/>
                      </a:xfrm>
                      <a:prstGeom prst="line">
                        <a:avLst/>
                      </a:prstGeom>
                      <a:noFill/>
                      <a:ln w="12700" cap="sq">
                        <a:solidFill>
                          <a:srgbClr val="000000"/>
                        </a:solidFill>
                        <a:prstDash val="solid"/>
                        <a:miter lim="800000"/>
                        <a:headEnd/>
                        <a:tailEnd/>
                      </a:ln>
                      <a:effectLst/>
                    </p:spPr>
                  </p:cxnSp>
                  <p:sp>
                    <p:nvSpPr>
                      <p:cNvPr id="1373" name="TextBox 1372">
                        <a:extLst>
                          <a:ext uri="{FF2B5EF4-FFF2-40B4-BE49-F238E27FC236}">
                            <a16:creationId xmlns:a16="http://schemas.microsoft.com/office/drawing/2014/main" id="{B48B81FF-120E-25EA-7A6D-171DFDB12299}"/>
                          </a:ext>
                        </a:extLst>
                      </p:cNvPr>
                      <p:cNvSpPr txBox="1"/>
                      <p:nvPr/>
                    </p:nvSpPr>
                    <p:spPr bwMode="gray">
                      <a:xfrm>
                        <a:off x="5618798" y="5530256"/>
                        <a:ext cx="231137" cy="115888"/>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0" normalizeH="0" baseline="0" noProof="0">
                            <a:ln>
                              <a:noFill/>
                            </a:ln>
                            <a:solidFill>
                              <a:srgbClr val="000000"/>
                            </a:solidFill>
                            <a:effectLst/>
                            <a:uLnTx/>
                            <a:uFillTx/>
                          </a:rPr>
                          <a:t>48</a:t>
                        </a:r>
                      </a:p>
                    </p:txBody>
                  </p:sp>
                </p:grpSp>
                <p:grpSp>
                  <p:nvGrpSpPr>
                    <p:cNvPr id="1324" name="Group 1323">
                      <a:extLst>
                        <a:ext uri="{FF2B5EF4-FFF2-40B4-BE49-F238E27FC236}">
                          <a16:creationId xmlns:a16="http://schemas.microsoft.com/office/drawing/2014/main" id="{29208BFB-889E-B7A2-E474-83212B6464CB}"/>
                        </a:ext>
                      </a:extLst>
                    </p:cNvPr>
                    <p:cNvGrpSpPr/>
                    <p:nvPr/>
                  </p:nvGrpSpPr>
                  <p:grpSpPr>
                    <a:xfrm>
                      <a:off x="8704289" y="5646008"/>
                      <a:ext cx="231137" cy="187069"/>
                      <a:chOff x="5618798" y="5459075"/>
                      <a:chExt cx="231137" cy="187069"/>
                    </a:xfrm>
                  </p:grpSpPr>
                  <p:cxnSp>
                    <p:nvCxnSpPr>
                      <p:cNvPr id="1370" name="Straight Connector 1369">
                        <a:extLst>
                          <a:ext uri="{FF2B5EF4-FFF2-40B4-BE49-F238E27FC236}">
                            <a16:creationId xmlns:a16="http://schemas.microsoft.com/office/drawing/2014/main" id="{66E47141-4BBD-40C0-4ADD-A5A6E06DEEDD}"/>
                          </a:ext>
                        </a:extLst>
                      </p:cNvPr>
                      <p:cNvCxnSpPr>
                        <a:cxnSpLocks/>
                      </p:cNvCxnSpPr>
                      <p:nvPr/>
                    </p:nvCxnSpPr>
                    <p:spPr bwMode="gray">
                      <a:xfrm rot="10800000">
                        <a:off x="5734367" y="5459075"/>
                        <a:ext cx="0" cy="36000"/>
                      </a:xfrm>
                      <a:prstGeom prst="line">
                        <a:avLst/>
                      </a:prstGeom>
                      <a:noFill/>
                      <a:ln w="12700" cap="sq">
                        <a:solidFill>
                          <a:srgbClr val="000000"/>
                        </a:solidFill>
                        <a:prstDash val="solid"/>
                        <a:miter lim="800000"/>
                        <a:headEnd/>
                        <a:tailEnd/>
                      </a:ln>
                      <a:effectLst/>
                    </p:spPr>
                  </p:cxnSp>
                  <p:sp>
                    <p:nvSpPr>
                      <p:cNvPr id="1371" name="TextBox 1370">
                        <a:extLst>
                          <a:ext uri="{FF2B5EF4-FFF2-40B4-BE49-F238E27FC236}">
                            <a16:creationId xmlns:a16="http://schemas.microsoft.com/office/drawing/2014/main" id="{394CE893-317D-C37F-4DFA-897BEC7C3103}"/>
                          </a:ext>
                        </a:extLst>
                      </p:cNvPr>
                      <p:cNvSpPr txBox="1"/>
                      <p:nvPr/>
                    </p:nvSpPr>
                    <p:spPr bwMode="gray">
                      <a:xfrm>
                        <a:off x="5618798" y="5530256"/>
                        <a:ext cx="231137" cy="115888"/>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0" normalizeH="0" baseline="0" noProof="0">
                            <a:ln>
                              <a:noFill/>
                            </a:ln>
                            <a:solidFill>
                              <a:srgbClr val="000000"/>
                            </a:solidFill>
                            <a:effectLst/>
                            <a:uLnTx/>
                            <a:uFillTx/>
                          </a:rPr>
                          <a:t>52</a:t>
                        </a:r>
                      </a:p>
                    </p:txBody>
                  </p:sp>
                </p:grpSp>
                <p:grpSp>
                  <p:nvGrpSpPr>
                    <p:cNvPr id="1325" name="Group 1324">
                      <a:extLst>
                        <a:ext uri="{FF2B5EF4-FFF2-40B4-BE49-F238E27FC236}">
                          <a16:creationId xmlns:a16="http://schemas.microsoft.com/office/drawing/2014/main" id="{65191795-4255-B8E9-59A4-B71D404866D1}"/>
                        </a:ext>
                      </a:extLst>
                    </p:cNvPr>
                    <p:cNvGrpSpPr/>
                    <p:nvPr/>
                  </p:nvGrpSpPr>
                  <p:grpSpPr>
                    <a:xfrm>
                      <a:off x="8894498" y="5646008"/>
                      <a:ext cx="231137" cy="187069"/>
                      <a:chOff x="5618798" y="5459075"/>
                      <a:chExt cx="231137" cy="187069"/>
                    </a:xfrm>
                  </p:grpSpPr>
                  <p:cxnSp>
                    <p:nvCxnSpPr>
                      <p:cNvPr id="1368" name="Straight Connector 1367">
                        <a:extLst>
                          <a:ext uri="{FF2B5EF4-FFF2-40B4-BE49-F238E27FC236}">
                            <a16:creationId xmlns:a16="http://schemas.microsoft.com/office/drawing/2014/main" id="{B1FBA24F-285F-B4F6-3D87-D9C2116E1CEE}"/>
                          </a:ext>
                        </a:extLst>
                      </p:cNvPr>
                      <p:cNvCxnSpPr>
                        <a:cxnSpLocks/>
                      </p:cNvCxnSpPr>
                      <p:nvPr/>
                    </p:nvCxnSpPr>
                    <p:spPr bwMode="gray">
                      <a:xfrm rot="10800000">
                        <a:off x="5734367" y="5459075"/>
                        <a:ext cx="0" cy="36000"/>
                      </a:xfrm>
                      <a:prstGeom prst="line">
                        <a:avLst/>
                      </a:prstGeom>
                      <a:noFill/>
                      <a:ln w="12700" cap="sq">
                        <a:solidFill>
                          <a:srgbClr val="000000"/>
                        </a:solidFill>
                        <a:prstDash val="solid"/>
                        <a:miter lim="800000"/>
                        <a:headEnd/>
                        <a:tailEnd/>
                      </a:ln>
                      <a:effectLst/>
                    </p:spPr>
                  </p:cxnSp>
                  <p:sp>
                    <p:nvSpPr>
                      <p:cNvPr id="1369" name="TextBox 1368">
                        <a:extLst>
                          <a:ext uri="{FF2B5EF4-FFF2-40B4-BE49-F238E27FC236}">
                            <a16:creationId xmlns:a16="http://schemas.microsoft.com/office/drawing/2014/main" id="{22A62401-6B2F-23F0-EC65-1B9EA64B3E7D}"/>
                          </a:ext>
                        </a:extLst>
                      </p:cNvPr>
                      <p:cNvSpPr txBox="1"/>
                      <p:nvPr/>
                    </p:nvSpPr>
                    <p:spPr bwMode="gray">
                      <a:xfrm>
                        <a:off x="5618798" y="5530256"/>
                        <a:ext cx="231137" cy="115888"/>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0" normalizeH="0" baseline="0" noProof="0">
                            <a:ln>
                              <a:noFill/>
                            </a:ln>
                            <a:solidFill>
                              <a:srgbClr val="000000"/>
                            </a:solidFill>
                            <a:effectLst/>
                            <a:uLnTx/>
                            <a:uFillTx/>
                          </a:rPr>
                          <a:t>56</a:t>
                        </a:r>
                      </a:p>
                    </p:txBody>
                  </p:sp>
                </p:grpSp>
                <p:grpSp>
                  <p:nvGrpSpPr>
                    <p:cNvPr id="1326" name="Group 1325">
                      <a:extLst>
                        <a:ext uri="{FF2B5EF4-FFF2-40B4-BE49-F238E27FC236}">
                          <a16:creationId xmlns:a16="http://schemas.microsoft.com/office/drawing/2014/main" id="{276CD846-8178-CD3A-F704-B8C71C4FD130}"/>
                        </a:ext>
                      </a:extLst>
                    </p:cNvPr>
                    <p:cNvGrpSpPr/>
                    <p:nvPr/>
                  </p:nvGrpSpPr>
                  <p:grpSpPr>
                    <a:xfrm>
                      <a:off x="9084707" y="5646008"/>
                      <a:ext cx="231137" cy="187069"/>
                      <a:chOff x="5618798" y="5459075"/>
                      <a:chExt cx="231137" cy="187069"/>
                    </a:xfrm>
                  </p:grpSpPr>
                  <p:cxnSp>
                    <p:nvCxnSpPr>
                      <p:cNvPr id="1366" name="Straight Connector 1365">
                        <a:extLst>
                          <a:ext uri="{FF2B5EF4-FFF2-40B4-BE49-F238E27FC236}">
                            <a16:creationId xmlns:a16="http://schemas.microsoft.com/office/drawing/2014/main" id="{7E07C0A3-EAF6-7D28-B9BD-847124ADA96C}"/>
                          </a:ext>
                        </a:extLst>
                      </p:cNvPr>
                      <p:cNvCxnSpPr>
                        <a:cxnSpLocks/>
                      </p:cNvCxnSpPr>
                      <p:nvPr/>
                    </p:nvCxnSpPr>
                    <p:spPr bwMode="gray">
                      <a:xfrm rot="10800000">
                        <a:off x="5734367" y="5459075"/>
                        <a:ext cx="0" cy="36000"/>
                      </a:xfrm>
                      <a:prstGeom prst="line">
                        <a:avLst/>
                      </a:prstGeom>
                      <a:noFill/>
                      <a:ln w="12700" cap="sq">
                        <a:solidFill>
                          <a:srgbClr val="000000"/>
                        </a:solidFill>
                        <a:prstDash val="solid"/>
                        <a:miter lim="800000"/>
                        <a:headEnd/>
                        <a:tailEnd/>
                      </a:ln>
                      <a:effectLst/>
                    </p:spPr>
                  </p:cxnSp>
                  <p:sp>
                    <p:nvSpPr>
                      <p:cNvPr id="1367" name="TextBox 1366">
                        <a:extLst>
                          <a:ext uri="{FF2B5EF4-FFF2-40B4-BE49-F238E27FC236}">
                            <a16:creationId xmlns:a16="http://schemas.microsoft.com/office/drawing/2014/main" id="{21F7229A-9901-6BF8-D863-121A3091A66F}"/>
                          </a:ext>
                        </a:extLst>
                      </p:cNvPr>
                      <p:cNvSpPr txBox="1"/>
                      <p:nvPr/>
                    </p:nvSpPr>
                    <p:spPr bwMode="gray">
                      <a:xfrm>
                        <a:off x="5618798" y="5530256"/>
                        <a:ext cx="231137" cy="115888"/>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0" normalizeH="0" baseline="0" noProof="0">
                            <a:ln>
                              <a:noFill/>
                            </a:ln>
                            <a:solidFill>
                              <a:srgbClr val="000000"/>
                            </a:solidFill>
                            <a:effectLst/>
                            <a:uLnTx/>
                            <a:uFillTx/>
                          </a:rPr>
                          <a:t>60</a:t>
                        </a:r>
                      </a:p>
                    </p:txBody>
                  </p:sp>
                </p:grpSp>
                <p:grpSp>
                  <p:nvGrpSpPr>
                    <p:cNvPr id="1327" name="Group 1326">
                      <a:extLst>
                        <a:ext uri="{FF2B5EF4-FFF2-40B4-BE49-F238E27FC236}">
                          <a16:creationId xmlns:a16="http://schemas.microsoft.com/office/drawing/2014/main" id="{F15C4D37-E3C3-B7E9-4055-67C24230AB15}"/>
                        </a:ext>
                      </a:extLst>
                    </p:cNvPr>
                    <p:cNvGrpSpPr/>
                    <p:nvPr/>
                  </p:nvGrpSpPr>
                  <p:grpSpPr>
                    <a:xfrm>
                      <a:off x="9274916" y="5646008"/>
                      <a:ext cx="231137" cy="187069"/>
                      <a:chOff x="5618798" y="5459075"/>
                      <a:chExt cx="231137" cy="187069"/>
                    </a:xfrm>
                  </p:grpSpPr>
                  <p:cxnSp>
                    <p:nvCxnSpPr>
                      <p:cNvPr id="1364" name="Straight Connector 1363">
                        <a:extLst>
                          <a:ext uri="{FF2B5EF4-FFF2-40B4-BE49-F238E27FC236}">
                            <a16:creationId xmlns:a16="http://schemas.microsoft.com/office/drawing/2014/main" id="{CCD19C5E-9673-D803-988B-3B41DC669C5E}"/>
                          </a:ext>
                        </a:extLst>
                      </p:cNvPr>
                      <p:cNvCxnSpPr>
                        <a:cxnSpLocks/>
                      </p:cNvCxnSpPr>
                      <p:nvPr/>
                    </p:nvCxnSpPr>
                    <p:spPr bwMode="gray">
                      <a:xfrm rot="10800000">
                        <a:off x="5734367" y="5459075"/>
                        <a:ext cx="0" cy="36000"/>
                      </a:xfrm>
                      <a:prstGeom prst="line">
                        <a:avLst/>
                      </a:prstGeom>
                      <a:noFill/>
                      <a:ln w="12700" cap="sq">
                        <a:solidFill>
                          <a:srgbClr val="000000"/>
                        </a:solidFill>
                        <a:prstDash val="solid"/>
                        <a:miter lim="800000"/>
                        <a:headEnd/>
                        <a:tailEnd/>
                      </a:ln>
                      <a:effectLst/>
                    </p:spPr>
                  </p:cxnSp>
                  <p:sp>
                    <p:nvSpPr>
                      <p:cNvPr id="1365" name="TextBox 1364">
                        <a:extLst>
                          <a:ext uri="{FF2B5EF4-FFF2-40B4-BE49-F238E27FC236}">
                            <a16:creationId xmlns:a16="http://schemas.microsoft.com/office/drawing/2014/main" id="{70576C5D-867E-0D74-167A-C6E9BC6D4D21}"/>
                          </a:ext>
                        </a:extLst>
                      </p:cNvPr>
                      <p:cNvSpPr txBox="1"/>
                      <p:nvPr/>
                    </p:nvSpPr>
                    <p:spPr bwMode="gray">
                      <a:xfrm>
                        <a:off x="5618798" y="5530256"/>
                        <a:ext cx="231137" cy="115888"/>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0" normalizeH="0" baseline="0" noProof="0">
                            <a:ln>
                              <a:noFill/>
                            </a:ln>
                            <a:solidFill>
                              <a:srgbClr val="000000"/>
                            </a:solidFill>
                            <a:effectLst/>
                            <a:uLnTx/>
                            <a:uFillTx/>
                          </a:rPr>
                          <a:t>64</a:t>
                        </a:r>
                      </a:p>
                    </p:txBody>
                  </p:sp>
                </p:grpSp>
                <p:grpSp>
                  <p:nvGrpSpPr>
                    <p:cNvPr id="1328" name="Group 1327">
                      <a:extLst>
                        <a:ext uri="{FF2B5EF4-FFF2-40B4-BE49-F238E27FC236}">
                          <a16:creationId xmlns:a16="http://schemas.microsoft.com/office/drawing/2014/main" id="{CF2CF08E-104F-C0D9-2770-B4DDF448A20C}"/>
                        </a:ext>
                      </a:extLst>
                    </p:cNvPr>
                    <p:cNvGrpSpPr/>
                    <p:nvPr/>
                  </p:nvGrpSpPr>
                  <p:grpSpPr>
                    <a:xfrm>
                      <a:off x="9465125" y="5646008"/>
                      <a:ext cx="231137" cy="187069"/>
                      <a:chOff x="5618798" y="5459075"/>
                      <a:chExt cx="231137" cy="187069"/>
                    </a:xfrm>
                  </p:grpSpPr>
                  <p:cxnSp>
                    <p:nvCxnSpPr>
                      <p:cNvPr id="1362" name="Straight Connector 1361">
                        <a:extLst>
                          <a:ext uri="{FF2B5EF4-FFF2-40B4-BE49-F238E27FC236}">
                            <a16:creationId xmlns:a16="http://schemas.microsoft.com/office/drawing/2014/main" id="{4E723504-B900-660A-90C6-D12687C97432}"/>
                          </a:ext>
                        </a:extLst>
                      </p:cNvPr>
                      <p:cNvCxnSpPr>
                        <a:cxnSpLocks/>
                      </p:cNvCxnSpPr>
                      <p:nvPr/>
                    </p:nvCxnSpPr>
                    <p:spPr bwMode="gray">
                      <a:xfrm rot="10800000">
                        <a:off x="5734367" y="5459075"/>
                        <a:ext cx="0" cy="36000"/>
                      </a:xfrm>
                      <a:prstGeom prst="line">
                        <a:avLst/>
                      </a:prstGeom>
                      <a:noFill/>
                      <a:ln w="12700" cap="sq">
                        <a:solidFill>
                          <a:srgbClr val="000000"/>
                        </a:solidFill>
                        <a:prstDash val="solid"/>
                        <a:miter lim="800000"/>
                        <a:headEnd/>
                        <a:tailEnd/>
                      </a:ln>
                      <a:effectLst/>
                    </p:spPr>
                  </p:cxnSp>
                  <p:sp>
                    <p:nvSpPr>
                      <p:cNvPr id="1363" name="TextBox 1362">
                        <a:extLst>
                          <a:ext uri="{FF2B5EF4-FFF2-40B4-BE49-F238E27FC236}">
                            <a16:creationId xmlns:a16="http://schemas.microsoft.com/office/drawing/2014/main" id="{F3664079-D73F-B8BA-474A-04A720884226}"/>
                          </a:ext>
                        </a:extLst>
                      </p:cNvPr>
                      <p:cNvSpPr txBox="1"/>
                      <p:nvPr/>
                    </p:nvSpPr>
                    <p:spPr bwMode="gray">
                      <a:xfrm>
                        <a:off x="5618798" y="5530256"/>
                        <a:ext cx="231137" cy="115888"/>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0" normalizeH="0" baseline="0" noProof="0">
                            <a:ln>
                              <a:noFill/>
                            </a:ln>
                            <a:solidFill>
                              <a:srgbClr val="000000"/>
                            </a:solidFill>
                            <a:effectLst/>
                            <a:uLnTx/>
                            <a:uFillTx/>
                          </a:rPr>
                          <a:t>68</a:t>
                        </a:r>
                      </a:p>
                    </p:txBody>
                  </p:sp>
                </p:grpSp>
                <p:grpSp>
                  <p:nvGrpSpPr>
                    <p:cNvPr id="1329" name="Group 1328">
                      <a:extLst>
                        <a:ext uri="{FF2B5EF4-FFF2-40B4-BE49-F238E27FC236}">
                          <a16:creationId xmlns:a16="http://schemas.microsoft.com/office/drawing/2014/main" id="{F35A7B87-57C1-6402-4047-FE5EBDF2F659}"/>
                        </a:ext>
                      </a:extLst>
                    </p:cNvPr>
                    <p:cNvGrpSpPr/>
                    <p:nvPr/>
                  </p:nvGrpSpPr>
                  <p:grpSpPr>
                    <a:xfrm>
                      <a:off x="9655334" y="5646008"/>
                      <a:ext cx="231137" cy="187069"/>
                      <a:chOff x="5618798" y="5459075"/>
                      <a:chExt cx="231137" cy="187069"/>
                    </a:xfrm>
                  </p:grpSpPr>
                  <p:cxnSp>
                    <p:nvCxnSpPr>
                      <p:cNvPr id="1360" name="Straight Connector 1359">
                        <a:extLst>
                          <a:ext uri="{FF2B5EF4-FFF2-40B4-BE49-F238E27FC236}">
                            <a16:creationId xmlns:a16="http://schemas.microsoft.com/office/drawing/2014/main" id="{69AD4427-A332-84C9-3CA8-34F34C70C11B}"/>
                          </a:ext>
                        </a:extLst>
                      </p:cNvPr>
                      <p:cNvCxnSpPr>
                        <a:cxnSpLocks/>
                      </p:cNvCxnSpPr>
                      <p:nvPr/>
                    </p:nvCxnSpPr>
                    <p:spPr bwMode="gray">
                      <a:xfrm rot="10800000">
                        <a:off x="5734367" y="5459075"/>
                        <a:ext cx="0" cy="36000"/>
                      </a:xfrm>
                      <a:prstGeom prst="line">
                        <a:avLst/>
                      </a:prstGeom>
                      <a:noFill/>
                      <a:ln w="12700" cap="sq">
                        <a:solidFill>
                          <a:srgbClr val="000000"/>
                        </a:solidFill>
                        <a:prstDash val="solid"/>
                        <a:miter lim="800000"/>
                        <a:headEnd/>
                        <a:tailEnd/>
                      </a:ln>
                      <a:effectLst/>
                    </p:spPr>
                  </p:cxnSp>
                  <p:sp>
                    <p:nvSpPr>
                      <p:cNvPr id="1361" name="TextBox 1360">
                        <a:extLst>
                          <a:ext uri="{FF2B5EF4-FFF2-40B4-BE49-F238E27FC236}">
                            <a16:creationId xmlns:a16="http://schemas.microsoft.com/office/drawing/2014/main" id="{64B0B923-5105-72BD-14F0-99ED6FA089B8}"/>
                          </a:ext>
                        </a:extLst>
                      </p:cNvPr>
                      <p:cNvSpPr txBox="1"/>
                      <p:nvPr/>
                    </p:nvSpPr>
                    <p:spPr bwMode="gray">
                      <a:xfrm>
                        <a:off x="5618798" y="5530256"/>
                        <a:ext cx="231137" cy="115888"/>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0" normalizeH="0" baseline="0" noProof="0">
                            <a:ln>
                              <a:noFill/>
                            </a:ln>
                            <a:solidFill>
                              <a:srgbClr val="000000"/>
                            </a:solidFill>
                            <a:effectLst/>
                            <a:uLnTx/>
                            <a:uFillTx/>
                          </a:rPr>
                          <a:t>72</a:t>
                        </a:r>
                      </a:p>
                    </p:txBody>
                  </p:sp>
                </p:grpSp>
                <p:grpSp>
                  <p:nvGrpSpPr>
                    <p:cNvPr id="1330" name="Group 1329">
                      <a:extLst>
                        <a:ext uri="{FF2B5EF4-FFF2-40B4-BE49-F238E27FC236}">
                          <a16:creationId xmlns:a16="http://schemas.microsoft.com/office/drawing/2014/main" id="{F47F1751-1581-96BF-AB02-072BBA698E23}"/>
                        </a:ext>
                      </a:extLst>
                    </p:cNvPr>
                    <p:cNvGrpSpPr/>
                    <p:nvPr/>
                  </p:nvGrpSpPr>
                  <p:grpSpPr>
                    <a:xfrm>
                      <a:off x="9845543" y="5646008"/>
                      <a:ext cx="231137" cy="187069"/>
                      <a:chOff x="5618798" y="5459075"/>
                      <a:chExt cx="231137" cy="187069"/>
                    </a:xfrm>
                  </p:grpSpPr>
                  <p:cxnSp>
                    <p:nvCxnSpPr>
                      <p:cNvPr id="1358" name="Straight Connector 1357">
                        <a:extLst>
                          <a:ext uri="{FF2B5EF4-FFF2-40B4-BE49-F238E27FC236}">
                            <a16:creationId xmlns:a16="http://schemas.microsoft.com/office/drawing/2014/main" id="{F8EBCF09-F6AB-D60D-4887-4421B78607EC}"/>
                          </a:ext>
                        </a:extLst>
                      </p:cNvPr>
                      <p:cNvCxnSpPr>
                        <a:cxnSpLocks/>
                      </p:cNvCxnSpPr>
                      <p:nvPr/>
                    </p:nvCxnSpPr>
                    <p:spPr bwMode="gray">
                      <a:xfrm rot="10800000">
                        <a:off x="5734367" y="5459075"/>
                        <a:ext cx="0" cy="36000"/>
                      </a:xfrm>
                      <a:prstGeom prst="line">
                        <a:avLst/>
                      </a:prstGeom>
                      <a:noFill/>
                      <a:ln w="12700" cap="sq">
                        <a:solidFill>
                          <a:srgbClr val="000000"/>
                        </a:solidFill>
                        <a:prstDash val="solid"/>
                        <a:miter lim="800000"/>
                        <a:headEnd/>
                        <a:tailEnd/>
                      </a:ln>
                      <a:effectLst/>
                    </p:spPr>
                  </p:cxnSp>
                  <p:sp>
                    <p:nvSpPr>
                      <p:cNvPr id="1359" name="TextBox 1358">
                        <a:extLst>
                          <a:ext uri="{FF2B5EF4-FFF2-40B4-BE49-F238E27FC236}">
                            <a16:creationId xmlns:a16="http://schemas.microsoft.com/office/drawing/2014/main" id="{897F541A-AAEA-2CBD-BBAF-BD90EF5DE032}"/>
                          </a:ext>
                        </a:extLst>
                      </p:cNvPr>
                      <p:cNvSpPr txBox="1"/>
                      <p:nvPr/>
                    </p:nvSpPr>
                    <p:spPr bwMode="gray">
                      <a:xfrm>
                        <a:off x="5618798" y="5530256"/>
                        <a:ext cx="231137" cy="115888"/>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0" normalizeH="0" baseline="0" noProof="0">
                            <a:ln>
                              <a:noFill/>
                            </a:ln>
                            <a:solidFill>
                              <a:srgbClr val="000000"/>
                            </a:solidFill>
                            <a:effectLst/>
                            <a:uLnTx/>
                            <a:uFillTx/>
                          </a:rPr>
                          <a:t>76</a:t>
                        </a:r>
                      </a:p>
                    </p:txBody>
                  </p:sp>
                </p:grpSp>
                <p:grpSp>
                  <p:nvGrpSpPr>
                    <p:cNvPr id="1331" name="Group 1330">
                      <a:extLst>
                        <a:ext uri="{FF2B5EF4-FFF2-40B4-BE49-F238E27FC236}">
                          <a16:creationId xmlns:a16="http://schemas.microsoft.com/office/drawing/2014/main" id="{02C2A0F6-10BD-A899-12E2-58B298E76B20}"/>
                        </a:ext>
                      </a:extLst>
                    </p:cNvPr>
                    <p:cNvGrpSpPr/>
                    <p:nvPr/>
                  </p:nvGrpSpPr>
                  <p:grpSpPr>
                    <a:xfrm>
                      <a:off x="10035752" y="5646008"/>
                      <a:ext cx="231137" cy="187069"/>
                      <a:chOff x="5618798" y="5459075"/>
                      <a:chExt cx="231137" cy="187069"/>
                    </a:xfrm>
                  </p:grpSpPr>
                  <p:cxnSp>
                    <p:nvCxnSpPr>
                      <p:cNvPr id="1356" name="Straight Connector 1355">
                        <a:extLst>
                          <a:ext uri="{FF2B5EF4-FFF2-40B4-BE49-F238E27FC236}">
                            <a16:creationId xmlns:a16="http://schemas.microsoft.com/office/drawing/2014/main" id="{8F50BA9F-4DD7-E5C9-73BB-B8FC68EA38F7}"/>
                          </a:ext>
                        </a:extLst>
                      </p:cNvPr>
                      <p:cNvCxnSpPr>
                        <a:cxnSpLocks/>
                      </p:cNvCxnSpPr>
                      <p:nvPr/>
                    </p:nvCxnSpPr>
                    <p:spPr bwMode="gray">
                      <a:xfrm rot="10800000">
                        <a:off x="5734367" y="5459075"/>
                        <a:ext cx="0" cy="36000"/>
                      </a:xfrm>
                      <a:prstGeom prst="line">
                        <a:avLst/>
                      </a:prstGeom>
                      <a:noFill/>
                      <a:ln w="12700" cap="sq">
                        <a:solidFill>
                          <a:srgbClr val="000000"/>
                        </a:solidFill>
                        <a:prstDash val="solid"/>
                        <a:miter lim="800000"/>
                        <a:headEnd/>
                        <a:tailEnd/>
                      </a:ln>
                      <a:effectLst/>
                    </p:spPr>
                  </p:cxnSp>
                  <p:sp>
                    <p:nvSpPr>
                      <p:cNvPr id="1357" name="TextBox 1356">
                        <a:extLst>
                          <a:ext uri="{FF2B5EF4-FFF2-40B4-BE49-F238E27FC236}">
                            <a16:creationId xmlns:a16="http://schemas.microsoft.com/office/drawing/2014/main" id="{275DA622-8E0D-5C82-1B1D-5A8AA827332B}"/>
                          </a:ext>
                        </a:extLst>
                      </p:cNvPr>
                      <p:cNvSpPr txBox="1"/>
                      <p:nvPr/>
                    </p:nvSpPr>
                    <p:spPr bwMode="gray">
                      <a:xfrm>
                        <a:off x="5618798" y="5530256"/>
                        <a:ext cx="231137" cy="115888"/>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0" normalizeH="0" baseline="0" noProof="0">
                            <a:ln>
                              <a:noFill/>
                            </a:ln>
                            <a:solidFill>
                              <a:srgbClr val="000000"/>
                            </a:solidFill>
                            <a:effectLst/>
                            <a:uLnTx/>
                            <a:uFillTx/>
                          </a:rPr>
                          <a:t>80</a:t>
                        </a:r>
                      </a:p>
                    </p:txBody>
                  </p:sp>
                </p:grpSp>
                <p:grpSp>
                  <p:nvGrpSpPr>
                    <p:cNvPr id="1332" name="Group 1331">
                      <a:extLst>
                        <a:ext uri="{FF2B5EF4-FFF2-40B4-BE49-F238E27FC236}">
                          <a16:creationId xmlns:a16="http://schemas.microsoft.com/office/drawing/2014/main" id="{7460B19B-157D-A2CB-1751-06D0433E2D66}"/>
                        </a:ext>
                      </a:extLst>
                    </p:cNvPr>
                    <p:cNvGrpSpPr/>
                    <p:nvPr/>
                  </p:nvGrpSpPr>
                  <p:grpSpPr>
                    <a:xfrm>
                      <a:off x="10225961" y="5646008"/>
                      <a:ext cx="231137" cy="187069"/>
                      <a:chOff x="5618798" y="5459075"/>
                      <a:chExt cx="231137" cy="187069"/>
                    </a:xfrm>
                  </p:grpSpPr>
                  <p:cxnSp>
                    <p:nvCxnSpPr>
                      <p:cNvPr id="1354" name="Straight Connector 1353">
                        <a:extLst>
                          <a:ext uri="{FF2B5EF4-FFF2-40B4-BE49-F238E27FC236}">
                            <a16:creationId xmlns:a16="http://schemas.microsoft.com/office/drawing/2014/main" id="{CA80EF5A-0C3F-8B3A-794D-9D8FF8DA2222}"/>
                          </a:ext>
                        </a:extLst>
                      </p:cNvPr>
                      <p:cNvCxnSpPr>
                        <a:cxnSpLocks/>
                      </p:cNvCxnSpPr>
                      <p:nvPr/>
                    </p:nvCxnSpPr>
                    <p:spPr bwMode="gray">
                      <a:xfrm rot="10800000">
                        <a:off x="5734367" y="5459075"/>
                        <a:ext cx="0" cy="36000"/>
                      </a:xfrm>
                      <a:prstGeom prst="line">
                        <a:avLst/>
                      </a:prstGeom>
                      <a:noFill/>
                      <a:ln w="12700" cap="sq">
                        <a:solidFill>
                          <a:srgbClr val="000000"/>
                        </a:solidFill>
                        <a:prstDash val="solid"/>
                        <a:miter lim="800000"/>
                        <a:headEnd/>
                        <a:tailEnd/>
                      </a:ln>
                      <a:effectLst/>
                    </p:spPr>
                  </p:cxnSp>
                  <p:sp>
                    <p:nvSpPr>
                      <p:cNvPr id="1355" name="TextBox 1354">
                        <a:extLst>
                          <a:ext uri="{FF2B5EF4-FFF2-40B4-BE49-F238E27FC236}">
                            <a16:creationId xmlns:a16="http://schemas.microsoft.com/office/drawing/2014/main" id="{144CCA3B-EE79-BB7F-C059-F1C9D3247460}"/>
                          </a:ext>
                        </a:extLst>
                      </p:cNvPr>
                      <p:cNvSpPr txBox="1"/>
                      <p:nvPr/>
                    </p:nvSpPr>
                    <p:spPr bwMode="gray">
                      <a:xfrm>
                        <a:off x="5618798" y="5530256"/>
                        <a:ext cx="231137" cy="115888"/>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0" normalizeH="0" baseline="0" noProof="0">
                            <a:ln>
                              <a:noFill/>
                            </a:ln>
                            <a:solidFill>
                              <a:srgbClr val="000000"/>
                            </a:solidFill>
                            <a:effectLst/>
                            <a:uLnTx/>
                            <a:uFillTx/>
                          </a:rPr>
                          <a:t>84</a:t>
                        </a:r>
                      </a:p>
                    </p:txBody>
                  </p:sp>
                </p:grpSp>
                <p:grpSp>
                  <p:nvGrpSpPr>
                    <p:cNvPr id="1333" name="Group 1332">
                      <a:extLst>
                        <a:ext uri="{FF2B5EF4-FFF2-40B4-BE49-F238E27FC236}">
                          <a16:creationId xmlns:a16="http://schemas.microsoft.com/office/drawing/2014/main" id="{FB43492A-C6CA-AEB3-B05E-D192F7E5A9C4}"/>
                        </a:ext>
                      </a:extLst>
                    </p:cNvPr>
                    <p:cNvGrpSpPr/>
                    <p:nvPr/>
                  </p:nvGrpSpPr>
                  <p:grpSpPr>
                    <a:xfrm>
                      <a:off x="10416170" y="5646008"/>
                      <a:ext cx="231137" cy="187069"/>
                      <a:chOff x="5618798" y="5459075"/>
                      <a:chExt cx="231137" cy="187069"/>
                    </a:xfrm>
                  </p:grpSpPr>
                  <p:cxnSp>
                    <p:nvCxnSpPr>
                      <p:cNvPr id="1352" name="Straight Connector 1351">
                        <a:extLst>
                          <a:ext uri="{FF2B5EF4-FFF2-40B4-BE49-F238E27FC236}">
                            <a16:creationId xmlns:a16="http://schemas.microsoft.com/office/drawing/2014/main" id="{7F737B1A-3245-0CBD-4397-C2216B7F275E}"/>
                          </a:ext>
                        </a:extLst>
                      </p:cNvPr>
                      <p:cNvCxnSpPr>
                        <a:cxnSpLocks/>
                      </p:cNvCxnSpPr>
                      <p:nvPr/>
                    </p:nvCxnSpPr>
                    <p:spPr bwMode="gray">
                      <a:xfrm rot="10800000">
                        <a:off x="5734367" y="5459075"/>
                        <a:ext cx="0" cy="36000"/>
                      </a:xfrm>
                      <a:prstGeom prst="line">
                        <a:avLst/>
                      </a:prstGeom>
                      <a:noFill/>
                      <a:ln w="12700" cap="sq">
                        <a:solidFill>
                          <a:srgbClr val="000000"/>
                        </a:solidFill>
                        <a:prstDash val="solid"/>
                        <a:miter lim="800000"/>
                        <a:headEnd/>
                        <a:tailEnd/>
                      </a:ln>
                      <a:effectLst/>
                    </p:spPr>
                  </p:cxnSp>
                  <p:sp>
                    <p:nvSpPr>
                      <p:cNvPr id="1353" name="TextBox 1352">
                        <a:extLst>
                          <a:ext uri="{FF2B5EF4-FFF2-40B4-BE49-F238E27FC236}">
                            <a16:creationId xmlns:a16="http://schemas.microsoft.com/office/drawing/2014/main" id="{3613F0D6-ABA1-0D72-8DC6-E6AB26A58352}"/>
                          </a:ext>
                        </a:extLst>
                      </p:cNvPr>
                      <p:cNvSpPr txBox="1"/>
                      <p:nvPr/>
                    </p:nvSpPr>
                    <p:spPr bwMode="gray">
                      <a:xfrm>
                        <a:off x="5618798" y="5530256"/>
                        <a:ext cx="231137" cy="115888"/>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0" normalizeH="0" baseline="0" noProof="0">
                            <a:ln>
                              <a:noFill/>
                            </a:ln>
                            <a:solidFill>
                              <a:srgbClr val="000000"/>
                            </a:solidFill>
                            <a:effectLst/>
                            <a:uLnTx/>
                            <a:uFillTx/>
                          </a:rPr>
                          <a:t>88</a:t>
                        </a:r>
                      </a:p>
                    </p:txBody>
                  </p:sp>
                </p:grpSp>
                <p:grpSp>
                  <p:nvGrpSpPr>
                    <p:cNvPr id="1334" name="Group 1333">
                      <a:extLst>
                        <a:ext uri="{FF2B5EF4-FFF2-40B4-BE49-F238E27FC236}">
                          <a16:creationId xmlns:a16="http://schemas.microsoft.com/office/drawing/2014/main" id="{B179C669-F1E2-CF6A-242A-FB2F4ADB6BCE}"/>
                        </a:ext>
                      </a:extLst>
                    </p:cNvPr>
                    <p:cNvGrpSpPr/>
                    <p:nvPr/>
                  </p:nvGrpSpPr>
                  <p:grpSpPr>
                    <a:xfrm>
                      <a:off x="10606379" y="5646008"/>
                      <a:ext cx="231137" cy="187069"/>
                      <a:chOff x="5618798" y="5459075"/>
                      <a:chExt cx="231137" cy="187069"/>
                    </a:xfrm>
                  </p:grpSpPr>
                  <p:cxnSp>
                    <p:nvCxnSpPr>
                      <p:cNvPr id="1350" name="Straight Connector 1349">
                        <a:extLst>
                          <a:ext uri="{FF2B5EF4-FFF2-40B4-BE49-F238E27FC236}">
                            <a16:creationId xmlns:a16="http://schemas.microsoft.com/office/drawing/2014/main" id="{00372F93-4D3C-8623-AF13-5304F431EC90}"/>
                          </a:ext>
                        </a:extLst>
                      </p:cNvPr>
                      <p:cNvCxnSpPr>
                        <a:cxnSpLocks/>
                      </p:cNvCxnSpPr>
                      <p:nvPr/>
                    </p:nvCxnSpPr>
                    <p:spPr bwMode="gray">
                      <a:xfrm rot="10800000">
                        <a:off x="5734367" y="5459075"/>
                        <a:ext cx="0" cy="36000"/>
                      </a:xfrm>
                      <a:prstGeom prst="line">
                        <a:avLst/>
                      </a:prstGeom>
                      <a:noFill/>
                      <a:ln w="12700" cap="sq">
                        <a:solidFill>
                          <a:srgbClr val="000000"/>
                        </a:solidFill>
                        <a:prstDash val="solid"/>
                        <a:miter lim="800000"/>
                        <a:headEnd/>
                        <a:tailEnd/>
                      </a:ln>
                      <a:effectLst/>
                    </p:spPr>
                  </p:cxnSp>
                  <p:sp>
                    <p:nvSpPr>
                      <p:cNvPr id="1351" name="TextBox 1350">
                        <a:extLst>
                          <a:ext uri="{FF2B5EF4-FFF2-40B4-BE49-F238E27FC236}">
                            <a16:creationId xmlns:a16="http://schemas.microsoft.com/office/drawing/2014/main" id="{331C0400-79F4-2EE0-6AC4-E92A62065BB1}"/>
                          </a:ext>
                        </a:extLst>
                      </p:cNvPr>
                      <p:cNvSpPr txBox="1"/>
                      <p:nvPr/>
                    </p:nvSpPr>
                    <p:spPr bwMode="gray">
                      <a:xfrm>
                        <a:off x="5618798" y="5530256"/>
                        <a:ext cx="231137" cy="115888"/>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0" normalizeH="0" baseline="0" noProof="0">
                            <a:ln>
                              <a:noFill/>
                            </a:ln>
                            <a:solidFill>
                              <a:srgbClr val="000000"/>
                            </a:solidFill>
                            <a:effectLst/>
                            <a:uLnTx/>
                            <a:uFillTx/>
                          </a:rPr>
                          <a:t>92</a:t>
                        </a:r>
                      </a:p>
                    </p:txBody>
                  </p:sp>
                </p:grpSp>
                <p:grpSp>
                  <p:nvGrpSpPr>
                    <p:cNvPr id="1335" name="Group 1334">
                      <a:extLst>
                        <a:ext uri="{FF2B5EF4-FFF2-40B4-BE49-F238E27FC236}">
                          <a16:creationId xmlns:a16="http://schemas.microsoft.com/office/drawing/2014/main" id="{0E77BCCB-781C-EFB4-5A16-66AD682AD8FC}"/>
                        </a:ext>
                      </a:extLst>
                    </p:cNvPr>
                    <p:cNvGrpSpPr/>
                    <p:nvPr/>
                  </p:nvGrpSpPr>
                  <p:grpSpPr>
                    <a:xfrm>
                      <a:off x="10796588" y="5646008"/>
                      <a:ext cx="231137" cy="187069"/>
                      <a:chOff x="5618798" y="5459075"/>
                      <a:chExt cx="231137" cy="187069"/>
                    </a:xfrm>
                  </p:grpSpPr>
                  <p:cxnSp>
                    <p:nvCxnSpPr>
                      <p:cNvPr id="1348" name="Straight Connector 1347">
                        <a:extLst>
                          <a:ext uri="{FF2B5EF4-FFF2-40B4-BE49-F238E27FC236}">
                            <a16:creationId xmlns:a16="http://schemas.microsoft.com/office/drawing/2014/main" id="{06926ACC-FEB2-B528-0E99-888A815D57E3}"/>
                          </a:ext>
                        </a:extLst>
                      </p:cNvPr>
                      <p:cNvCxnSpPr>
                        <a:cxnSpLocks/>
                      </p:cNvCxnSpPr>
                      <p:nvPr/>
                    </p:nvCxnSpPr>
                    <p:spPr bwMode="gray">
                      <a:xfrm rot="10800000">
                        <a:off x="5734367" y="5459075"/>
                        <a:ext cx="0" cy="36000"/>
                      </a:xfrm>
                      <a:prstGeom prst="line">
                        <a:avLst/>
                      </a:prstGeom>
                      <a:noFill/>
                      <a:ln w="12700" cap="sq">
                        <a:solidFill>
                          <a:srgbClr val="000000"/>
                        </a:solidFill>
                        <a:prstDash val="solid"/>
                        <a:miter lim="800000"/>
                        <a:headEnd/>
                        <a:tailEnd/>
                      </a:ln>
                      <a:effectLst/>
                    </p:spPr>
                  </p:cxnSp>
                  <p:sp>
                    <p:nvSpPr>
                      <p:cNvPr id="1349" name="TextBox 1348">
                        <a:extLst>
                          <a:ext uri="{FF2B5EF4-FFF2-40B4-BE49-F238E27FC236}">
                            <a16:creationId xmlns:a16="http://schemas.microsoft.com/office/drawing/2014/main" id="{489CFE5C-FB44-3632-0A83-78ED66DA8717}"/>
                          </a:ext>
                        </a:extLst>
                      </p:cNvPr>
                      <p:cNvSpPr txBox="1"/>
                      <p:nvPr/>
                    </p:nvSpPr>
                    <p:spPr bwMode="gray">
                      <a:xfrm>
                        <a:off x="5618798" y="5530256"/>
                        <a:ext cx="231137" cy="115888"/>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0" normalizeH="0" baseline="0" noProof="0">
                            <a:ln>
                              <a:noFill/>
                            </a:ln>
                            <a:solidFill>
                              <a:srgbClr val="000000"/>
                            </a:solidFill>
                            <a:effectLst/>
                            <a:uLnTx/>
                            <a:uFillTx/>
                          </a:rPr>
                          <a:t>96</a:t>
                        </a:r>
                      </a:p>
                    </p:txBody>
                  </p:sp>
                </p:grpSp>
                <p:grpSp>
                  <p:nvGrpSpPr>
                    <p:cNvPr id="1336" name="Group 1335">
                      <a:extLst>
                        <a:ext uri="{FF2B5EF4-FFF2-40B4-BE49-F238E27FC236}">
                          <a16:creationId xmlns:a16="http://schemas.microsoft.com/office/drawing/2014/main" id="{21759173-25E9-16FE-19D0-9B9ECC6B6C68}"/>
                        </a:ext>
                      </a:extLst>
                    </p:cNvPr>
                    <p:cNvGrpSpPr/>
                    <p:nvPr/>
                  </p:nvGrpSpPr>
                  <p:grpSpPr>
                    <a:xfrm>
                      <a:off x="10974095" y="5646008"/>
                      <a:ext cx="231137" cy="187069"/>
                      <a:chOff x="5606096" y="5459075"/>
                      <a:chExt cx="231137" cy="187069"/>
                    </a:xfrm>
                  </p:grpSpPr>
                  <p:cxnSp>
                    <p:nvCxnSpPr>
                      <p:cNvPr id="1346" name="Straight Connector 1345">
                        <a:extLst>
                          <a:ext uri="{FF2B5EF4-FFF2-40B4-BE49-F238E27FC236}">
                            <a16:creationId xmlns:a16="http://schemas.microsoft.com/office/drawing/2014/main" id="{5F116F33-7F91-2A60-A8B1-5DC5B9804641}"/>
                          </a:ext>
                        </a:extLst>
                      </p:cNvPr>
                      <p:cNvCxnSpPr>
                        <a:cxnSpLocks/>
                      </p:cNvCxnSpPr>
                      <p:nvPr/>
                    </p:nvCxnSpPr>
                    <p:spPr bwMode="gray">
                      <a:xfrm rot="10800000">
                        <a:off x="5734367" y="5459075"/>
                        <a:ext cx="0" cy="36000"/>
                      </a:xfrm>
                      <a:prstGeom prst="line">
                        <a:avLst/>
                      </a:prstGeom>
                      <a:noFill/>
                      <a:ln w="12700" cap="sq">
                        <a:solidFill>
                          <a:srgbClr val="000000"/>
                        </a:solidFill>
                        <a:prstDash val="solid"/>
                        <a:miter lim="800000"/>
                        <a:headEnd/>
                        <a:tailEnd/>
                      </a:ln>
                      <a:effectLst/>
                    </p:spPr>
                  </p:cxnSp>
                  <p:sp>
                    <p:nvSpPr>
                      <p:cNvPr id="1347" name="TextBox 1346">
                        <a:extLst>
                          <a:ext uri="{FF2B5EF4-FFF2-40B4-BE49-F238E27FC236}">
                            <a16:creationId xmlns:a16="http://schemas.microsoft.com/office/drawing/2014/main" id="{B5CD92F1-4B82-37FA-AF31-2EBCD7EF1BCB}"/>
                          </a:ext>
                        </a:extLst>
                      </p:cNvPr>
                      <p:cNvSpPr txBox="1"/>
                      <p:nvPr/>
                    </p:nvSpPr>
                    <p:spPr bwMode="gray">
                      <a:xfrm>
                        <a:off x="5606096" y="5530256"/>
                        <a:ext cx="231137" cy="115888"/>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20" normalizeH="0" baseline="0" noProof="0">
                            <a:ln>
                              <a:noFill/>
                            </a:ln>
                            <a:solidFill>
                              <a:srgbClr val="000000"/>
                            </a:solidFill>
                            <a:effectLst/>
                            <a:uLnTx/>
                            <a:uFillTx/>
                          </a:rPr>
                          <a:t>100</a:t>
                        </a:r>
                      </a:p>
                    </p:txBody>
                  </p:sp>
                </p:grpSp>
                <p:grpSp>
                  <p:nvGrpSpPr>
                    <p:cNvPr id="1337" name="Group 1336">
                      <a:extLst>
                        <a:ext uri="{FF2B5EF4-FFF2-40B4-BE49-F238E27FC236}">
                          <a16:creationId xmlns:a16="http://schemas.microsoft.com/office/drawing/2014/main" id="{C657681C-9EDC-8A73-E37C-A98C49490A19}"/>
                        </a:ext>
                      </a:extLst>
                    </p:cNvPr>
                    <p:cNvGrpSpPr/>
                    <p:nvPr/>
                  </p:nvGrpSpPr>
                  <p:grpSpPr>
                    <a:xfrm>
                      <a:off x="11173301" y="5646008"/>
                      <a:ext cx="231137" cy="187069"/>
                      <a:chOff x="5615093" y="5459075"/>
                      <a:chExt cx="231137" cy="187069"/>
                    </a:xfrm>
                  </p:grpSpPr>
                  <p:cxnSp>
                    <p:nvCxnSpPr>
                      <p:cNvPr id="1344" name="Straight Connector 1343">
                        <a:extLst>
                          <a:ext uri="{FF2B5EF4-FFF2-40B4-BE49-F238E27FC236}">
                            <a16:creationId xmlns:a16="http://schemas.microsoft.com/office/drawing/2014/main" id="{1F704782-DCC8-83DF-CA8D-FD7BE6541642}"/>
                          </a:ext>
                        </a:extLst>
                      </p:cNvPr>
                      <p:cNvCxnSpPr>
                        <a:cxnSpLocks/>
                      </p:cNvCxnSpPr>
                      <p:nvPr/>
                    </p:nvCxnSpPr>
                    <p:spPr bwMode="gray">
                      <a:xfrm rot="10800000">
                        <a:off x="5734367" y="5459075"/>
                        <a:ext cx="0" cy="36000"/>
                      </a:xfrm>
                      <a:prstGeom prst="line">
                        <a:avLst/>
                      </a:prstGeom>
                      <a:noFill/>
                      <a:ln w="12700" cap="sq">
                        <a:solidFill>
                          <a:srgbClr val="000000"/>
                        </a:solidFill>
                        <a:prstDash val="solid"/>
                        <a:miter lim="800000"/>
                        <a:headEnd/>
                        <a:tailEnd/>
                      </a:ln>
                      <a:effectLst/>
                    </p:spPr>
                  </p:cxnSp>
                  <p:sp>
                    <p:nvSpPr>
                      <p:cNvPr id="1345" name="TextBox 1344">
                        <a:extLst>
                          <a:ext uri="{FF2B5EF4-FFF2-40B4-BE49-F238E27FC236}">
                            <a16:creationId xmlns:a16="http://schemas.microsoft.com/office/drawing/2014/main" id="{9995ACB2-95C5-F02C-3835-1588DE222DDF}"/>
                          </a:ext>
                        </a:extLst>
                      </p:cNvPr>
                      <p:cNvSpPr txBox="1"/>
                      <p:nvPr/>
                    </p:nvSpPr>
                    <p:spPr bwMode="gray">
                      <a:xfrm>
                        <a:off x="5615093" y="5530256"/>
                        <a:ext cx="231137" cy="115888"/>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20" normalizeH="0" baseline="0" noProof="0">
                            <a:ln>
                              <a:noFill/>
                            </a:ln>
                            <a:solidFill>
                              <a:srgbClr val="000000"/>
                            </a:solidFill>
                            <a:effectLst/>
                            <a:uLnTx/>
                            <a:uFillTx/>
                          </a:rPr>
                          <a:t>104</a:t>
                        </a:r>
                      </a:p>
                    </p:txBody>
                  </p:sp>
                </p:grpSp>
                <p:grpSp>
                  <p:nvGrpSpPr>
                    <p:cNvPr id="1338" name="Group 1337">
                      <a:extLst>
                        <a:ext uri="{FF2B5EF4-FFF2-40B4-BE49-F238E27FC236}">
                          <a16:creationId xmlns:a16="http://schemas.microsoft.com/office/drawing/2014/main" id="{8974D312-639B-96DB-7841-E34A1F94A93A}"/>
                        </a:ext>
                      </a:extLst>
                    </p:cNvPr>
                    <p:cNvGrpSpPr/>
                    <p:nvPr/>
                  </p:nvGrpSpPr>
                  <p:grpSpPr>
                    <a:xfrm>
                      <a:off x="11372507" y="5646008"/>
                      <a:ext cx="231137" cy="187069"/>
                      <a:chOff x="5624090" y="5459075"/>
                      <a:chExt cx="231137" cy="187069"/>
                    </a:xfrm>
                  </p:grpSpPr>
                  <p:cxnSp>
                    <p:nvCxnSpPr>
                      <p:cNvPr id="1342" name="Straight Connector 1341">
                        <a:extLst>
                          <a:ext uri="{FF2B5EF4-FFF2-40B4-BE49-F238E27FC236}">
                            <a16:creationId xmlns:a16="http://schemas.microsoft.com/office/drawing/2014/main" id="{2D0705FC-247D-2FF3-6941-FF61A00AA111}"/>
                          </a:ext>
                        </a:extLst>
                      </p:cNvPr>
                      <p:cNvCxnSpPr>
                        <a:cxnSpLocks/>
                      </p:cNvCxnSpPr>
                      <p:nvPr/>
                    </p:nvCxnSpPr>
                    <p:spPr bwMode="gray">
                      <a:xfrm rot="10800000">
                        <a:off x="5734367" y="5459075"/>
                        <a:ext cx="0" cy="36000"/>
                      </a:xfrm>
                      <a:prstGeom prst="line">
                        <a:avLst/>
                      </a:prstGeom>
                      <a:noFill/>
                      <a:ln w="12700" cap="sq">
                        <a:solidFill>
                          <a:srgbClr val="000000"/>
                        </a:solidFill>
                        <a:prstDash val="solid"/>
                        <a:miter lim="800000"/>
                        <a:headEnd/>
                        <a:tailEnd/>
                      </a:ln>
                      <a:effectLst/>
                    </p:spPr>
                  </p:cxnSp>
                  <p:sp>
                    <p:nvSpPr>
                      <p:cNvPr id="1343" name="TextBox 1342">
                        <a:extLst>
                          <a:ext uri="{FF2B5EF4-FFF2-40B4-BE49-F238E27FC236}">
                            <a16:creationId xmlns:a16="http://schemas.microsoft.com/office/drawing/2014/main" id="{7BF1B098-AEE2-ADA6-5F7B-794949C9F025}"/>
                          </a:ext>
                        </a:extLst>
                      </p:cNvPr>
                      <p:cNvSpPr txBox="1"/>
                      <p:nvPr/>
                    </p:nvSpPr>
                    <p:spPr bwMode="gray">
                      <a:xfrm>
                        <a:off x="5624090" y="5530256"/>
                        <a:ext cx="231137" cy="115888"/>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20" normalizeH="0" baseline="0" noProof="0">
                            <a:ln>
                              <a:noFill/>
                            </a:ln>
                            <a:solidFill>
                              <a:srgbClr val="000000"/>
                            </a:solidFill>
                            <a:effectLst/>
                            <a:uLnTx/>
                            <a:uFillTx/>
                          </a:rPr>
                          <a:t>108</a:t>
                        </a:r>
                      </a:p>
                    </p:txBody>
                  </p:sp>
                </p:grpSp>
                <p:grpSp>
                  <p:nvGrpSpPr>
                    <p:cNvPr id="1339" name="Group 1338">
                      <a:extLst>
                        <a:ext uri="{FF2B5EF4-FFF2-40B4-BE49-F238E27FC236}">
                          <a16:creationId xmlns:a16="http://schemas.microsoft.com/office/drawing/2014/main" id="{EC316AD0-7C74-1E10-8011-E8DAF78B7214}"/>
                        </a:ext>
                      </a:extLst>
                    </p:cNvPr>
                    <p:cNvGrpSpPr/>
                    <p:nvPr/>
                  </p:nvGrpSpPr>
                  <p:grpSpPr>
                    <a:xfrm>
                      <a:off x="11571714" y="5646008"/>
                      <a:ext cx="231137" cy="187069"/>
                      <a:chOff x="5633088" y="5459075"/>
                      <a:chExt cx="231137" cy="187069"/>
                    </a:xfrm>
                  </p:grpSpPr>
                  <p:cxnSp>
                    <p:nvCxnSpPr>
                      <p:cNvPr id="1340" name="Straight Connector 1339">
                        <a:extLst>
                          <a:ext uri="{FF2B5EF4-FFF2-40B4-BE49-F238E27FC236}">
                            <a16:creationId xmlns:a16="http://schemas.microsoft.com/office/drawing/2014/main" id="{305B729F-F028-EBE6-F818-44A21A748DCC}"/>
                          </a:ext>
                        </a:extLst>
                      </p:cNvPr>
                      <p:cNvCxnSpPr>
                        <a:cxnSpLocks/>
                      </p:cNvCxnSpPr>
                      <p:nvPr/>
                    </p:nvCxnSpPr>
                    <p:spPr bwMode="gray">
                      <a:xfrm rot="10800000">
                        <a:off x="5734367" y="5459075"/>
                        <a:ext cx="0" cy="36000"/>
                      </a:xfrm>
                      <a:prstGeom prst="line">
                        <a:avLst/>
                      </a:prstGeom>
                      <a:noFill/>
                      <a:ln w="12700" cap="sq">
                        <a:solidFill>
                          <a:srgbClr val="000000"/>
                        </a:solidFill>
                        <a:prstDash val="solid"/>
                        <a:miter lim="800000"/>
                        <a:headEnd/>
                        <a:tailEnd/>
                      </a:ln>
                      <a:effectLst/>
                    </p:spPr>
                  </p:cxnSp>
                  <p:sp>
                    <p:nvSpPr>
                      <p:cNvPr id="1341" name="TextBox 1340">
                        <a:extLst>
                          <a:ext uri="{FF2B5EF4-FFF2-40B4-BE49-F238E27FC236}">
                            <a16:creationId xmlns:a16="http://schemas.microsoft.com/office/drawing/2014/main" id="{FA0E876C-7ACB-45E0-60E7-380AFBE6DBA5}"/>
                          </a:ext>
                        </a:extLst>
                      </p:cNvPr>
                      <p:cNvSpPr txBox="1"/>
                      <p:nvPr/>
                    </p:nvSpPr>
                    <p:spPr bwMode="gray">
                      <a:xfrm>
                        <a:off x="5633088" y="5530256"/>
                        <a:ext cx="231137" cy="115888"/>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20" normalizeH="0" baseline="0" noProof="0">
                            <a:ln>
                              <a:noFill/>
                            </a:ln>
                            <a:solidFill>
                              <a:srgbClr val="000000"/>
                            </a:solidFill>
                            <a:effectLst/>
                            <a:uLnTx/>
                            <a:uFillTx/>
                          </a:rPr>
                          <a:t>112</a:t>
                        </a:r>
                      </a:p>
                    </p:txBody>
                  </p:sp>
                </p:grpSp>
              </p:grpSp>
            </p:grpSp>
          </p:grpSp>
        </p:grpSp>
        <p:grpSp>
          <p:nvGrpSpPr>
            <p:cNvPr id="12" name="Group 11">
              <a:extLst>
                <a:ext uri="{FF2B5EF4-FFF2-40B4-BE49-F238E27FC236}">
                  <a16:creationId xmlns:a16="http://schemas.microsoft.com/office/drawing/2014/main" id="{6C97958C-6C79-C446-EA41-853FA948FAC6}"/>
                </a:ext>
              </a:extLst>
            </p:cNvPr>
            <p:cNvGrpSpPr/>
            <p:nvPr/>
          </p:nvGrpSpPr>
          <p:grpSpPr>
            <a:xfrm>
              <a:off x="6347883" y="4718050"/>
              <a:ext cx="4520142" cy="644534"/>
              <a:chOff x="6347883" y="4718050"/>
              <a:chExt cx="4520142" cy="644534"/>
            </a:xfrm>
          </p:grpSpPr>
          <p:sp>
            <p:nvSpPr>
              <p:cNvPr id="1284" name="Freeform: Shape 1283">
                <a:extLst>
                  <a:ext uri="{FF2B5EF4-FFF2-40B4-BE49-F238E27FC236}">
                    <a16:creationId xmlns:a16="http://schemas.microsoft.com/office/drawing/2014/main" id="{26A5C336-2A8C-B9F4-05DE-2BCD7E92FB5D}"/>
                  </a:ext>
                </a:extLst>
              </p:cNvPr>
              <p:cNvSpPr/>
              <p:nvPr/>
            </p:nvSpPr>
            <p:spPr bwMode="gray">
              <a:xfrm>
                <a:off x="6350000" y="4718050"/>
                <a:ext cx="4518025" cy="628650"/>
              </a:xfrm>
              <a:custGeom>
                <a:avLst/>
                <a:gdLst>
                  <a:gd name="connsiteX0" fmla="*/ 4518025 w 4518025"/>
                  <a:gd name="connsiteY0" fmla="*/ 622300 h 622300"/>
                  <a:gd name="connsiteX1" fmla="*/ 3800475 w 4518025"/>
                  <a:gd name="connsiteY1" fmla="*/ 612775 h 622300"/>
                  <a:gd name="connsiteX2" fmla="*/ 3222625 w 4518025"/>
                  <a:gd name="connsiteY2" fmla="*/ 517525 h 622300"/>
                  <a:gd name="connsiteX3" fmla="*/ 2752725 w 4518025"/>
                  <a:gd name="connsiteY3" fmla="*/ 565150 h 622300"/>
                  <a:gd name="connsiteX4" fmla="*/ 2514600 w 4518025"/>
                  <a:gd name="connsiteY4" fmla="*/ 565150 h 622300"/>
                  <a:gd name="connsiteX5" fmla="*/ 2324100 w 4518025"/>
                  <a:gd name="connsiteY5" fmla="*/ 542925 h 622300"/>
                  <a:gd name="connsiteX6" fmla="*/ 2089150 w 4518025"/>
                  <a:gd name="connsiteY6" fmla="*/ 542925 h 622300"/>
                  <a:gd name="connsiteX7" fmla="*/ 1704975 w 4518025"/>
                  <a:gd name="connsiteY7" fmla="*/ 542925 h 622300"/>
                  <a:gd name="connsiteX8" fmla="*/ 1323975 w 4518025"/>
                  <a:gd name="connsiteY8" fmla="*/ 498475 h 622300"/>
                  <a:gd name="connsiteX9" fmla="*/ 1085850 w 4518025"/>
                  <a:gd name="connsiteY9" fmla="*/ 501650 h 622300"/>
                  <a:gd name="connsiteX10" fmla="*/ 803275 w 4518025"/>
                  <a:gd name="connsiteY10" fmla="*/ 488950 h 622300"/>
                  <a:gd name="connsiteX11" fmla="*/ 517525 w 4518025"/>
                  <a:gd name="connsiteY11" fmla="*/ 469900 h 622300"/>
                  <a:gd name="connsiteX12" fmla="*/ 219075 w 4518025"/>
                  <a:gd name="connsiteY12" fmla="*/ 273050 h 622300"/>
                  <a:gd name="connsiteX13" fmla="*/ 0 w 4518025"/>
                  <a:gd name="connsiteY13" fmla="*/ 0 h 622300"/>
                  <a:gd name="connsiteX0" fmla="*/ 4518025 w 4518025"/>
                  <a:gd name="connsiteY0" fmla="*/ 622300 h 628650"/>
                  <a:gd name="connsiteX1" fmla="*/ 3800475 w 4518025"/>
                  <a:gd name="connsiteY1" fmla="*/ 628650 h 628650"/>
                  <a:gd name="connsiteX2" fmla="*/ 3222625 w 4518025"/>
                  <a:gd name="connsiteY2" fmla="*/ 517525 h 628650"/>
                  <a:gd name="connsiteX3" fmla="*/ 2752725 w 4518025"/>
                  <a:gd name="connsiteY3" fmla="*/ 565150 h 628650"/>
                  <a:gd name="connsiteX4" fmla="*/ 2514600 w 4518025"/>
                  <a:gd name="connsiteY4" fmla="*/ 565150 h 628650"/>
                  <a:gd name="connsiteX5" fmla="*/ 2324100 w 4518025"/>
                  <a:gd name="connsiteY5" fmla="*/ 542925 h 628650"/>
                  <a:gd name="connsiteX6" fmla="*/ 2089150 w 4518025"/>
                  <a:gd name="connsiteY6" fmla="*/ 542925 h 628650"/>
                  <a:gd name="connsiteX7" fmla="*/ 1704975 w 4518025"/>
                  <a:gd name="connsiteY7" fmla="*/ 542925 h 628650"/>
                  <a:gd name="connsiteX8" fmla="*/ 1323975 w 4518025"/>
                  <a:gd name="connsiteY8" fmla="*/ 498475 h 628650"/>
                  <a:gd name="connsiteX9" fmla="*/ 1085850 w 4518025"/>
                  <a:gd name="connsiteY9" fmla="*/ 501650 h 628650"/>
                  <a:gd name="connsiteX10" fmla="*/ 803275 w 4518025"/>
                  <a:gd name="connsiteY10" fmla="*/ 488950 h 628650"/>
                  <a:gd name="connsiteX11" fmla="*/ 517525 w 4518025"/>
                  <a:gd name="connsiteY11" fmla="*/ 469900 h 628650"/>
                  <a:gd name="connsiteX12" fmla="*/ 219075 w 4518025"/>
                  <a:gd name="connsiteY12" fmla="*/ 273050 h 628650"/>
                  <a:gd name="connsiteX13" fmla="*/ 0 w 4518025"/>
                  <a:gd name="connsiteY13" fmla="*/ 0 h 628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518025" h="628650">
                    <a:moveTo>
                      <a:pt x="4518025" y="622300"/>
                    </a:moveTo>
                    <a:lnTo>
                      <a:pt x="3800475" y="628650"/>
                    </a:lnTo>
                    <a:lnTo>
                      <a:pt x="3222625" y="517525"/>
                    </a:lnTo>
                    <a:lnTo>
                      <a:pt x="2752725" y="565150"/>
                    </a:lnTo>
                    <a:lnTo>
                      <a:pt x="2514600" y="565150"/>
                    </a:lnTo>
                    <a:lnTo>
                      <a:pt x="2324100" y="542925"/>
                    </a:lnTo>
                    <a:lnTo>
                      <a:pt x="2089150" y="542925"/>
                    </a:lnTo>
                    <a:lnTo>
                      <a:pt x="1704975" y="542925"/>
                    </a:lnTo>
                    <a:lnTo>
                      <a:pt x="1323975" y="498475"/>
                    </a:lnTo>
                    <a:lnTo>
                      <a:pt x="1085850" y="501650"/>
                    </a:lnTo>
                    <a:lnTo>
                      <a:pt x="803275" y="488950"/>
                    </a:lnTo>
                    <a:lnTo>
                      <a:pt x="517525" y="469900"/>
                    </a:lnTo>
                    <a:lnTo>
                      <a:pt x="219075" y="273050"/>
                    </a:lnTo>
                    <a:lnTo>
                      <a:pt x="0" y="0"/>
                    </a:lnTo>
                  </a:path>
                </a:pathLst>
              </a:custGeom>
              <a:noFill/>
              <a:ln w="12700" cap="flat" cmpd="sng" algn="ctr">
                <a:solidFill>
                  <a:srgbClr val="F8DF5A"/>
                </a:solidFill>
                <a:prstDash val="solid"/>
                <a:miter lim="800000"/>
                <a:headEnd type="none" w="med" len="med"/>
                <a:tailEnd type="none" w="med" len="me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000000"/>
                  </a:solidFill>
                  <a:effectLst/>
                  <a:uLnTx/>
                  <a:uFillTx/>
                </a:endParaRPr>
              </a:p>
            </p:txBody>
          </p:sp>
          <p:sp>
            <p:nvSpPr>
              <p:cNvPr id="1285" name="Freeform: Shape 1284">
                <a:extLst>
                  <a:ext uri="{FF2B5EF4-FFF2-40B4-BE49-F238E27FC236}">
                    <a16:creationId xmlns:a16="http://schemas.microsoft.com/office/drawing/2014/main" id="{1BBE3408-3450-5AE1-6FD6-96D839863133}"/>
                  </a:ext>
                </a:extLst>
              </p:cNvPr>
              <p:cNvSpPr/>
              <p:nvPr/>
            </p:nvSpPr>
            <p:spPr bwMode="gray">
              <a:xfrm>
                <a:off x="6347883" y="4722283"/>
                <a:ext cx="2755900" cy="620184"/>
              </a:xfrm>
              <a:custGeom>
                <a:avLst/>
                <a:gdLst>
                  <a:gd name="connsiteX0" fmla="*/ 2722033 w 2722033"/>
                  <a:gd name="connsiteY0" fmla="*/ 584200 h 584200"/>
                  <a:gd name="connsiteX1" fmla="*/ 1388533 w 2722033"/>
                  <a:gd name="connsiteY1" fmla="*/ 584200 h 584200"/>
                  <a:gd name="connsiteX2" fmla="*/ 1104900 w 2722033"/>
                  <a:gd name="connsiteY2" fmla="*/ 495300 h 584200"/>
                  <a:gd name="connsiteX3" fmla="*/ 766233 w 2722033"/>
                  <a:gd name="connsiteY3" fmla="*/ 319616 h 584200"/>
                  <a:gd name="connsiteX4" fmla="*/ 482600 w 2722033"/>
                  <a:gd name="connsiteY4" fmla="*/ 319616 h 584200"/>
                  <a:gd name="connsiteX5" fmla="*/ 198967 w 2722033"/>
                  <a:gd name="connsiteY5" fmla="*/ 232833 h 584200"/>
                  <a:gd name="connsiteX6" fmla="*/ 0 w 2722033"/>
                  <a:gd name="connsiteY6" fmla="*/ 0 h 584200"/>
                  <a:gd name="connsiteX0" fmla="*/ 2755900 w 2755900"/>
                  <a:gd name="connsiteY0" fmla="*/ 620184 h 620184"/>
                  <a:gd name="connsiteX1" fmla="*/ 1422400 w 2755900"/>
                  <a:gd name="connsiteY1" fmla="*/ 620184 h 620184"/>
                  <a:gd name="connsiteX2" fmla="*/ 1138767 w 2755900"/>
                  <a:gd name="connsiteY2" fmla="*/ 531284 h 620184"/>
                  <a:gd name="connsiteX3" fmla="*/ 800100 w 2755900"/>
                  <a:gd name="connsiteY3" fmla="*/ 355600 h 620184"/>
                  <a:gd name="connsiteX4" fmla="*/ 516467 w 2755900"/>
                  <a:gd name="connsiteY4" fmla="*/ 355600 h 620184"/>
                  <a:gd name="connsiteX5" fmla="*/ 232834 w 2755900"/>
                  <a:gd name="connsiteY5" fmla="*/ 268817 h 620184"/>
                  <a:gd name="connsiteX6" fmla="*/ 0 w 2755900"/>
                  <a:gd name="connsiteY6" fmla="*/ 0 h 6201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55900" h="620184">
                    <a:moveTo>
                      <a:pt x="2755900" y="620184"/>
                    </a:moveTo>
                    <a:lnTo>
                      <a:pt x="1422400" y="620184"/>
                    </a:lnTo>
                    <a:lnTo>
                      <a:pt x="1138767" y="531284"/>
                    </a:lnTo>
                    <a:lnTo>
                      <a:pt x="800100" y="355600"/>
                    </a:lnTo>
                    <a:lnTo>
                      <a:pt x="516467" y="355600"/>
                    </a:lnTo>
                    <a:lnTo>
                      <a:pt x="232834" y="268817"/>
                    </a:lnTo>
                    <a:cubicBezTo>
                      <a:pt x="166512" y="191206"/>
                      <a:pt x="66322" y="77611"/>
                      <a:pt x="0" y="0"/>
                    </a:cubicBezTo>
                  </a:path>
                </a:pathLst>
              </a:custGeom>
              <a:noFill/>
              <a:ln w="12700" cap="flat" cmpd="sng" algn="ctr">
                <a:solidFill>
                  <a:srgbClr val="67BB6E"/>
                </a:solidFill>
                <a:prstDash val="solid"/>
                <a:miter lim="800000"/>
                <a:headEnd type="none" w="med" len="med"/>
                <a:tailEnd type="none" w="med" len="me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000000"/>
                  </a:solidFill>
                  <a:effectLst/>
                  <a:uLnTx/>
                  <a:uFillTx/>
                </a:endParaRPr>
              </a:p>
            </p:txBody>
          </p:sp>
          <p:sp>
            <p:nvSpPr>
              <p:cNvPr id="1286" name="Oval 1285">
                <a:extLst>
                  <a:ext uri="{FF2B5EF4-FFF2-40B4-BE49-F238E27FC236}">
                    <a16:creationId xmlns:a16="http://schemas.microsoft.com/office/drawing/2014/main" id="{FFB562B1-A71F-DC8E-4563-A9FEDA665C60}"/>
                  </a:ext>
                </a:extLst>
              </p:cNvPr>
              <p:cNvSpPr/>
              <p:nvPr/>
            </p:nvSpPr>
            <p:spPr bwMode="gray">
              <a:xfrm>
                <a:off x="6555403" y="4977455"/>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287" name="Oval 1286">
                <a:extLst>
                  <a:ext uri="{FF2B5EF4-FFF2-40B4-BE49-F238E27FC236}">
                    <a16:creationId xmlns:a16="http://schemas.microsoft.com/office/drawing/2014/main" id="{909C5434-0471-5D81-DE61-BE2491D49498}"/>
                  </a:ext>
                </a:extLst>
              </p:cNvPr>
              <p:cNvSpPr/>
              <p:nvPr/>
            </p:nvSpPr>
            <p:spPr bwMode="gray">
              <a:xfrm>
                <a:off x="6845537" y="5062566"/>
                <a:ext cx="36000" cy="36000"/>
              </a:xfrm>
              <a:prstGeom prst="ellipse">
                <a:avLst/>
              </a:prstGeom>
              <a:solidFill>
                <a:srgbClr val="67BB6E"/>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288" name="Oval 1287">
                <a:extLst>
                  <a:ext uri="{FF2B5EF4-FFF2-40B4-BE49-F238E27FC236}">
                    <a16:creationId xmlns:a16="http://schemas.microsoft.com/office/drawing/2014/main" id="{5CC4A1E8-35CD-295E-D44D-6B0D90364918}"/>
                  </a:ext>
                </a:extLst>
              </p:cNvPr>
              <p:cNvSpPr/>
              <p:nvPr/>
            </p:nvSpPr>
            <p:spPr bwMode="gray">
              <a:xfrm>
                <a:off x="6845537" y="5172918"/>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289" name="Oval 1288">
                <a:extLst>
                  <a:ext uri="{FF2B5EF4-FFF2-40B4-BE49-F238E27FC236}">
                    <a16:creationId xmlns:a16="http://schemas.microsoft.com/office/drawing/2014/main" id="{1F9DE700-A892-F8DB-ACAF-BF9256883AA6}"/>
                  </a:ext>
                </a:extLst>
              </p:cNvPr>
              <p:cNvSpPr/>
              <p:nvPr/>
            </p:nvSpPr>
            <p:spPr bwMode="gray">
              <a:xfrm>
                <a:off x="7137661" y="5187448"/>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290" name="Oval 1289">
                <a:extLst>
                  <a:ext uri="{FF2B5EF4-FFF2-40B4-BE49-F238E27FC236}">
                    <a16:creationId xmlns:a16="http://schemas.microsoft.com/office/drawing/2014/main" id="{085956DE-4E4F-B8E6-F097-FA89E2245D0A}"/>
                  </a:ext>
                </a:extLst>
              </p:cNvPr>
              <p:cNvSpPr/>
              <p:nvPr/>
            </p:nvSpPr>
            <p:spPr bwMode="gray">
              <a:xfrm>
                <a:off x="7137661" y="5059754"/>
                <a:ext cx="36000" cy="36000"/>
              </a:xfrm>
              <a:prstGeom prst="ellipse">
                <a:avLst/>
              </a:prstGeom>
              <a:solidFill>
                <a:srgbClr val="67BB6E"/>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291" name="Oval 1290">
                <a:extLst>
                  <a:ext uri="{FF2B5EF4-FFF2-40B4-BE49-F238E27FC236}">
                    <a16:creationId xmlns:a16="http://schemas.microsoft.com/office/drawing/2014/main" id="{FCEAD5E6-5490-93CB-6EEC-43025F0C2173}"/>
                  </a:ext>
                </a:extLst>
              </p:cNvPr>
              <p:cNvSpPr/>
              <p:nvPr/>
            </p:nvSpPr>
            <p:spPr bwMode="gray">
              <a:xfrm>
                <a:off x="7416657" y="5203761"/>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292" name="Oval 1291">
                <a:extLst>
                  <a:ext uri="{FF2B5EF4-FFF2-40B4-BE49-F238E27FC236}">
                    <a16:creationId xmlns:a16="http://schemas.microsoft.com/office/drawing/2014/main" id="{414BF087-042D-B105-D919-BB30FA01409B}"/>
                  </a:ext>
                </a:extLst>
              </p:cNvPr>
              <p:cNvSpPr/>
              <p:nvPr/>
            </p:nvSpPr>
            <p:spPr bwMode="gray">
              <a:xfrm>
                <a:off x="7467860" y="5239761"/>
                <a:ext cx="36000" cy="36000"/>
              </a:xfrm>
              <a:prstGeom prst="ellipse">
                <a:avLst/>
              </a:prstGeom>
              <a:solidFill>
                <a:srgbClr val="67BB6E"/>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293" name="Oval 1292">
                <a:extLst>
                  <a:ext uri="{FF2B5EF4-FFF2-40B4-BE49-F238E27FC236}">
                    <a16:creationId xmlns:a16="http://schemas.microsoft.com/office/drawing/2014/main" id="{7981146E-F9B8-D0EB-01CF-AB6D862BB47F}"/>
                  </a:ext>
                </a:extLst>
              </p:cNvPr>
              <p:cNvSpPr/>
              <p:nvPr/>
            </p:nvSpPr>
            <p:spPr bwMode="gray">
              <a:xfrm>
                <a:off x="7659653" y="5203761"/>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294" name="Oval 1293">
                <a:extLst>
                  <a:ext uri="{FF2B5EF4-FFF2-40B4-BE49-F238E27FC236}">
                    <a16:creationId xmlns:a16="http://schemas.microsoft.com/office/drawing/2014/main" id="{1FD3D606-EDD4-E070-8B34-8046EB760DB9}"/>
                  </a:ext>
                </a:extLst>
              </p:cNvPr>
              <p:cNvSpPr/>
              <p:nvPr/>
            </p:nvSpPr>
            <p:spPr bwMode="gray">
              <a:xfrm>
                <a:off x="7754902" y="5326584"/>
                <a:ext cx="36000" cy="36000"/>
              </a:xfrm>
              <a:prstGeom prst="ellipse">
                <a:avLst/>
              </a:prstGeom>
              <a:solidFill>
                <a:srgbClr val="67BB6E"/>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295" name="Oval 1294">
                <a:extLst>
                  <a:ext uri="{FF2B5EF4-FFF2-40B4-BE49-F238E27FC236}">
                    <a16:creationId xmlns:a16="http://schemas.microsoft.com/office/drawing/2014/main" id="{382E92BC-8277-67A1-7AD3-C7009985D1FE}"/>
                  </a:ext>
                </a:extLst>
              </p:cNvPr>
              <p:cNvSpPr/>
              <p:nvPr/>
            </p:nvSpPr>
            <p:spPr bwMode="gray">
              <a:xfrm>
                <a:off x="8036419" y="5326584"/>
                <a:ext cx="36000" cy="36000"/>
              </a:xfrm>
              <a:prstGeom prst="ellipse">
                <a:avLst/>
              </a:prstGeom>
              <a:solidFill>
                <a:srgbClr val="67BB6E"/>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296" name="Oval 1295">
                <a:extLst>
                  <a:ext uri="{FF2B5EF4-FFF2-40B4-BE49-F238E27FC236}">
                    <a16:creationId xmlns:a16="http://schemas.microsoft.com/office/drawing/2014/main" id="{4266DCCA-C0DB-B79A-62EC-ACB79A6B6B1B}"/>
                  </a:ext>
                </a:extLst>
              </p:cNvPr>
              <p:cNvSpPr/>
              <p:nvPr/>
            </p:nvSpPr>
            <p:spPr bwMode="gray">
              <a:xfrm>
                <a:off x="8036419" y="5245666"/>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297" name="Oval 1296">
                <a:extLst>
                  <a:ext uri="{FF2B5EF4-FFF2-40B4-BE49-F238E27FC236}">
                    <a16:creationId xmlns:a16="http://schemas.microsoft.com/office/drawing/2014/main" id="{EB668DC7-5721-EB64-9990-BE782108B5BE}"/>
                  </a:ext>
                </a:extLst>
              </p:cNvPr>
              <p:cNvSpPr/>
              <p:nvPr/>
            </p:nvSpPr>
            <p:spPr bwMode="gray">
              <a:xfrm>
                <a:off x="8324788" y="5326584"/>
                <a:ext cx="36000" cy="36000"/>
              </a:xfrm>
              <a:prstGeom prst="ellipse">
                <a:avLst/>
              </a:prstGeom>
              <a:solidFill>
                <a:srgbClr val="67BB6E"/>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298" name="Oval 1297">
                <a:extLst>
                  <a:ext uri="{FF2B5EF4-FFF2-40B4-BE49-F238E27FC236}">
                    <a16:creationId xmlns:a16="http://schemas.microsoft.com/office/drawing/2014/main" id="{31AF619A-104E-6AE9-1B1F-A46D877B1053}"/>
                  </a:ext>
                </a:extLst>
              </p:cNvPr>
              <p:cNvSpPr/>
              <p:nvPr/>
            </p:nvSpPr>
            <p:spPr bwMode="gray">
              <a:xfrm>
                <a:off x="8609012" y="5326584"/>
                <a:ext cx="36000" cy="36000"/>
              </a:xfrm>
              <a:prstGeom prst="ellipse">
                <a:avLst/>
              </a:prstGeom>
              <a:solidFill>
                <a:srgbClr val="67BB6E"/>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299" name="Oval 1298">
                <a:extLst>
                  <a:ext uri="{FF2B5EF4-FFF2-40B4-BE49-F238E27FC236}">
                    <a16:creationId xmlns:a16="http://schemas.microsoft.com/office/drawing/2014/main" id="{9EC95451-7221-E3AF-04E6-7EE79D18A9A7}"/>
                  </a:ext>
                </a:extLst>
              </p:cNvPr>
              <p:cNvSpPr/>
              <p:nvPr/>
            </p:nvSpPr>
            <p:spPr bwMode="gray">
              <a:xfrm>
                <a:off x="8420080" y="5248229"/>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300" name="Oval 1299">
                <a:extLst>
                  <a:ext uri="{FF2B5EF4-FFF2-40B4-BE49-F238E27FC236}">
                    <a16:creationId xmlns:a16="http://schemas.microsoft.com/office/drawing/2014/main" id="{E5B4CDF6-64ED-33EA-A590-6C69D21145A1}"/>
                  </a:ext>
                </a:extLst>
              </p:cNvPr>
              <p:cNvSpPr/>
              <p:nvPr/>
            </p:nvSpPr>
            <p:spPr bwMode="gray">
              <a:xfrm>
                <a:off x="8655707" y="5248229"/>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301" name="Oval 1300">
                <a:extLst>
                  <a:ext uri="{FF2B5EF4-FFF2-40B4-BE49-F238E27FC236}">
                    <a16:creationId xmlns:a16="http://schemas.microsoft.com/office/drawing/2014/main" id="{6984B9CB-4338-897F-D025-D5955C9603D8}"/>
                  </a:ext>
                </a:extLst>
              </p:cNvPr>
              <p:cNvSpPr/>
              <p:nvPr/>
            </p:nvSpPr>
            <p:spPr bwMode="gray">
              <a:xfrm>
                <a:off x="8847585" y="5266229"/>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302" name="Oval 1301">
                <a:extLst>
                  <a:ext uri="{FF2B5EF4-FFF2-40B4-BE49-F238E27FC236}">
                    <a16:creationId xmlns:a16="http://schemas.microsoft.com/office/drawing/2014/main" id="{C095B735-259A-0DFD-0D91-15B126F679F6}"/>
                  </a:ext>
                </a:extLst>
              </p:cNvPr>
              <p:cNvSpPr/>
              <p:nvPr/>
            </p:nvSpPr>
            <p:spPr bwMode="gray">
              <a:xfrm>
                <a:off x="9083212" y="5266229"/>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303" name="Oval 1302">
                <a:extLst>
                  <a:ext uri="{FF2B5EF4-FFF2-40B4-BE49-F238E27FC236}">
                    <a16:creationId xmlns:a16="http://schemas.microsoft.com/office/drawing/2014/main" id="{D5170136-7CF1-509C-9B56-6FF9E7A0839A}"/>
                  </a:ext>
                </a:extLst>
              </p:cNvPr>
              <p:cNvSpPr/>
              <p:nvPr/>
            </p:nvSpPr>
            <p:spPr bwMode="gray">
              <a:xfrm>
                <a:off x="9560056" y="5219170"/>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304" name="Oval 1303">
                <a:extLst>
                  <a:ext uri="{FF2B5EF4-FFF2-40B4-BE49-F238E27FC236}">
                    <a16:creationId xmlns:a16="http://schemas.microsoft.com/office/drawing/2014/main" id="{25036AE1-0640-B2BC-19B5-66626E935F03}"/>
                  </a:ext>
                </a:extLst>
              </p:cNvPr>
              <p:cNvSpPr/>
              <p:nvPr/>
            </p:nvSpPr>
            <p:spPr bwMode="gray">
              <a:xfrm>
                <a:off x="10131556" y="5324467"/>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grpSp>
        <p:grpSp>
          <p:nvGrpSpPr>
            <p:cNvPr id="13" name="Group 12">
              <a:extLst>
                <a:ext uri="{FF2B5EF4-FFF2-40B4-BE49-F238E27FC236}">
                  <a16:creationId xmlns:a16="http://schemas.microsoft.com/office/drawing/2014/main" id="{BB6FC918-97FC-C47B-8153-9CDF5E67D0AD}"/>
                </a:ext>
              </a:extLst>
            </p:cNvPr>
            <p:cNvGrpSpPr/>
            <p:nvPr/>
          </p:nvGrpSpPr>
          <p:grpSpPr>
            <a:xfrm>
              <a:off x="6340475" y="4713288"/>
              <a:ext cx="3958100" cy="541745"/>
              <a:chOff x="6340475" y="4713288"/>
              <a:chExt cx="3958100" cy="541745"/>
            </a:xfrm>
          </p:grpSpPr>
          <p:grpSp>
            <p:nvGrpSpPr>
              <p:cNvPr id="399" name="Group 398">
                <a:extLst>
                  <a:ext uri="{FF2B5EF4-FFF2-40B4-BE49-F238E27FC236}">
                    <a16:creationId xmlns:a16="http://schemas.microsoft.com/office/drawing/2014/main" id="{DF697DAF-F783-A08F-E020-9C80785C85BF}"/>
                  </a:ext>
                </a:extLst>
              </p:cNvPr>
              <p:cNvGrpSpPr/>
              <p:nvPr/>
            </p:nvGrpSpPr>
            <p:grpSpPr>
              <a:xfrm>
                <a:off x="6340475" y="4714875"/>
                <a:ext cx="783957" cy="538979"/>
                <a:chOff x="6340475" y="4714875"/>
                <a:chExt cx="783957" cy="538979"/>
              </a:xfrm>
            </p:grpSpPr>
            <p:sp>
              <p:nvSpPr>
                <p:cNvPr id="1280" name="Freeform: Shape 1279">
                  <a:extLst>
                    <a:ext uri="{FF2B5EF4-FFF2-40B4-BE49-F238E27FC236}">
                      <a16:creationId xmlns:a16="http://schemas.microsoft.com/office/drawing/2014/main" id="{1424A01A-0157-081E-256E-5A5554C7FF8B}"/>
                    </a:ext>
                  </a:extLst>
                </p:cNvPr>
                <p:cNvSpPr/>
                <p:nvPr/>
              </p:nvSpPr>
              <p:spPr bwMode="gray">
                <a:xfrm>
                  <a:off x="6340475" y="4714875"/>
                  <a:ext cx="766763" cy="522288"/>
                </a:xfrm>
                <a:custGeom>
                  <a:avLst/>
                  <a:gdLst>
                    <a:gd name="connsiteX0" fmla="*/ 0 w 766763"/>
                    <a:gd name="connsiteY0" fmla="*/ 0 h 522288"/>
                    <a:gd name="connsiteX1" fmla="*/ 238125 w 766763"/>
                    <a:gd name="connsiteY1" fmla="*/ 342900 h 522288"/>
                    <a:gd name="connsiteX2" fmla="*/ 527050 w 766763"/>
                    <a:gd name="connsiteY2" fmla="*/ 522288 h 522288"/>
                    <a:gd name="connsiteX3" fmla="*/ 766763 w 766763"/>
                    <a:gd name="connsiteY3" fmla="*/ 506413 h 522288"/>
                  </a:gdLst>
                  <a:ahLst/>
                  <a:cxnLst>
                    <a:cxn ang="0">
                      <a:pos x="connsiteX0" y="connsiteY0"/>
                    </a:cxn>
                    <a:cxn ang="0">
                      <a:pos x="connsiteX1" y="connsiteY1"/>
                    </a:cxn>
                    <a:cxn ang="0">
                      <a:pos x="connsiteX2" y="connsiteY2"/>
                    </a:cxn>
                    <a:cxn ang="0">
                      <a:pos x="connsiteX3" y="connsiteY3"/>
                    </a:cxn>
                  </a:cxnLst>
                  <a:rect l="l" t="t" r="r" b="b"/>
                  <a:pathLst>
                    <a:path w="766763" h="522288">
                      <a:moveTo>
                        <a:pt x="0" y="0"/>
                      </a:moveTo>
                      <a:lnTo>
                        <a:pt x="238125" y="342900"/>
                      </a:lnTo>
                      <a:lnTo>
                        <a:pt x="527050" y="522288"/>
                      </a:lnTo>
                      <a:lnTo>
                        <a:pt x="766763" y="506413"/>
                      </a:lnTo>
                    </a:path>
                  </a:pathLst>
                </a:custGeom>
                <a:noFill/>
                <a:ln w="12700" cap="flat" cmpd="sng" algn="ctr">
                  <a:solidFill>
                    <a:srgbClr val="F8DF5A"/>
                  </a:solidFill>
                  <a:prstDash val="solid"/>
                  <a:miter lim="800000"/>
                  <a:headEnd type="none" w="med" len="med"/>
                  <a:tailEnd type="none" w="med" len="me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000000"/>
                    </a:solidFill>
                    <a:effectLst/>
                    <a:uLnTx/>
                    <a:uFillTx/>
                  </a:endParaRPr>
                </a:p>
              </p:txBody>
            </p:sp>
            <p:sp>
              <p:nvSpPr>
                <p:cNvPr id="1281" name="Oval 1280">
                  <a:extLst>
                    <a:ext uri="{FF2B5EF4-FFF2-40B4-BE49-F238E27FC236}">
                      <a16:creationId xmlns:a16="http://schemas.microsoft.com/office/drawing/2014/main" id="{B4984177-F3F6-E41C-448B-25FB67C476F4}"/>
                    </a:ext>
                  </a:extLst>
                </p:cNvPr>
                <p:cNvSpPr/>
                <p:nvPr/>
              </p:nvSpPr>
              <p:spPr bwMode="gray">
                <a:xfrm>
                  <a:off x="7088432" y="5207113"/>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282" name="Oval 1281">
                  <a:extLst>
                    <a:ext uri="{FF2B5EF4-FFF2-40B4-BE49-F238E27FC236}">
                      <a16:creationId xmlns:a16="http://schemas.microsoft.com/office/drawing/2014/main" id="{528FF617-4B48-0F5F-4A7A-DAD08E61EF1C}"/>
                    </a:ext>
                  </a:extLst>
                </p:cNvPr>
                <p:cNvSpPr/>
                <p:nvPr/>
              </p:nvSpPr>
              <p:spPr bwMode="gray">
                <a:xfrm>
                  <a:off x="6851037" y="5217854"/>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283" name="Oval 1282">
                  <a:extLst>
                    <a:ext uri="{FF2B5EF4-FFF2-40B4-BE49-F238E27FC236}">
                      <a16:creationId xmlns:a16="http://schemas.microsoft.com/office/drawing/2014/main" id="{B8F29C16-2E22-6882-D146-2F43D7AB4D72}"/>
                    </a:ext>
                  </a:extLst>
                </p:cNvPr>
                <p:cNvSpPr/>
                <p:nvPr/>
              </p:nvSpPr>
              <p:spPr bwMode="gray">
                <a:xfrm>
                  <a:off x="6564145" y="5042725"/>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grpSp>
          <p:sp>
            <p:nvSpPr>
              <p:cNvPr id="400" name="Freeform: Shape 399">
                <a:extLst>
                  <a:ext uri="{FF2B5EF4-FFF2-40B4-BE49-F238E27FC236}">
                    <a16:creationId xmlns:a16="http://schemas.microsoft.com/office/drawing/2014/main" id="{3D780886-35C9-98A2-4F72-2A36058D399F}"/>
                  </a:ext>
                </a:extLst>
              </p:cNvPr>
              <p:cNvSpPr/>
              <p:nvPr/>
            </p:nvSpPr>
            <p:spPr bwMode="gray">
              <a:xfrm>
                <a:off x="6342063" y="4713288"/>
                <a:ext cx="1666875" cy="269875"/>
              </a:xfrm>
              <a:custGeom>
                <a:avLst/>
                <a:gdLst>
                  <a:gd name="connsiteX0" fmla="*/ 1666875 w 1666875"/>
                  <a:gd name="connsiteY0" fmla="*/ 269875 h 269875"/>
                  <a:gd name="connsiteX1" fmla="*/ 1381125 w 1666875"/>
                  <a:gd name="connsiteY1" fmla="*/ 127000 h 269875"/>
                  <a:gd name="connsiteX2" fmla="*/ 1095375 w 1666875"/>
                  <a:gd name="connsiteY2" fmla="*/ 182562 h 269875"/>
                  <a:gd name="connsiteX3" fmla="*/ 809625 w 1666875"/>
                  <a:gd name="connsiteY3" fmla="*/ 127000 h 269875"/>
                  <a:gd name="connsiteX4" fmla="*/ 523875 w 1666875"/>
                  <a:gd name="connsiteY4" fmla="*/ 171450 h 269875"/>
                  <a:gd name="connsiteX5" fmla="*/ 285750 w 1666875"/>
                  <a:gd name="connsiteY5" fmla="*/ 101600 h 269875"/>
                  <a:gd name="connsiteX6" fmla="*/ 0 w 1666875"/>
                  <a:gd name="connsiteY6" fmla="*/ 0 h 269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66875" h="269875">
                    <a:moveTo>
                      <a:pt x="1666875" y="269875"/>
                    </a:moveTo>
                    <a:lnTo>
                      <a:pt x="1381125" y="127000"/>
                    </a:lnTo>
                    <a:lnTo>
                      <a:pt x="1095375" y="182562"/>
                    </a:lnTo>
                    <a:lnTo>
                      <a:pt x="809625" y="127000"/>
                    </a:lnTo>
                    <a:lnTo>
                      <a:pt x="523875" y="171450"/>
                    </a:lnTo>
                    <a:lnTo>
                      <a:pt x="285750" y="101600"/>
                    </a:lnTo>
                    <a:lnTo>
                      <a:pt x="0" y="0"/>
                    </a:lnTo>
                  </a:path>
                </a:pathLst>
              </a:custGeom>
              <a:noFill/>
              <a:ln w="12700" cap="flat" cmpd="sng" algn="ctr">
                <a:solidFill>
                  <a:srgbClr val="F8DF5A"/>
                </a:solidFill>
                <a:prstDash val="solid"/>
                <a:miter lim="800000"/>
                <a:headEnd type="none" w="med" len="med"/>
                <a:tailEnd type="none" w="med" len="me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000000"/>
                  </a:solidFill>
                  <a:effectLst/>
                  <a:uLnTx/>
                  <a:uFillTx/>
                </a:endParaRPr>
              </a:p>
            </p:txBody>
          </p:sp>
          <p:sp>
            <p:nvSpPr>
              <p:cNvPr id="401" name="Oval 400">
                <a:extLst>
                  <a:ext uri="{FF2B5EF4-FFF2-40B4-BE49-F238E27FC236}">
                    <a16:creationId xmlns:a16="http://schemas.microsoft.com/office/drawing/2014/main" id="{50266BA4-F06E-4C88-9213-DC52E11F88C9}"/>
                  </a:ext>
                </a:extLst>
              </p:cNvPr>
              <p:cNvSpPr/>
              <p:nvPr/>
            </p:nvSpPr>
            <p:spPr bwMode="gray">
              <a:xfrm>
                <a:off x="6605711" y="4795771"/>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402" name="Oval 401">
                <a:extLst>
                  <a:ext uri="{FF2B5EF4-FFF2-40B4-BE49-F238E27FC236}">
                    <a16:creationId xmlns:a16="http://schemas.microsoft.com/office/drawing/2014/main" id="{CA385E6F-0D8B-1A59-6BF1-80AFDBB34C42}"/>
                  </a:ext>
                </a:extLst>
              </p:cNvPr>
              <p:cNvSpPr/>
              <p:nvPr/>
            </p:nvSpPr>
            <p:spPr bwMode="gray">
              <a:xfrm>
                <a:off x="6848470" y="4869921"/>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403" name="Oval 402">
                <a:extLst>
                  <a:ext uri="{FF2B5EF4-FFF2-40B4-BE49-F238E27FC236}">
                    <a16:creationId xmlns:a16="http://schemas.microsoft.com/office/drawing/2014/main" id="{65999F01-A6B3-2DBE-3473-E16387E8F421}"/>
                  </a:ext>
                </a:extLst>
              </p:cNvPr>
              <p:cNvSpPr/>
              <p:nvPr/>
            </p:nvSpPr>
            <p:spPr bwMode="gray">
              <a:xfrm>
                <a:off x="7134349" y="4818135"/>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404" name="Oval 403">
                <a:extLst>
                  <a:ext uri="{FF2B5EF4-FFF2-40B4-BE49-F238E27FC236}">
                    <a16:creationId xmlns:a16="http://schemas.microsoft.com/office/drawing/2014/main" id="{646CDD57-97F8-D989-C9A4-4729C67251B6}"/>
                  </a:ext>
                </a:extLst>
              </p:cNvPr>
              <p:cNvSpPr/>
              <p:nvPr/>
            </p:nvSpPr>
            <p:spPr bwMode="gray">
              <a:xfrm>
                <a:off x="7702810" y="4823211"/>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405" name="Oval 404">
                <a:extLst>
                  <a:ext uri="{FF2B5EF4-FFF2-40B4-BE49-F238E27FC236}">
                    <a16:creationId xmlns:a16="http://schemas.microsoft.com/office/drawing/2014/main" id="{22581313-899F-D3EC-F138-FA677AD7E59A}"/>
                  </a:ext>
                </a:extLst>
              </p:cNvPr>
              <p:cNvSpPr/>
              <p:nvPr/>
            </p:nvSpPr>
            <p:spPr bwMode="gray">
              <a:xfrm>
                <a:off x="7990938" y="4961566"/>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406" name="Freeform: Shape 405">
                <a:extLst>
                  <a:ext uri="{FF2B5EF4-FFF2-40B4-BE49-F238E27FC236}">
                    <a16:creationId xmlns:a16="http://schemas.microsoft.com/office/drawing/2014/main" id="{5C2D4BCB-3B64-14B5-003C-5487567F7993}"/>
                  </a:ext>
                </a:extLst>
              </p:cNvPr>
              <p:cNvSpPr/>
              <p:nvPr/>
            </p:nvSpPr>
            <p:spPr bwMode="gray">
              <a:xfrm>
                <a:off x="6343650" y="4719638"/>
                <a:ext cx="1712913" cy="227012"/>
              </a:xfrm>
              <a:custGeom>
                <a:avLst/>
                <a:gdLst>
                  <a:gd name="connsiteX0" fmla="*/ 1712913 w 1712913"/>
                  <a:gd name="connsiteY0" fmla="*/ 200025 h 227012"/>
                  <a:gd name="connsiteX1" fmla="*/ 1427163 w 1712913"/>
                  <a:gd name="connsiteY1" fmla="*/ 227012 h 227012"/>
                  <a:gd name="connsiteX2" fmla="*/ 1095375 w 1712913"/>
                  <a:gd name="connsiteY2" fmla="*/ 201612 h 227012"/>
                  <a:gd name="connsiteX3" fmla="*/ 855663 w 1712913"/>
                  <a:gd name="connsiteY3" fmla="*/ 223837 h 227012"/>
                  <a:gd name="connsiteX4" fmla="*/ 571500 w 1712913"/>
                  <a:gd name="connsiteY4" fmla="*/ 193675 h 227012"/>
                  <a:gd name="connsiteX5" fmla="*/ 279400 w 1712913"/>
                  <a:gd name="connsiteY5" fmla="*/ 212725 h 227012"/>
                  <a:gd name="connsiteX6" fmla="*/ 0 w 1712913"/>
                  <a:gd name="connsiteY6" fmla="*/ 0 h 2270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12913" h="227012">
                    <a:moveTo>
                      <a:pt x="1712913" y="200025"/>
                    </a:moveTo>
                    <a:lnTo>
                      <a:pt x="1427163" y="227012"/>
                    </a:lnTo>
                    <a:lnTo>
                      <a:pt x="1095375" y="201612"/>
                    </a:lnTo>
                    <a:lnTo>
                      <a:pt x="855663" y="223837"/>
                    </a:lnTo>
                    <a:lnTo>
                      <a:pt x="571500" y="193675"/>
                    </a:lnTo>
                    <a:lnTo>
                      <a:pt x="279400" y="212725"/>
                    </a:lnTo>
                    <a:lnTo>
                      <a:pt x="0" y="0"/>
                    </a:lnTo>
                  </a:path>
                </a:pathLst>
              </a:custGeom>
              <a:noFill/>
              <a:ln w="12700" cap="flat" cmpd="sng" algn="ctr">
                <a:solidFill>
                  <a:srgbClr val="67BB6E"/>
                </a:solidFill>
                <a:prstDash val="solid"/>
                <a:miter lim="800000"/>
                <a:headEnd type="none" w="med" len="med"/>
                <a:tailEnd type="none" w="med" len="me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000000"/>
                  </a:solidFill>
                  <a:effectLst/>
                  <a:uLnTx/>
                  <a:uFillTx/>
                </a:endParaRPr>
              </a:p>
            </p:txBody>
          </p:sp>
          <p:sp>
            <p:nvSpPr>
              <p:cNvPr id="407" name="Oval 406">
                <a:extLst>
                  <a:ext uri="{FF2B5EF4-FFF2-40B4-BE49-F238E27FC236}">
                    <a16:creationId xmlns:a16="http://schemas.microsoft.com/office/drawing/2014/main" id="{3D6A82D6-D181-822D-D2EC-7BD657D7B4F5}"/>
                  </a:ext>
                </a:extLst>
              </p:cNvPr>
              <p:cNvSpPr/>
              <p:nvPr/>
            </p:nvSpPr>
            <p:spPr bwMode="gray">
              <a:xfrm>
                <a:off x="6621028" y="4920986"/>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408" name="Oval 407">
                <a:extLst>
                  <a:ext uri="{FF2B5EF4-FFF2-40B4-BE49-F238E27FC236}">
                    <a16:creationId xmlns:a16="http://schemas.microsoft.com/office/drawing/2014/main" id="{B6317AF3-A471-3364-8A53-601F4B4A0CC1}"/>
                  </a:ext>
                </a:extLst>
              </p:cNvPr>
              <p:cNvSpPr/>
              <p:nvPr/>
            </p:nvSpPr>
            <p:spPr bwMode="gray">
              <a:xfrm>
                <a:off x="6901415" y="4895032"/>
                <a:ext cx="36000" cy="36000"/>
              </a:xfrm>
              <a:prstGeom prst="ellipse">
                <a:avLst/>
              </a:prstGeom>
              <a:solidFill>
                <a:srgbClr val="67BB6E"/>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409" name="Oval 408">
                <a:extLst>
                  <a:ext uri="{FF2B5EF4-FFF2-40B4-BE49-F238E27FC236}">
                    <a16:creationId xmlns:a16="http://schemas.microsoft.com/office/drawing/2014/main" id="{2C949820-7FD0-2DE0-E4FE-E6629071115F}"/>
                  </a:ext>
                </a:extLst>
              </p:cNvPr>
              <p:cNvSpPr/>
              <p:nvPr/>
            </p:nvSpPr>
            <p:spPr bwMode="gray">
              <a:xfrm>
                <a:off x="7183090" y="4925566"/>
                <a:ext cx="36000" cy="36000"/>
              </a:xfrm>
              <a:prstGeom prst="ellipse">
                <a:avLst/>
              </a:prstGeom>
              <a:solidFill>
                <a:srgbClr val="67BB6E"/>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410" name="Oval 409">
                <a:extLst>
                  <a:ext uri="{FF2B5EF4-FFF2-40B4-BE49-F238E27FC236}">
                    <a16:creationId xmlns:a16="http://schemas.microsoft.com/office/drawing/2014/main" id="{AC79A6E2-DB91-7BEA-29E5-466A8A150EC1}"/>
                  </a:ext>
                </a:extLst>
              </p:cNvPr>
              <p:cNvSpPr/>
              <p:nvPr/>
            </p:nvSpPr>
            <p:spPr bwMode="gray">
              <a:xfrm>
                <a:off x="7418717" y="4907566"/>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411" name="Oval 410">
                <a:extLst>
                  <a:ext uri="{FF2B5EF4-FFF2-40B4-BE49-F238E27FC236}">
                    <a16:creationId xmlns:a16="http://schemas.microsoft.com/office/drawing/2014/main" id="{70C9BBBD-FD7B-6D75-E5A2-595704EB3E65}"/>
                  </a:ext>
                </a:extLst>
              </p:cNvPr>
              <p:cNvSpPr/>
              <p:nvPr/>
            </p:nvSpPr>
            <p:spPr bwMode="gray">
              <a:xfrm>
                <a:off x="7418717" y="4874146"/>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412" name="Oval 411">
                <a:extLst>
                  <a:ext uri="{FF2B5EF4-FFF2-40B4-BE49-F238E27FC236}">
                    <a16:creationId xmlns:a16="http://schemas.microsoft.com/office/drawing/2014/main" id="{0181A428-BA97-5578-3751-2ECC4E94FA8A}"/>
                  </a:ext>
                </a:extLst>
              </p:cNvPr>
              <p:cNvSpPr/>
              <p:nvPr/>
            </p:nvSpPr>
            <p:spPr bwMode="gray">
              <a:xfrm>
                <a:off x="7753289" y="4928650"/>
                <a:ext cx="36000" cy="36000"/>
              </a:xfrm>
              <a:prstGeom prst="ellipse">
                <a:avLst/>
              </a:prstGeom>
              <a:solidFill>
                <a:srgbClr val="67BB6E"/>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413" name="Oval 412">
                <a:extLst>
                  <a:ext uri="{FF2B5EF4-FFF2-40B4-BE49-F238E27FC236}">
                    <a16:creationId xmlns:a16="http://schemas.microsoft.com/office/drawing/2014/main" id="{B93940EF-2809-0C42-07EF-518772B62844}"/>
                  </a:ext>
                </a:extLst>
              </p:cNvPr>
              <p:cNvSpPr/>
              <p:nvPr/>
            </p:nvSpPr>
            <p:spPr bwMode="gray">
              <a:xfrm>
                <a:off x="8037508" y="4902097"/>
                <a:ext cx="36000" cy="36000"/>
              </a:xfrm>
              <a:prstGeom prst="ellipse">
                <a:avLst/>
              </a:prstGeom>
              <a:solidFill>
                <a:srgbClr val="67BB6E"/>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414" name="Freeform: Shape 413">
                <a:extLst>
                  <a:ext uri="{FF2B5EF4-FFF2-40B4-BE49-F238E27FC236}">
                    <a16:creationId xmlns:a16="http://schemas.microsoft.com/office/drawing/2014/main" id="{0FCD1D47-2484-2531-74E5-F9BFECA48564}"/>
                  </a:ext>
                </a:extLst>
              </p:cNvPr>
              <p:cNvSpPr/>
              <p:nvPr/>
            </p:nvSpPr>
            <p:spPr bwMode="gray">
              <a:xfrm>
                <a:off x="6342064" y="4719639"/>
                <a:ext cx="2622550" cy="473074"/>
              </a:xfrm>
              <a:custGeom>
                <a:avLst/>
                <a:gdLst>
                  <a:gd name="connsiteX0" fmla="*/ 0 w 2282825"/>
                  <a:gd name="connsiteY0" fmla="*/ 0 h 471487"/>
                  <a:gd name="connsiteX1" fmla="*/ 239712 w 2282825"/>
                  <a:gd name="connsiteY1" fmla="*/ 44450 h 471487"/>
                  <a:gd name="connsiteX2" fmla="*/ 523875 w 2282825"/>
                  <a:gd name="connsiteY2" fmla="*/ 117475 h 471487"/>
                  <a:gd name="connsiteX3" fmla="*/ 811212 w 2282825"/>
                  <a:gd name="connsiteY3" fmla="*/ 149225 h 471487"/>
                  <a:gd name="connsiteX4" fmla="*/ 1093787 w 2282825"/>
                  <a:gd name="connsiteY4" fmla="*/ 203200 h 471487"/>
                  <a:gd name="connsiteX5" fmla="*/ 1384300 w 2282825"/>
                  <a:gd name="connsiteY5" fmla="*/ 384175 h 471487"/>
                  <a:gd name="connsiteX6" fmla="*/ 1477962 w 2282825"/>
                  <a:gd name="connsiteY6" fmla="*/ 400050 h 471487"/>
                  <a:gd name="connsiteX7" fmla="*/ 2047875 w 2282825"/>
                  <a:gd name="connsiteY7" fmla="*/ 469900 h 471487"/>
                  <a:gd name="connsiteX8" fmla="*/ 2282825 w 2282825"/>
                  <a:gd name="connsiteY8" fmla="*/ 471487 h 471487"/>
                  <a:gd name="connsiteX0" fmla="*/ 0 w 2622550"/>
                  <a:gd name="connsiteY0" fmla="*/ 0 h 473074"/>
                  <a:gd name="connsiteX1" fmla="*/ 239712 w 2622550"/>
                  <a:gd name="connsiteY1" fmla="*/ 44450 h 473074"/>
                  <a:gd name="connsiteX2" fmla="*/ 523875 w 2622550"/>
                  <a:gd name="connsiteY2" fmla="*/ 117475 h 473074"/>
                  <a:gd name="connsiteX3" fmla="*/ 811212 w 2622550"/>
                  <a:gd name="connsiteY3" fmla="*/ 149225 h 473074"/>
                  <a:gd name="connsiteX4" fmla="*/ 1093787 w 2622550"/>
                  <a:gd name="connsiteY4" fmla="*/ 203200 h 473074"/>
                  <a:gd name="connsiteX5" fmla="*/ 1384300 w 2622550"/>
                  <a:gd name="connsiteY5" fmla="*/ 384175 h 473074"/>
                  <a:gd name="connsiteX6" fmla="*/ 1477962 w 2622550"/>
                  <a:gd name="connsiteY6" fmla="*/ 400050 h 473074"/>
                  <a:gd name="connsiteX7" fmla="*/ 2047875 w 2622550"/>
                  <a:gd name="connsiteY7" fmla="*/ 469900 h 473074"/>
                  <a:gd name="connsiteX8" fmla="*/ 2622550 w 2622550"/>
                  <a:gd name="connsiteY8" fmla="*/ 473074 h 4730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622550" h="473074">
                    <a:moveTo>
                      <a:pt x="0" y="0"/>
                    </a:moveTo>
                    <a:lnTo>
                      <a:pt x="239712" y="44450"/>
                    </a:lnTo>
                    <a:lnTo>
                      <a:pt x="523875" y="117475"/>
                    </a:lnTo>
                    <a:lnTo>
                      <a:pt x="811212" y="149225"/>
                    </a:lnTo>
                    <a:lnTo>
                      <a:pt x="1093787" y="203200"/>
                    </a:lnTo>
                    <a:lnTo>
                      <a:pt x="1384300" y="384175"/>
                    </a:lnTo>
                    <a:lnTo>
                      <a:pt x="1477962" y="400050"/>
                    </a:lnTo>
                    <a:lnTo>
                      <a:pt x="2047875" y="469900"/>
                    </a:lnTo>
                    <a:lnTo>
                      <a:pt x="2622550" y="473074"/>
                    </a:lnTo>
                  </a:path>
                </a:pathLst>
              </a:custGeom>
              <a:noFill/>
              <a:ln w="12700" cap="flat" cmpd="sng" algn="ctr">
                <a:solidFill>
                  <a:srgbClr val="F8DF5A"/>
                </a:solidFill>
                <a:prstDash val="solid"/>
                <a:miter lim="800000"/>
                <a:headEnd type="none" w="med" len="med"/>
                <a:tailEnd type="none" w="med" len="me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000000"/>
                  </a:solidFill>
                  <a:effectLst/>
                  <a:uLnTx/>
                  <a:uFillTx/>
                </a:endParaRPr>
              </a:p>
            </p:txBody>
          </p:sp>
          <p:sp>
            <p:nvSpPr>
              <p:cNvPr id="415" name="Oval 414">
                <a:extLst>
                  <a:ext uri="{FF2B5EF4-FFF2-40B4-BE49-F238E27FC236}">
                    <a16:creationId xmlns:a16="http://schemas.microsoft.com/office/drawing/2014/main" id="{308DFCE5-81D8-1EC9-C6E1-9697EA722053}"/>
                  </a:ext>
                </a:extLst>
              </p:cNvPr>
              <p:cNvSpPr/>
              <p:nvPr/>
            </p:nvSpPr>
            <p:spPr bwMode="gray">
              <a:xfrm>
                <a:off x="6564145" y="4745899"/>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416" name="Oval 415">
                <a:extLst>
                  <a:ext uri="{FF2B5EF4-FFF2-40B4-BE49-F238E27FC236}">
                    <a16:creationId xmlns:a16="http://schemas.microsoft.com/office/drawing/2014/main" id="{CDBD0780-1C04-111B-7FB5-A2B865F40385}"/>
                  </a:ext>
                </a:extLst>
              </p:cNvPr>
              <p:cNvSpPr/>
              <p:nvPr/>
            </p:nvSpPr>
            <p:spPr bwMode="gray">
              <a:xfrm>
                <a:off x="6848470" y="4823211"/>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417" name="Oval 416">
                <a:extLst>
                  <a:ext uri="{FF2B5EF4-FFF2-40B4-BE49-F238E27FC236}">
                    <a16:creationId xmlns:a16="http://schemas.microsoft.com/office/drawing/2014/main" id="{E0EC12E9-6755-A6E2-C331-CC60FB7DF437}"/>
                  </a:ext>
                </a:extLst>
              </p:cNvPr>
              <p:cNvSpPr/>
              <p:nvPr/>
            </p:nvSpPr>
            <p:spPr bwMode="gray">
              <a:xfrm>
                <a:off x="7134349" y="4854135"/>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418" name="Oval 417">
                <a:extLst>
                  <a:ext uri="{FF2B5EF4-FFF2-40B4-BE49-F238E27FC236}">
                    <a16:creationId xmlns:a16="http://schemas.microsoft.com/office/drawing/2014/main" id="{338B361F-C7E7-749A-B028-4510596445B9}"/>
                  </a:ext>
                </a:extLst>
              </p:cNvPr>
              <p:cNvSpPr/>
              <p:nvPr/>
            </p:nvSpPr>
            <p:spPr bwMode="gray">
              <a:xfrm>
                <a:off x="7702810" y="5086198"/>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419" name="Oval 418">
                <a:extLst>
                  <a:ext uri="{FF2B5EF4-FFF2-40B4-BE49-F238E27FC236}">
                    <a16:creationId xmlns:a16="http://schemas.microsoft.com/office/drawing/2014/main" id="{909BAB1A-B831-A407-FDF8-1BAAF2B2D667}"/>
                  </a:ext>
                </a:extLst>
              </p:cNvPr>
              <p:cNvSpPr/>
              <p:nvPr/>
            </p:nvSpPr>
            <p:spPr bwMode="gray">
              <a:xfrm>
                <a:off x="8372735" y="5174701"/>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420" name="Oval 419">
                <a:extLst>
                  <a:ext uri="{FF2B5EF4-FFF2-40B4-BE49-F238E27FC236}">
                    <a16:creationId xmlns:a16="http://schemas.microsoft.com/office/drawing/2014/main" id="{84F75B5D-65A9-A5CE-ABF8-3F33DE3CF994}"/>
                  </a:ext>
                </a:extLst>
              </p:cNvPr>
              <p:cNvSpPr/>
              <p:nvPr/>
            </p:nvSpPr>
            <p:spPr bwMode="gray">
              <a:xfrm>
                <a:off x="8946614" y="5174701"/>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421" name="Freeform: Shape 420">
                <a:extLst>
                  <a:ext uri="{FF2B5EF4-FFF2-40B4-BE49-F238E27FC236}">
                    <a16:creationId xmlns:a16="http://schemas.microsoft.com/office/drawing/2014/main" id="{D0D1238D-0AC0-4D55-A015-BF404B5A36E4}"/>
                  </a:ext>
                </a:extLst>
              </p:cNvPr>
              <p:cNvSpPr/>
              <p:nvPr/>
            </p:nvSpPr>
            <p:spPr bwMode="gray">
              <a:xfrm>
                <a:off x="6357938" y="4724400"/>
                <a:ext cx="1657350" cy="427038"/>
              </a:xfrm>
              <a:custGeom>
                <a:avLst/>
                <a:gdLst>
                  <a:gd name="connsiteX0" fmla="*/ 1365250 w 1365250"/>
                  <a:gd name="connsiteY0" fmla="*/ 306388 h 306388"/>
                  <a:gd name="connsiteX1" fmla="*/ 796925 w 1365250"/>
                  <a:gd name="connsiteY1" fmla="*/ 288925 h 306388"/>
                  <a:gd name="connsiteX2" fmla="*/ 411162 w 1365250"/>
                  <a:gd name="connsiteY2" fmla="*/ 266700 h 306388"/>
                  <a:gd name="connsiteX3" fmla="*/ 284162 w 1365250"/>
                  <a:gd name="connsiteY3" fmla="*/ 193675 h 306388"/>
                  <a:gd name="connsiteX4" fmla="*/ 0 w 1365250"/>
                  <a:gd name="connsiteY4" fmla="*/ 0 h 306388"/>
                  <a:gd name="connsiteX0" fmla="*/ 1365250 w 1365250"/>
                  <a:gd name="connsiteY0" fmla="*/ 306388 h 306388"/>
                  <a:gd name="connsiteX1" fmla="*/ 798512 w 1365250"/>
                  <a:gd name="connsiteY1" fmla="*/ 306387 h 306388"/>
                  <a:gd name="connsiteX2" fmla="*/ 411162 w 1365250"/>
                  <a:gd name="connsiteY2" fmla="*/ 266700 h 306388"/>
                  <a:gd name="connsiteX3" fmla="*/ 284162 w 1365250"/>
                  <a:gd name="connsiteY3" fmla="*/ 193675 h 306388"/>
                  <a:gd name="connsiteX4" fmla="*/ 0 w 1365250"/>
                  <a:gd name="connsiteY4" fmla="*/ 0 h 306388"/>
                  <a:gd name="connsiteX0" fmla="*/ 1117600 w 1117600"/>
                  <a:gd name="connsiteY0" fmla="*/ 357188 h 357188"/>
                  <a:gd name="connsiteX1" fmla="*/ 798512 w 1117600"/>
                  <a:gd name="connsiteY1" fmla="*/ 306387 h 357188"/>
                  <a:gd name="connsiteX2" fmla="*/ 411162 w 1117600"/>
                  <a:gd name="connsiteY2" fmla="*/ 266700 h 357188"/>
                  <a:gd name="connsiteX3" fmla="*/ 284162 w 1117600"/>
                  <a:gd name="connsiteY3" fmla="*/ 193675 h 357188"/>
                  <a:gd name="connsiteX4" fmla="*/ 0 w 1117600"/>
                  <a:gd name="connsiteY4" fmla="*/ 0 h 357188"/>
                  <a:gd name="connsiteX0" fmla="*/ 1657350 w 1657350"/>
                  <a:gd name="connsiteY0" fmla="*/ 427038 h 427038"/>
                  <a:gd name="connsiteX1" fmla="*/ 798512 w 1657350"/>
                  <a:gd name="connsiteY1" fmla="*/ 306387 h 427038"/>
                  <a:gd name="connsiteX2" fmla="*/ 411162 w 1657350"/>
                  <a:gd name="connsiteY2" fmla="*/ 266700 h 427038"/>
                  <a:gd name="connsiteX3" fmla="*/ 284162 w 1657350"/>
                  <a:gd name="connsiteY3" fmla="*/ 193675 h 427038"/>
                  <a:gd name="connsiteX4" fmla="*/ 0 w 1657350"/>
                  <a:gd name="connsiteY4" fmla="*/ 0 h 427038"/>
                  <a:gd name="connsiteX0" fmla="*/ 1657350 w 1657350"/>
                  <a:gd name="connsiteY0" fmla="*/ 427038 h 427038"/>
                  <a:gd name="connsiteX1" fmla="*/ 1338262 w 1657350"/>
                  <a:gd name="connsiteY1" fmla="*/ 379413 h 427038"/>
                  <a:gd name="connsiteX2" fmla="*/ 798512 w 1657350"/>
                  <a:gd name="connsiteY2" fmla="*/ 306387 h 427038"/>
                  <a:gd name="connsiteX3" fmla="*/ 411162 w 1657350"/>
                  <a:gd name="connsiteY3" fmla="*/ 266700 h 427038"/>
                  <a:gd name="connsiteX4" fmla="*/ 284162 w 1657350"/>
                  <a:gd name="connsiteY4" fmla="*/ 193675 h 427038"/>
                  <a:gd name="connsiteX5" fmla="*/ 0 w 1657350"/>
                  <a:gd name="connsiteY5" fmla="*/ 0 h 427038"/>
                  <a:gd name="connsiteX0" fmla="*/ 1657350 w 1657350"/>
                  <a:gd name="connsiteY0" fmla="*/ 427038 h 427038"/>
                  <a:gd name="connsiteX1" fmla="*/ 1366837 w 1657350"/>
                  <a:gd name="connsiteY1" fmla="*/ 404813 h 427038"/>
                  <a:gd name="connsiteX2" fmla="*/ 798512 w 1657350"/>
                  <a:gd name="connsiteY2" fmla="*/ 306387 h 427038"/>
                  <a:gd name="connsiteX3" fmla="*/ 411162 w 1657350"/>
                  <a:gd name="connsiteY3" fmla="*/ 266700 h 427038"/>
                  <a:gd name="connsiteX4" fmla="*/ 284162 w 1657350"/>
                  <a:gd name="connsiteY4" fmla="*/ 193675 h 427038"/>
                  <a:gd name="connsiteX5" fmla="*/ 0 w 1657350"/>
                  <a:gd name="connsiteY5" fmla="*/ 0 h 427038"/>
                  <a:gd name="connsiteX0" fmla="*/ 1657350 w 1657350"/>
                  <a:gd name="connsiteY0" fmla="*/ 427038 h 427038"/>
                  <a:gd name="connsiteX1" fmla="*/ 1366837 w 1657350"/>
                  <a:gd name="connsiteY1" fmla="*/ 404813 h 427038"/>
                  <a:gd name="connsiteX2" fmla="*/ 1079500 w 1657350"/>
                  <a:gd name="connsiteY2" fmla="*/ 355600 h 427038"/>
                  <a:gd name="connsiteX3" fmla="*/ 798512 w 1657350"/>
                  <a:gd name="connsiteY3" fmla="*/ 306387 h 427038"/>
                  <a:gd name="connsiteX4" fmla="*/ 411162 w 1657350"/>
                  <a:gd name="connsiteY4" fmla="*/ 266700 h 427038"/>
                  <a:gd name="connsiteX5" fmla="*/ 284162 w 1657350"/>
                  <a:gd name="connsiteY5" fmla="*/ 193675 h 427038"/>
                  <a:gd name="connsiteX6" fmla="*/ 0 w 1657350"/>
                  <a:gd name="connsiteY6" fmla="*/ 0 h 427038"/>
                  <a:gd name="connsiteX0" fmla="*/ 1657350 w 1657350"/>
                  <a:gd name="connsiteY0" fmla="*/ 427038 h 427038"/>
                  <a:gd name="connsiteX1" fmla="*/ 1366837 w 1657350"/>
                  <a:gd name="connsiteY1" fmla="*/ 404813 h 427038"/>
                  <a:gd name="connsiteX2" fmla="*/ 1071563 w 1657350"/>
                  <a:gd name="connsiteY2" fmla="*/ 301625 h 427038"/>
                  <a:gd name="connsiteX3" fmla="*/ 798512 w 1657350"/>
                  <a:gd name="connsiteY3" fmla="*/ 306387 h 427038"/>
                  <a:gd name="connsiteX4" fmla="*/ 411162 w 1657350"/>
                  <a:gd name="connsiteY4" fmla="*/ 266700 h 427038"/>
                  <a:gd name="connsiteX5" fmla="*/ 284162 w 1657350"/>
                  <a:gd name="connsiteY5" fmla="*/ 193675 h 427038"/>
                  <a:gd name="connsiteX6" fmla="*/ 0 w 1657350"/>
                  <a:gd name="connsiteY6" fmla="*/ 0 h 427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57350" h="427038">
                    <a:moveTo>
                      <a:pt x="1657350" y="427038"/>
                    </a:moveTo>
                    <a:lnTo>
                      <a:pt x="1366837" y="404813"/>
                    </a:lnTo>
                    <a:lnTo>
                      <a:pt x="1071563" y="301625"/>
                    </a:lnTo>
                    <a:lnTo>
                      <a:pt x="798512" y="306387"/>
                    </a:lnTo>
                    <a:lnTo>
                      <a:pt x="411162" y="266700"/>
                    </a:lnTo>
                    <a:lnTo>
                      <a:pt x="284162" y="193675"/>
                    </a:lnTo>
                    <a:lnTo>
                      <a:pt x="0" y="0"/>
                    </a:lnTo>
                  </a:path>
                </a:pathLst>
              </a:custGeom>
              <a:noFill/>
              <a:ln w="12700" cap="flat" cmpd="sng" algn="ctr">
                <a:solidFill>
                  <a:srgbClr val="F8DF5A"/>
                </a:solidFill>
                <a:prstDash val="solid"/>
                <a:miter lim="800000"/>
                <a:headEnd type="none" w="med" len="med"/>
                <a:tailEnd type="none" w="med" len="me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000000"/>
                  </a:solidFill>
                  <a:effectLst/>
                  <a:uLnTx/>
                  <a:uFillTx/>
                </a:endParaRPr>
              </a:p>
            </p:txBody>
          </p:sp>
          <p:sp>
            <p:nvSpPr>
              <p:cNvPr id="422" name="Oval 421">
                <a:extLst>
                  <a:ext uri="{FF2B5EF4-FFF2-40B4-BE49-F238E27FC236}">
                    <a16:creationId xmlns:a16="http://schemas.microsoft.com/office/drawing/2014/main" id="{E68AFD33-DED1-A379-C063-1D7ADB9E0FD0}"/>
                  </a:ext>
                </a:extLst>
              </p:cNvPr>
              <p:cNvSpPr/>
              <p:nvPr/>
            </p:nvSpPr>
            <p:spPr bwMode="gray">
              <a:xfrm>
                <a:off x="7704670" y="5108423"/>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423" name="Oval 422">
                <a:extLst>
                  <a:ext uri="{FF2B5EF4-FFF2-40B4-BE49-F238E27FC236}">
                    <a16:creationId xmlns:a16="http://schemas.microsoft.com/office/drawing/2014/main" id="{52B946A6-FDFF-EE93-F342-BC6F4D80B646}"/>
                  </a:ext>
                </a:extLst>
              </p:cNvPr>
              <p:cNvSpPr/>
              <p:nvPr/>
            </p:nvSpPr>
            <p:spPr bwMode="gray">
              <a:xfrm>
                <a:off x="7419410" y="5011560"/>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424" name="Oval 423">
                <a:extLst>
                  <a:ext uri="{FF2B5EF4-FFF2-40B4-BE49-F238E27FC236}">
                    <a16:creationId xmlns:a16="http://schemas.microsoft.com/office/drawing/2014/main" id="{2ACE6D2F-681F-51A9-8849-F97FB4AFAF80}"/>
                  </a:ext>
                </a:extLst>
              </p:cNvPr>
              <p:cNvSpPr/>
              <p:nvPr/>
            </p:nvSpPr>
            <p:spPr bwMode="gray">
              <a:xfrm>
                <a:off x="7134349" y="5014863"/>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425" name="Oval 424">
                <a:extLst>
                  <a:ext uri="{FF2B5EF4-FFF2-40B4-BE49-F238E27FC236}">
                    <a16:creationId xmlns:a16="http://schemas.microsoft.com/office/drawing/2014/main" id="{879FE261-78AA-15E0-2B73-FBBA6A9E5A47}"/>
                  </a:ext>
                </a:extLst>
              </p:cNvPr>
              <p:cNvSpPr/>
              <p:nvPr/>
            </p:nvSpPr>
            <p:spPr bwMode="gray">
              <a:xfrm>
                <a:off x="6755074" y="4976997"/>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426" name="Oval 425">
                <a:extLst>
                  <a:ext uri="{FF2B5EF4-FFF2-40B4-BE49-F238E27FC236}">
                    <a16:creationId xmlns:a16="http://schemas.microsoft.com/office/drawing/2014/main" id="{6F7E7C99-9664-E0AE-9359-F052E34864F8}"/>
                  </a:ext>
                </a:extLst>
              </p:cNvPr>
              <p:cNvSpPr/>
              <p:nvPr/>
            </p:nvSpPr>
            <p:spPr bwMode="gray">
              <a:xfrm>
                <a:off x="7990938" y="5135840"/>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428" name="Freeform: Shape 427">
                <a:extLst>
                  <a:ext uri="{FF2B5EF4-FFF2-40B4-BE49-F238E27FC236}">
                    <a16:creationId xmlns:a16="http://schemas.microsoft.com/office/drawing/2014/main" id="{598F70C4-7BBE-3D59-C825-9396D6949B36}"/>
                  </a:ext>
                </a:extLst>
              </p:cNvPr>
              <p:cNvSpPr/>
              <p:nvPr/>
            </p:nvSpPr>
            <p:spPr bwMode="gray">
              <a:xfrm>
                <a:off x="6350000" y="4721225"/>
                <a:ext cx="1371600" cy="307975"/>
              </a:xfrm>
              <a:custGeom>
                <a:avLst/>
                <a:gdLst>
                  <a:gd name="connsiteX0" fmla="*/ 1371600 w 1371600"/>
                  <a:gd name="connsiteY0" fmla="*/ 307975 h 307975"/>
                  <a:gd name="connsiteX1" fmla="*/ 1230313 w 1371600"/>
                  <a:gd name="connsiteY1" fmla="*/ 307975 h 307975"/>
                  <a:gd name="connsiteX2" fmla="*/ 803275 w 1371600"/>
                  <a:gd name="connsiteY2" fmla="*/ 295275 h 307975"/>
                  <a:gd name="connsiteX3" fmla="*/ 561975 w 1371600"/>
                  <a:gd name="connsiteY3" fmla="*/ 234950 h 307975"/>
                  <a:gd name="connsiteX4" fmla="*/ 269875 w 1371600"/>
                  <a:gd name="connsiteY4" fmla="*/ 92075 h 307975"/>
                  <a:gd name="connsiteX5" fmla="*/ 0 w 1371600"/>
                  <a:gd name="connsiteY5" fmla="*/ 0 h 307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71600" h="307975">
                    <a:moveTo>
                      <a:pt x="1371600" y="307975"/>
                    </a:moveTo>
                    <a:lnTo>
                      <a:pt x="1230313" y="307975"/>
                    </a:lnTo>
                    <a:lnTo>
                      <a:pt x="803275" y="295275"/>
                    </a:lnTo>
                    <a:lnTo>
                      <a:pt x="561975" y="234950"/>
                    </a:lnTo>
                    <a:lnTo>
                      <a:pt x="269875" y="92075"/>
                    </a:lnTo>
                    <a:lnTo>
                      <a:pt x="0" y="0"/>
                    </a:lnTo>
                  </a:path>
                </a:pathLst>
              </a:custGeom>
              <a:noFill/>
              <a:ln w="12700" cap="flat" cmpd="sng" algn="ctr">
                <a:solidFill>
                  <a:srgbClr val="F8DF5A"/>
                </a:solidFill>
                <a:prstDash val="solid"/>
                <a:miter lim="800000"/>
                <a:headEnd type="none" w="med" len="med"/>
                <a:tailEnd type="none" w="med" len="me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000000"/>
                  </a:solidFill>
                  <a:effectLst/>
                  <a:uLnTx/>
                  <a:uFillTx/>
                </a:endParaRPr>
              </a:p>
            </p:txBody>
          </p:sp>
          <p:sp>
            <p:nvSpPr>
              <p:cNvPr id="429" name="Oval 428">
                <a:extLst>
                  <a:ext uri="{FF2B5EF4-FFF2-40B4-BE49-F238E27FC236}">
                    <a16:creationId xmlns:a16="http://schemas.microsoft.com/office/drawing/2014/main" id="{C3B960F7-528E-DCD6-06BD-F8B5777D9490}"/>
                  </a:ext>
                </a:extLst>
              </p:cNvPr>
              <p:cNvSpPr/>
              <p:nvPr/>
            </p:nvSpPr>
            <p:spPr bwMode="gray">
              <a:xfrm>
                <a:off x="6897088" y="4938176"/>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430" name="Oval 429">
                <a:extLst>
                  <a:ext uri="{FF2B5EF4-FFF2-40B4-BE49-F238E27FC236}">
                    <a16:creationId xmlns:a16="http://schemas.microsoft.com/office/drawing/2014/main" id="{05A16BFA-8E3F-76DA-B4BC-406B3BFA661B}"/>
                  </a:ext>
                </a:extLst>
              </p:cNvPr>
              <p:cNvSpPr/>
              <p:nvPr/>
            </p:nvSpPr>
            <p:spPr bwMode="gray">
              <a:xfrm>
                <a:off x="7137661" y="4999963"/>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431" name="Oval 430">
                <a:extLst>
                  <a:ext uri="{FF2B5EF4-FFF2-40B4-BE49-F238E27FC236}">
                    <a16:creationId xmlns:a16="http://schemas.microsoft.com/office/drawing/2014/main" id="{7C27AE15-EA45-6637-A586-4B4E9F8BA097}"/>
                  </a:ext>
                </a:extLst>
              </p:cNvPr>
              <p:cNvSpPr/>
              <p:nvPr/>
            </p:nvSpPr>
            <p:spPr bwMode="gray">
              <a:xfrm>
                <a:off x="7564544" y="5011560"/>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432" name="Oval 431">
                <a:extLst>
                  <a:ext uri="{FF2B5EF4-FFF2-40B4-BE49-F238E27FC236}">
                    <a16:creationId xmlns:a16="http://schemas.microsoft.com/office/drawing/2014/main" id="{09B89854-B299-4AD6-58A9-F51AA599E52D}"/>
                  </a:ext>
                </a:extLst>
              </p:cNvPr>
              <p:cNvSpPr/>
              <p:nvPr/>
            </p:nvSpPr>
            <p:spPr bwMode="gray">
              <a:xfrm>
                <a:off x="7709425" y="5010586"/>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433" name="Freeform: Shape 432">
                <a:extLst>
                  <a:ext uri="{FF2B5EF4-FFF2-40B4-BE49-F238E27FC236}">
                    <a16:creationId xmlns:a16="http://schemas.microsoft.com/office/drawing/2014/main" id="{343F5E1D-115E-4375-71F2-28433D3E550D}"/>
                  </a:ext>
                </a:extLst>
              </p:cNvPr>
              <p:cNvSpPr/>
              <p:nvPr/>
            </p:nvSpPr>
            <p:spPr bwMode="gray">
              <a:xfrm>
                <a:off x="6342927" y="4719577"/>
                <a:ext cx="3434787" cy="300942"/>
              </a:xfrm>
              <a:custGeom>
                <a:avLst/>
                <a:gdLst>
                  <a:gd name="connsiteX0" fmla="*/ 3434787 w 3434787"/>
                  <a:gd name="connsiteY0" fmla="*/ 234388 h 300942"/>
                  <a:gd name="connsiteX1" fmla="*/ 2809754 w 3434787"/>
                  <a:gd name="connsiteY1" fmla="*/ 234388 h 300942"/>
                  <a:gd name="connsiteX2" fmla="*/ 2809754 w 3434787"/>
                  <a:gd name="connsiteY2" fmla="*/ 234388 h 300942"/>
                  <a:gd name="connsiteX3" fmla="*/ 2239701 w 3434787"/>
                  <a:gd name="connsiteY3" fmla="*/ 243069 h 300942"/>
                  <a:gd name="connsiteX4" fmla="*/ 1953227 w 3434787"/>
                  <a:gd name="connsiteY4" fmla="*/ 231494 h 300942"/>
                  <a:gd name="connsiteX5" fmla="*/ 1710159 w 3434787"/>
                  <a:gd name="connsiteY5" fmla="*/ 251750 h 300942"/>
                  <a:gd name="connsiteX6" fmla="*/ 1426579 w 3434787"/>
                  <a:gd name="connsiteY6" fmla="*/ 300942 h 300942"/>
                  <a:gd name="connsiteX7" fmla="*/ 1145893 w 3434787"/>
                  <a:gd name="connsiteY7" fmla="*/ 205451 h 300942"/>
                  <a:gd name="connsiteX8" fmla="*/ 853632 w 3434787"/>
                  <a:gd name="connsiteY8" fmla="*/ 219919 h 300942"/>
                  <a:gd name="connsiteX9" fmla="*/ 584521 w 3434787"/>
                  <a:gd name="connsiteY9" fmla="*/ 185195 h 300942"/>
                  <a:gd name="connsiteX10" fmla="*/ 520860 w 3434787"/>
                  <a:gd name="connsiteY10" fmla="*/ 118641 h 300942"/>
                  <a:gd name="connsiteX11" fmla="*/ 240174 w 3434787"/>
                  <a:gd name="connsiteY11" fmla="*/ 193876 h 300942"/>
                  <a:gd name="connsiteX12" fmla="*/ 0 w 3434787"/>
                  <a:gd name="connsiteY12" fmla="*/ 0 h 300942"/>
                  <a:gd name="connsiteX0" fmla="*/ 3434787 w 3434787"/>
                  <a:gd name="connsiteY0" fmla="*/ 234388 h 300942"/>
                  <a:gd name="connsiteX1" fmla="*/ 2809754 w 3434787"/>
                  <a:gd name="connsiteY1" fmla="*/ 234388 h 300942"/>
                  <a:gd name="connsiteX2" fmla="*/ 2809754 w 3434787"/>
                  <a:gd name="connsiteY2" fmla="*/ 234388 h 300942"/>
                  <a:gd name="connsiteX3" fmla="*/ 2239701 w 3434787"/>
                  <a:gd name="connsiteY3" fmla="*/ 243069 h 300942"/>
                  <a:gd name="connsiteX4" fmla="*/ 1953227 w 3434787"/>
                  <a:gd name="connsiteY4" fmla="*/ 231494 h 300942"/>
                  <a:gd name="connsiteX5" fmla="*/ 1710159 w 3434787"/>
                  <a:gd name="connsiteY5" fmla="*/ 251750 h 300942"/>
                  <a:gd name="connsiteX6" fmla="*/ 1426579 w 3434787"/>
                  <a:gd name="connsiteY6" fmla="*/ 300942 h 300942"/>
                  <a:gd name="connsiteX7" fmla="*/ 1145893 w 3434787"/>
                  <a:gd name="connsiteY7" fmla="*/ 205451 h 300942"/>
                  <a:gd name="connsiteX8" fmla="*/ 812357 w 3434787"/>
                  <a:gd name="connsiteY8" fmla="*/ 150069 h 300942"/>
                  <a:gd name="connsiteX9" fmla="*/ 584521 w 3434787"/>
                  <a:gd name="connsiteY9" fmla="*/ 185195 h 300942"/>
                  <a:gd name="connsiteX10" fmla="*/ 520860 w 3434787"/>
                  <a:gd name="connsiteY10" fmla="*/ 118641 h 300942"/>
                  <a:gd name="connsiteX11" fmla="*/ 240174 w 3434787"/>
                  <a:gd name="connsiteY11" fmla="*/ 193876 h 300942"/>
                  <a:gd name="connsiteX12" fmla="*/ 0 w 3434787"/>
                  <a:gd name="connsiteY12" fmla="*/ 0 h 300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434787" h="300942">
                    <a:moveTo>
                      <a:pt x="3434787" y="234388"/>
                    </a:moveTo>
                    <a:lnTo>
                      <a:pt x="2809754" y="234388"/>
                    </a:lnTo>
                    <a:lnTo>
                      <a:pt x="2809754" y="234388"/>
                    </a:lnTo>
                    <a:lnTo>
                      <a:pt x="2239701" y="243069"/>
                    </a:lnTo>
                    <a:lnTo>
                      <a:pt x="1953227" y="231494"/>
                    </a:lnTo>
                    <a:lnTo>
                      <a:pt x="1710159" y="251750"/>
                    </a:lnTo>
                    <a:lnTo>
                      <a:pt x="1426579" y="300942"/>
                    </a:lnTo>
                    <a:lnTo>
                      <a:pt x="1145893" y="205451"/>
                    </a:lnTo>
                    <a:lnTo>
                      <a:pt x="812357" y="150069"/>
                    </a:lnTo>
                    <a:lnTo>
                      <a:pt x="584521" y="185195"/>
                    </a:lnTo>
                    <a:lnTo>
                      <a:pt x="520860" y="118641"/>
                    </a:lnTo>
                    <a:lnTo>
                      <a:pt x="240174" y="193876"/>
                    </a:lnTo>
                    <a:lnTo>
                      <a:pt x="0" y="0"/>
                    </a:lnTo>
                  </a:path>
                </a:pathLst>
              </a:custGeom>
              <a:noFill/>
              <a:ln w="12700" cap="flat" cmpd="sng" algn="ctr">
                <a:solidFill>
                  <a:srgbClr val="F8DF5A"/>
                </a:solidFill>
                <a:prstDash val="solid"/>
                <a:miter lim="800000"/>
                <a:headEnd type="none" w="med" len="med"/>
                <a:tailEnd type="none" w="med" len="me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000000"/>
                  </a:solidFill>
                  <a:effectLst/>
                  <a:uLnTx/>
                  <a:uFillTx/>
                </a:endParaRPr>
              </a:p>
            </p:txBody>
          </p:sp>
          <p:sp>
            <p:nvSpPr>
              <p:cNvPr id="434" name="Oval 433">
                <a:extLst>
                  <a:ext uri="{FF2B5EF4-FFF2-40B4-BE49-F238E27FC236}">
                    <a16:creationId xmlns:a16="http://schemas.microsoft.com/office/drawing/2014/main" id="{44DB04E4-D983-3702-8129-7A2F344C41A7}"/>
                  </a:ext>
                </a:extLst>
              </p:cNvPr>
              <p:cNvSpPr/>
              <p:nvPr/>
            </p:nvSpPr>
            <p:spPr bwMode="gray">
              <a:xfrm>
                <a:off x="6567028" y="4911702"/>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435" name="Oval 434">
                <a:extLst>
                  <a:ext uri="{FF2B5EF4-FFF2-40B4-BE49-F238E27FC236}">
                    <a16:creationId xmlns:a16="http://schemas.microsoft.com/office/drawing/2014/main" id="{6B7311CF-A10E-122E-0DA3-9E9E1D791BBE}"/>
                  </a:ext>
                </a:extLst>
              </p:cNvPr>
              <p:cNvSpPr/>
              <p:nvPr/>
            </p:nvSpPr>
            <p:spPr bwMode="gray">
              <a:xfrm>
                <a:off x="9133754" y="4933276"/>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436" name="Oval 435">
                <a:extLst>
                  <a:ext uri="{FF2B5EF4-FFF2-40B4-BE49-F238E27FC236}">
                    <a16:creationId xmlns:a16="http://schemas.microsoft.com/office/drawing/2014/main" id="{8285F2A5-D547-412B-B19F-DC0AF757971C}"/>
                  </a:ext>
                </a:extLst>
              </p:cNvPr>
              <p:cNvSpPr/>
              <p:nvPr/>
            </p:nvSpPr>
            <p:spPr bwMode="gray">
              <a:xfrm>
                <a:off x="8562329" y="4947163"/>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437" name="Oval 436">
                <a:extLst>
                  <a:ext uri="{FF2B5EF4-FFF2-40B4-BE49-F238E27FC236}">
                    <a16:creationId xmlns:a16="http://schemas.microsoft.com/office/drawing/2014/main" id="{C78F02EE-362E-D97C-B38B-8DE3F45C31C2}"/>
                  </a:ext>
                </a:extLst>
              </p:cNvPr>
              <p:cNvSpPr/>
              <p:nvPr/>
            </p:nvSpPr>
            <p:spPr bwMode="gray">
              <a:xfrm>
                <a:off x="8280267" y="4935168"/>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438" name="Freeform: Shape 437">
                <a:extLst>
                  <a:ext uri="{FF2B5EF4-FFF2-40B4-BE49-F238E27FC236}">
                    <a16:creationId xmlns:a16="http://schemas.microsoft.com/office/drawing/2014/main" id="{E9A3FB69-D1D8-4E0E-3A50-82C9E9CF4494}"/>
                  </a:ext>
                </a:extLst>
              </p:cNvPr>
              <p:cNvSpPr/>
              <p:nvPr/>
            </p:nvSpPr>
            <p:spPr bwMode="gray">
              <a:xfrm>
                <a:off x="6354501" y="4722471"/>
                <a:ext cx="3944074" cy="520861"/>
              </a:xfrm>
              <a:custGeom>
                <a:avLst/>
                <a:gdLst>
                  <a:gd name="connsiteX0" fmla="*/ 3944074 w 3944074"/>
                  <a:gd name="connsiteY0" fmla="*/ 520861 h 520861"/>
                  <a:gd name="connsiteX1" fmla="*/ 3368233 w 3944074"/>
                  <a:gd name="connsiteY1" fmla="*/ 515073 h 520861"/>
                  <a:gd name="connsiteX2" fmla="*/ 2795286 w 3944074"/>
                  <a:gd name="connsiteY2" fmla="*/ 422476 h 520861"/>
                  <a:gd name="connsiteX3" fmla="*/ 2228127 w 3944074"/>
                  <a:gd name="connsiteY3" fmla="*/ 434051 h 520861"/>
                  <a:gd name="connsiteX4" fmla="*/ 1985058 w 3944074"/>
                  <a:gd name="connsiteY4" fmla="*/ 428263 h 520861"/>
                  <a:gd name="connsiteX5" fmla="*/ 1701479 w 3944074"/>
                  <a:gd name="connsiteY5" fmla="*/ 451413 h 520861"/>
                  <a:gd name="connsiteX6" fmla="*/ 1415005 w 3944074"/>
                  <a:gd name="connsiteY6" fmla="*/ 434051 h 520861"/>
                  <a:gd name="connsiteX7" fmla="*/ 1079340 w 3944074"/>
                  <a:gd name="connsiteY7" fmla="*/ 361709 h 520861"/>
                  <a:gd name="connsiteX8" fmla="*/ 801547 w 3944074"/>
                  <a:gd name="connsiteY8" fmla="*/ 344347 h 520861"/>
                  <a:gd name="connsiteX9" fmla="*/ 506393 w 3944074"/>
                  <a:gd name="connsiteY9" fmla="*/ 112853 h 520861"/>
                  <a:gd name="connsiteX10" fmla="*/ 222813 w 3944074"/>
                  <a:gd name="connsiteY10" fmla="*/ 34724 h 520861"/>
                  <a:gd name="connsiteX11" fmla="*/ 0 w 3944074"/>
                  <a:gd name="connsiteY11" fmla="*/ 0 h 5208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944074" h="520861">
                    <a:moveTo>
                      <a:pt x="3944074" y="520861"/>
                    </a:moveTo>
                    <a:lnTo>
                      <a:pt x="3368233" y="515073"/>
                    </a:lnTo>
                    <a:lnTo>
                      <a:pt x="2795286" y="422476"/>
                    </a:lnTo>
                    <a:lnTo>
                      <a:pt x="2228127" y="434051"/>
                    </a:lnTo>
                    <a:lnTo>
                      <a:pt x="1985058" y="428263"/>
                    </a:lnTo>
                    <a:lnTo>
                      <a:pt x="1701479" y="451413"/>
                    </a:lnTo>
                    <a:lnTo>
                      <a:pt x="1415005" y="434051"/>
                    </a:lnTo>
                    <a:lnTo>
                      <a:pt x="1079340" y="361709"/>
                    </a:lnTo>
                    <a:lnTo>
                      <a:pt x="801547" y="344347"/>
                    </a:lnTo>
                    <a:lnTo>
                      <a:pt x="506393" y="112853"/>
                    </a:lnTo>
                    <a:lnTo>
                      <a:pt x="222813" y="34724"/>
                    </a:lnTo>
                    <a:lnTo>
                      <a:pt x="0" y="0"/>
                    </a:lnTo>
                  </a:path>
                </a:pathLst>
              </a:custGeom>
              <a:noFill/>
              <a:ln w="12700" cap="flat" cmpd="sng" algn="ctr">
                <a:solidFill>
                  <a:srgbClr val="F8DF5A"/>
                </a:solidFill>
                <a:prstDash val="solid"/>
                <a:miter lim="800000"/>
                <a:headEnd type="none" w="med" len="med"/>
                <a:tailEnd type="none" w="med" len="me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000000"/>
                  </a:solidFill>
                  <a:effectLst/>
                  <a:uLnTx/>
                  <a:uFillTx/>
                </a:endParaRPr>
              </a:p>
            </p:txBody>
          </p:sp>
          <p:sp>
            <p:nvSpPr>
              <p:cNvPr id="439" name="Oval 438">
                <a:extLst>
                  <a:ext uri="{FF2B5EF4-FFF2-40B4-BE49-F238E27FC236}">
                    <a16:creationId xmlns:a16="http://schemas.microsoft.com/office/drawing/2014/main" id="{BF84BEF1-E3CE-6EBA-4A47-8E0C205E3567}"/>
                  </a:ext>
                </a:extLst>
              </p:cNvPr>
              <p:cNvSpPr/>
              <p:nvPr/>
            </p:nvSpPr>
            <p:spPr bwMode="gray">
              <a:xfrm>
                <a:off x="8326538" y="5138701"/>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440" name="Oval 439">
                <a:extLst>
                  <a:ext uri="{FF2B5EF4-FFF2-40B4-BE49-F238E27FC236}">
                    <a16:creationId xmlns:a16="http://schemas.microsoft.com/office/drawing/2014/main" id="{94E41B2A-4520-5D7B-B004-390E6EC8FBBD}"/>
                  </a:ext>
                </a:extLst>
              </p:cNvPr>
              <p:cNvSpPr/>
              <p:nvPr/>
            </p:nvSpPr>
            <p:spPr bwMode="gray">
              <a:xfrm>
                <a:off x="8562165" y="5143546"/>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441" name="Oval 440">
                <a:extLst>
                  <a:ext uri="{FF2B5EF4-FFF2-40B4-BE49-F238E27FC236}">
                    <a16:creationId xmlns:a16="http://schemas.microsoft.com/office/drawing/2014/main" id="{1354F4AC-0C7D-49B0-B177-00C5C40B732A}"/>
                  </a:ext>
                </a:extLst>
              </p:cNvPr>
              <p:cNvSpPr/>
              <p:nvPr/>
            </p:nvSpPr>
            <p:spPr bwMode="gray">
              <a:xfrm>
                <a:off x="9133754" y="5128416"/>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442" name="Oval 441">
                <a:extLst>
                  <a:ext uri="{FF2B5EF4-FFF2-40B4-BE49-F238E27FC236}">
                    <a16:creationId xmlns:a16="http://schemas.microsoft.com/office/drawing/2014/main" id="{CCE6F035-4D81-32CC-66B2-1363BCB232F8}"/>
                  </a:ext>
                </a:extLst>
              </p:cNvPr>
              <p:cNvSpPr/>
              <p:nvPr/>
            </p:nvSpPr>
            <p:spPr bwMode="gray">
              <a:xfrm>
                <a:off x="9704582" y="5219033"/>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443" name="Oval 442">
                <a:extLst>
                  <a:ext uri="{FF2B5EF4-FFF2-40B4-BE49-F238E27FC236}">
                    <a16:creationId xmlns:a16="http://schemas.microsoft.com/office/drawing/2014/main" id="{031E9258-1577-EC1F-3AF5-6FD872201291}"/>
                  </a:ext>
                </a:extLst>
              </p:cNvPr>
              <p:cNvSpPr/>
              <p:nvPr/>
            </p:nvSpPr>
            <p:spPr bwMode="gray">
              <a:xfrm>
                <a:off x="8040402" y="5156689"/>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444" name="Oval 443">
                <a:extLst>
                  <a:ext uri="{FF2B5EF4-FFF2-40B4-BE49-F238E27FC236}">
                    <a16:creationId xmlns:a16="http://schemas.microsoft.com/office/drawing/2014/main" id="{7D740FB6-8479-7122-D2DF-D55B7C55DBD5}"/>
                  </a:ext>
                </a:extLst>
              </p:cNvPr>
              <p:cNvSpPr/>
              <p:nvPr/>
            </p:nvSpPr>
            <p:spPr bwMode="gray">
              <a:xfrm>
                <a:off x="7754134" y="5142432"/>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445" name="Oval 444">
                <a:extLst>
                  <a:ext uri="{FF2B5EF4-FFF2-40B4-BE49-F238E27FC236}">
                    <a16:creationId xmlns:a16="http://schemas.microsoft.com/office/drawing/2014/main" id="{3A5DACC3-743F-74E5-7BC2-C8076F5445BB}"/>
                  </a:ext>
                </a:extLst>
              </p:cNvPr>
              <p:cNvSpPr/>
              <p:nvPr/>
            </p:nvSpPr>
            <p:spPr bwMode="gray">
              <a:xfrm>
                <a:off x="7421281" y="5077925"/>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446" name="Oval 445">
                <a:extLst>
                  <a:ext uri="{FF2B5EF4-FFF2-40B4-BE49-F238E27FC236}">
                    <a16:creationId xmlns:a16="http://schemas.microsoft.com/office/drawing/2014/main" id="{359042C1-FCFD-8526-1BE0-41B1D07127A3}"/>
                  </a:ext>
                </a:extLst>
              </p:cNvPr>
              <p:cNvSpPr/>
              <p:nvPr/>
            </p:nvSpPr>
            <p:spPr bwMode="gray">
              <a:xfrm>
                <a:off x="7134349" y="5051938"/>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447" name="Freeform: Shape 446">
                <a:extLst>
                  <a:ext uri="{FF2B5EF4-FFF2-40B4-BE49-F238E27FC236}">
                    <a16:creationId xmlns:a16="http://schemas.microsoft.com/office/drawing/2014/main" id="{321EC6B8-ECF3-B8B8-318B-900BEDB619AF}"/>
                  </a:ext>
                </a:extLst>
              </p:cNvPr>
              <p:cNvSpPr/>
              <p:nvPr/>
            </p:nvSpPr>
            <p:spPr bwMode="gray">
              <a:xfrm>
                <a:off x="6351608" y="4716684"/>
                <a:ext cx="2806860" cy="379070"/>
              </a:xfrm>
              <a:custGeom>
                <a:avLst/>
                <a:gdLst>
                  <a:gd name="connsiteX0" fmla="*/ 2806860 w 2806860"/>
                  <a:gd name="connsiteY0" fmla="*/ 379070 h 379070"/>
                  <a:gd name="connsiteX1" fmla="*/ 2231020 w 2806860"/>
                  <a:gd name="connsiteY1" fmla="*/ 379070 h 379070"/>
                  <a:gd name="connsiteX2" fmla="*/ 1941653 w 2806860"/>
                  <a:gd name="connsiteY2" fmla="*/ 350134 h 379070"/>
                  <a:gd name="connsiteX3" fmla="*/ 1663860 w 2806860"/>
                  <a:gd name="connsiteY3" fmla="*/ 344346 h 379070"/>
                  <a:gd name="connsiteX4" fmla="*/ 1371600 w 2806860"/>
                  <a:gd name="connsiteY4" fmla="*/ 347240 h 379070"/>
                  <a:gd name="connsiteX5" fmla="*/ 1082233 w 2806860"/>
                  <a:gd name="connsiteY5" fmla="*/ 347240 h 379070"/>
                  <a:gd name="connsiteX6" fmla="*/ 807334 w 2806860"/>
                  <a:gd name="connsiteY6" fmla="*/ 335665 h 379070"/>
                  <a:gd name="connsiteX7" fmla="*/ 506392 w 2806860"/>
                  <a:gd name="connsiteY7" fmla="*/ 324091 h 379070"/>
                  <a:gd name="connsiteX8" fmla="*/ 277792 w 2806860"/>
                  <a:gd name="connsiteY8" fmla="*/ 243068 h 379070"/>
                  <a:gd name="connsiteX9" fmla="*/ 0 w 2806860"/>
                  <a:gd name="connsiteY9" fmla="*/ 0 h 3790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806860" h="379070">
                    <a:moveTo>
                      <a:pt x="2806860" y="379070"/>
                    </a:moveTo>
                    <a:lnTo>
                      <a:pt x="2231020" y="379070"/>
                    </a:lnTo>
                    <a:lnTo>
                      <a:pt x="1941653" y="350134"/>
                    </a:lnTo>
                    <a:lnTo>
                      <a:pt x="1663860" y="344346"/>
                    </a:lnTo>
                    <a:lnTo>
                      <a:pt x="1371600" y="347240"/>
                    </a:lnTo>
                    <a:lnTo>
                      <a:pt x="1082233" y="347240"/>
                    </a:lnTo>
                    <a:lnTo>
                      <a:pt x="807334" y="335665"/>
                    </a:lnTo>
                    <a:lnTo>
                      <a:pt x="506392" y="324091"/>
                    </a:lnTo>
                    <a:lnTo>
                      <a:pt x="277792" y="243068"/>
                    </a:lnTo>
                    <a:lnTo>
                      <a:pt x="0" y="0"/>
                    </a:lnTo>
                  </a:path>
                </a:pathLst>
              </a:custGeom>
              <a:noFill/>
              <a:ln w="12700" cap="flat" cmpd="sng" algn="ctr">
                <a:solidFill>
                  <a:srgbClr val="F8DF5A"/>
                </a:solidFill>
                <a:prstDash val="solid"/>
                <a:miter lim="800000"/>
                <a:headEnd type="none" w="med" len="med"/>
                <a:tailEnd type="none" w="med" len="me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000000"/>
                  </a:solidFill>
                  <a:effectLst/>
                  <a:uLnTx/>
                  <a:uFillTx/>
                </a:endParaRPr>
              </a:p>
            </p:txBody>
          </p:sp>
          <p:sp>
            <p:nvSpPr>
              <p:cNvPr id="832" name="Oval 831">
                <a:extLst>
                  <a:ext uri="{FF2B5EF4-FFF2-40B4-BE49-F238E27FC236}">
                    <a16:creationId xmlns:a16="http://schemas.microsoft.com/office/drawing/2014/main" id="{3CFC997E-89D0-6AAA-CD5F-BA1AACCB8A37}"/>
                  </a:ext>
                </a:extLst>
              </p:cNvPr>
              <p:cNvSpPr/>
              <p:nvPr/>
            </p:nvSpPr>
            <p:spPr bwMode="gray">
              <a:xfrm>
                <a:off x="8566277" y="5084338"/>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833" name="Oval 832">
                <a:extLst>
                  <a:ext uri="{FF2B5EF4-FFF2-40B4-BE49-F238E27FC236}">
                    <a16:creationId xmlns:a16="http://schemas.microsoft.com/office/drawing/2014/main" id="{16BE2E87-D726-417B-E3C1-7DB47EB5D448}"/>
                  </a:ext>
                </a:extLst>
              </p:cNvPr>
              <p:cNvSpPr/>
              <p:nvPr/>
            </p:nvSpPr>
            <p:spPr bwMode="gray">
              <a:xfrm>
                <a:off x="8280267" y="5053464"/>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834" name="Oval 833">
                <a:extLst>
                  <a:ext uri="{FF2B5EF4-FFF2-40B4-BE49-F238E27FC236}">
                    <a16:creationId xmlns:a16="http://schemas.microsoft.com/office/drawing/2014/main" id="{AB9E7886-E896-C6FF-3076-4328280F8A09}"/>
                  </a:ext>
                </a:extLst>
              </p:cNvPr>
              <p:cNvSpPr/>
              <p:nvPr/>
            </p:nvSpPr>
            <p:spPr bwMode="gray">
              <a:xfrm>
                <a:off x="7987246" y="5050609"/>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835" name="Oval 834">
                <a:extLst>
                  <a:ext uri="{FF2B5EF4-FFF2-40B4-BE49-F238E27FC236}">
                    <a16:creationId xmlns:a16="http://schemas.microsoft.com/office/drawing/2014/main" id="{0076C350-5AEE-6E70-42F2-90B1007765A1}"/>
                  </a:ext>
                </a:extLst>
              </p:cNvPr>
              <p:cNvSpPr/>
              <p:nvPr/>
            </p:nvSpPr>
            <p:spPr bwMode="gray">
              <a:xfrm>
                <a:off x="7706789" y="5049665"/>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836" name="Oval 835">
                <a:extLst>
                  <a:ext uri="{FF2B5EF4-FFF2-40B4-BE49-F238E27FC236}">
                    <a16:creationId xmlns:a16="http://schemas.microsoft.com/office/drawing/2014/main" id="{13C9208A-47BF-E6B9-7CF2-C36FB4F3AA74}"/>
                  </a:ext>
                </a:extLst>
              </p:cNvPr>
              <p:cNvSpPr/>
              <p:nvPr/>
            </p:nvSpPr>
            <p:spPr bwMode="gray">
              <a:xfrm>
                <a:off x="6599790" y="4915670"/>
                <a:ext cx="36000" cy="36000"/>
              </a:xfrm>
              <a:prstGeom prst="ellipse">
                <a:avLst/>
              </a:prstGeom>
              <a:solidFill>
                <a:srgbClr val="67BB6E"/>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837" name="Oval 836">
                <a:extLst>
                  <a:ext uri="{FF2B5EF4-FFF2-40B4-BE49-F238E27FC236}">
                    <a16:creationId xmlns:a16="http://schemas.microsoft.com/office/drawing/2014/main" id="{93EF01CA-AD48-75AC-2DCC-F1BB63F679A5}"/>
                  </a:ext>
                </a:extLst>
              </p:cNvPr>
              <p:cNvSpPr/>
              <p:nvPr/>
            </p:nvSpPr>
            <p:spPr bwMode="gray">
              <a:xfrm>
                <a:off x="6854533" y="4992882"/>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838" name="Oval 837">
                <a:extLst>
                  <a:ext uri="{FF2B5EF4-FFF2-40B4-BE49-F238E27FC236}">
                    <a16:creationId xmlns:a16="http://schemas.microsoft.com/office/drawing/2014/main" id="{E0766681-C62D-E45B-1816-6F04C9836223}"/>
                  </a:ext>
                </a:extLst>
              </p:cNvPr>
              <p:cNvSpPr/>
              <p:nvPr/>
            </p:nvSpPr>
            <p:spPr bwMode="gray">
              <a:xfrm>
                <a:off x="6599361" y="4948736"/>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839" name="Oval 838">
                <a:extLst>
                  <a:ext uri="{FF2B5EF4-FFF2-40B4-BE49-F238E27FC236}">
                    <a16:creationId xmlns:a16="http://schemas.microsoft.com/office/drawing/2014/main" id="{8AEDC207-6CD9-ED9A-E7E5-D7B72E1174B8}"/>
                  </a:ext>
                </a:extLst>
              </p:cNvPr>
              <p:cNvSpPr/>
              <p:nvPr/>
            </p:nvSpPr>
            <p:spPr bwMode="gray">
              <a:xfrm>
                <a:off x="6832323" y="5027345"/>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840" name="Freeform: Shape 839">
                <a:extLst>
                  <a:ext uri="{FF2B5EF4-FFF2-40B4-BE49-F238E27FC236}">
                    <a16:creationId xmlns:a16="http://schemas.microsoft.com/office/drawing/2014/main" id="{41F85849-E97A-B9AC-090B-483F32783385}"/>
                  </a:ext>
                </a:extLst>
              </p:cNvPr>
              <p:cNvSpPr/>
              <p:nvPr/>
            </p:nvSpPr>
            <p:spPr bwMode="gray">
              <a:xfrm>
                <a:off x="6344973" y="4716379"/>
                <a:ext cx="1568918" cy="404261"/>
              </a:xfrm>
              <a:custGeom>
                <a:avLst/>
                <a:gdLst>
                  <a:gd name="connsiteX0" fmla="*/ 1568918 w 1568918"/>
                  <a:gd name="connsiteY0" fmla="*/ 404261 h 404261"/>
                  <a:gd name="connsiteX1" fmla="*/ 1237809 w 1568918"/>
                  <a:gd name="connsiteY1" fmla="*/ 313784 h 404261"/>
                  <a:gd name="connsiteX2" fmla="*/ 733446 w 1568918"/>
                  <a:gd name="connsiteY2" fmla="*/ 292608 h 404261"/>
                  <a:gd name="connsiteX3" fmla="*/ 236782 w 1568918"/>
                  <a:gd name="connsiteY3" fmla="*/ 265657 h 404261"/>
                  <a:gd name="connsiteX4" fmla="*/ 0 w 1568918"/>
                  <a:gd name="connsiteY4" fmla="*/ 0 h 40426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68918" h="404261">
                    <a:moveTo>
                      <a:pt x="1568918" y="404261"/>
                    </a:moveTo>
                    <a:lnTo>
                      <a:pt x="1237809" y="313784"/>
                    </a:lnTo>
                    <a:lnTo>
                      <a:pt x="733446" y="292608"/>
                    </a:lnTo>
                    <a:lnTo>
                      <a:pt x="236782" y="265657"/>
                    </a:lnTo>
                    <a:lnTo>
                      <a:pt x="0" y="0"/>
                    </a:lnTo>
                  </a:path>
                </a:pathLst>
              </a:custGeom>
              <a:noFill/>
              <a:ln w="12700" cap="flat" cmpd="sng" algn="ctr">
                <a:solidFill>
                  <a:srgbClr val="F8DF5A"/>
                </a:solidFill>
                <a:prstDash val="solid"/>
                <a:miter lim="800000"/>
                <a:headEnd type="none" w="med" len="med"/>
                <a:tailEnd type="none" w="med" len="me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000000"/>
                  </a:solidFill>
                  <a:effectLst/>
                  <a:uLnTx/>
                  <a:uFillTx/>
                </a:endParaRPr>
              </a:p>
            </p:txBody>
          </p:sp>
          <p:sp>
            <p:nvSpPr>
              <p:cNvPr id="841" name="Oval 840">
                <a:extLst>
                  <a:ext uri="{FF2B5EF4-FFF2-40B4-BE49-F238E27FC236}">
                    <a16:creationId xmlns:a16="http://schemas.microsoft.com/office/drawing/2014/main" id="{9A6E6C45-4081-CBCC-A2EB-3211EEC1BC65}"/>
                  </a:ext>
                </a:extLst>
              </p:cNvPr>
              <p:cNvSpPr/>
              <p:nvPr/>
            </p:nvSpPr>
            <p:spPr bwMode="gray">
              <a:xfrm>
                <a:off x="6563361" y="4968123"/>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842" name="Oval 841">
                <a:extLst>
                  <a:ext uri="{FF2B5EF4-FFF2-40B4-BE49-F238E27FC236}">
                    <a16:creationId xmlns:a16="http://schemas.microsoft.com/office/drawing/2014/main" id="{432DA495-4A04-D0D4-A23B-3EE2F83B526D}"/>
                  </a:ext>
                </a:extLst>
              </p:cNvPr>
              <p:cNvSpPr/>
              <p:nvPr/>
            </p:nvSpPr>
            <p:spPr bwMode="gray">
              <a:xfrm>
                <a:off x="7902526" y="5097371"/>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843" name="Oval 842">
                <a:extLst>
                  <a:ext uri="{FF2B5EF4-FFF2-40B4-BE49-F238E27FC236}">
                    <a16:creationId xmlns:a16="http://schemas.microsoft.com/office/drawing/2014/main" id="{3F3873A0-7A22-FD27-2727-A77BD0DD952C}"/>
                  </a:ext>
                </a:extLst>
              </p:cNvPr>
              <p:cNvSpPr/>
              <p:nvPr/>
            </p:nvSpPr>
            <p:spPr bwMode="gray">
              <a:xfrm>
                <a:off x="7423810" y="5046773"/>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844" name="Freeform: Shape 843">
                <a:extLst>
                  <a:ext uri="{FF2B5EF4-FFF2-40B4-BE49-F238E27FC236}">
                    <a16:creationId xmlns:a16="http://schemas.microsoft.com/office/drawing/2014/main" id="{E4D73904-23E2-9E09-2E43-A3C1C62A3FBA}"/>
                  </a:ext>
                </a:extLst>
              </p:cNvPr>
              <p:cNvSpPr/>
              <p:nvPr/>
            </p:nvSpPr>
            <p:spPr bwMode="gray">
              <a:xfrm>
                <a:off x="6344973" y="4718304"/>
                <a:ext cx="575591" cy="246407"/>
              </a:xfrm>
              <a:custGeom>
                <a:avLst/>
                <a:gdLst>
                  <a:gd name="connsiteX0" fmla="*/ 575591 w 575591"/>
                  <a:gd name="connsiteY0" fmla="*/ 240632 h 246407"/>
                  <a:gd name="connsiteX1" fmla="*/ 344585 w 575591"/>
                  <a:gd name="connsiteY1" fmla="*/ 246407 h 246407"/>
                  <a:gd name="connsiteX2" fmla="*/ 0 w 575591"/>
                  <a:gd name="connsiteY2" fmla="*/ 0 h 246407"/>
                </a:gdLst>
                <a:ahLst/>
                <a:cxnLst>
                  <a:cxn ang="0">
                    <a:pos x="connsiteX0" y="connsiteY0"/>
                  </a:cxn>
                  <a:cxn ang="0">
                    <a:pos x="connsiteX1" y="connsiteY1"/>
                  </a:cxn>
                  <a:cxn ang="0">
                    <a:pos x="connsiteX2" y="connsiteY2"/>
                  </a:cxn>
                </a:cxnLst>
                <a:rect l="l" t="t" r="r" b="b"/>
                <a:pathLst>
                  <a:path w="575591" h="246407">
                    <a:moveTo>
                      <a:pt x="575591" y="240632"/>
                    </a:moveTo>
                    <a:lnTo>
                      <a:pt x="344585" y="246407"/>
                    </a:lnTo>
                    <a:lnTo>
                      <a:pt x="0" y="0"/>
                    </a:lnTo>
                  </a:path>
                </a:pathLst>
              </a:custGeom>
              <a:noFill/>
              <a:ln w="12700" cap="flat" cmpd="sng" algn="ctr">
                <a:solidFill>
                  <a:srgbClr val="F8DF5A"/>
                </a:solidFill>
                <a:prstDash val="solid"/>
                <a:miter lim="800000"/>
                <a:headEnd type="none" w="med" len="med"/>
                <a:tailEnd type="none" w="med" len="me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000000"/>
                  </a:solidFill>
                  <a:effectLst/>
                  <a:uLnTx/>
                  <a:uFillTx/>
                </a:endParaRPr>
              </a:p>
            </p:txBody>
          </p:sp>
          <p:sp>
            <p:nvSpPr>
              <p:cNvPr id="845" name="Oval 844">
                <a:extLst>
                  <a:ext uri="{FF2B5EF4-FFF2-40B4-BE49-F238E27FC236}">
                    <a16:creationId xmlns:a16="http://schemas.microsoft.com/office/drawing/2014/main" id="{EAC62C9A-7979-4580-1D9E-8D2FE473862D}"/>
                  </a:ext>
                </a:extLst>
              </p:cNvPr>
              <p:cNvSpPr/>
              <p:nvPr/>
            </p:nvSpPr>
            <p:spPr bwMode="gray">
              <a:xfrm>
                <a:off x="6670368" y="4949088"/>
                <a:ext cx="36000" cy="36000"/>
              </a:xfrm>
              <a:prstGeom prst="ellipse">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grpSp>
        <p:grpSp>
          <p:nvGrpSpPr>
            <p:cNvPr id="14" name="Group 13">
              <a:extLst>
                <a:ext uri="{FF2B5EF4-FFF2-40B4-BE49-F238E27FC236}">
                  <a16:creationId xmlns:a16="http://schemas.microsoft.com/office/drawing/2014/main" id="{822687BA-1B3A-8DEB-6AC2-570435785216}"/>
                </a:ext>
              </a:extLst>
            </p:cNvPr>
            <p:cNvGrpSpPr/>
            <p:nvPr/>
          </p:nvGrpSpPr>
          <p:grpSpPr>
            <a:xfrm>
              <a:off x="6339953" y="4384626"/>
              <a:ext cx="2025623" cy="665073"/>
              <a:chOff x="6339953" y="4384626"/>
              <a:chExt cx="2025623" cy="665073"/>
            </a:xfrm>
            <a:solidFill>
              <a:srgbClr val="F8DF5A"/>
            </a:solidFill>
          </p:grpSpPr>
          <p:grpSp>
            <p:nvGrpSpPr>
              <p:cNvPr id="49" name="Group 48">
                <a:extLst>
                  <a:ext uri="{FF2B5EF4-FFF2-40B4-BE49-F238E27FC236}">
                    <a16:creationId xmlns:a16="http://schemas.microsoft.com/office/drawing/2014/main" id="{FA373CCB-DAC1-1FCF-B4F2-588F0B8A25F7}"/>
                  </a:ext>
                </a:extLst>
              </p:cNvPr>
              <p:cNvGrpSpPr/>
              <p:nvPr/>
            </p:nvGrpSpPr>
            <p:grpSpPr>
              <a:xfrm>
                <a:off x="6339953" y="4384626"/>
                <a:ext cx="2025623" cy="665073"/>
                <a:chOff x="6335183" y="4384852"/>
                <a:chExt cx="2025623" cy="665073"/>
              </a:xfrm>
              <a:grpFill/>
            </p:grpSpPr>
            <p:sp>
              <p:nvSpPr>
                <p:cNvPr id="52" name="Freeform: Shape 51">
                  <a:extLst>
                    <a:ext uri="{FF2B5EF4-FFF2-40B4-BE49-F238E27FC236}">
                      <a16:creationId xmlns:a16="http://schemas.microsoft.com/office/drawing/2014/main" id="{D9E8495D-36BD-EBFA-E168-CEBB6C57E3E4}"/>
                    </a:ext>
                  </a:extLst>
                </p:cNvPr>
                <p:cNvSpPr/>
                <p:nvPr/>
              </p:nvSpPr>
              <p:spPr bwMode="gray">
                <a:xfrm>
                  <a:off x="6335183" y="4624917"/>
                  <a:ext cx="533400" cy="91016"/>
                </a:xfrm>
                <a:custGeom>
                  <a:avLst/>
                  <a:gdLst>
                    <a:gd name="connsiteX0" fmla="*/ 0 w 533400"/>
                    <a:gd name="connsiteY0" fmla="*/ 91016 h 91016"/>
                    <a:gd name="connsiteX1" fmla="*/ 243417 w 533400"/>
                    <a:gd name="connsiteY1" fmla="*/ 0 h 91016"/>
                    <a:gd name="connsiteX2" fmla="*/ 533400 w 533400"/>
                    <a:gd name="connsiteY2" fmla="*/ 4233 h 91016"/>
                  </a:gdLst>
                  <a:ahLst/>
                  <a:cxnLst>
                    <a:cxn ang="0">
                      <a:pos x="connsiteX0" y="connsiteY0"/>
                    </a:cxn>
                    <a:cxn ang="0">
                      <a:pos x="connsiteX1" y="connsiteY1"/>
                    </a:cxn>
                    <a:cxn ang="0">
                      <a:pos x="connsiteX2" y="connsiteY2"/>
                    </a:cxn>
                  </a:cxnLst>
                  <a:rect l="l" t="t" r="r" b="b"/>
                  <a:pathLst>
                    <a:path w="533400" h="91016">
                      <a:moveTo>
                        <a:pt x="0" y="91016"/>
                      </a:moveTo>
                      <a:lnTo>
                        <a:pt x="243417" y="0"/>
                      </a:lnTo>
                      <a:lnTo>
                        <a:pt x="533400" y="4233"/>
                      </a:lnTo>
                    </a:path>
                  </a:pathLst>
                </a:custGeom>
                <a:noFill/>
                <a:ln w="12700" cap="flat" cmpd="sng" algn="ctr">
                  <a:solidFill>
                    <a:srgbClr val="F8DF5A"/>
                  </a:solidFill>
                  <a:prstDash val="solid"/>
                  <a:miter lim="800000"/>
                  <a:headEnd type="none" w="med" len="med"/>
                  <a:tailEnd type="none" w="med" len="me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000000"/>
                    </a:solidFill>
                    <a:effectLst/>
                    <a:uLnTx/>
                    <a:uFillTx/>
                  </a:endParaRPr>
                </a:p>
              </p:txBody>
            </p:sp>
            <p:sp>
              <p:nvSpPr>
                <p:cNvPr id="53" name="Freeform: Shape 52">
                  <a:extLst>
                    <a:ext uri="{FF2B5EF4-FFF2-40B4-BE49-F238E27FC236}">
                      <a16:creationId xmlns:a16="http://schemas.microsoft.com/office/drawing/2014/main" id="{FFB2F2C6-603E-2770-FE72-3AD229D7548E}"/>
                    </a:ext>
                  </a:extLst>
                </p:cNvPr>
                <p:cNvSpPr/>
                <p:nvPr/>
              </p:nvSpPr>
              <p:spPr bwMode="gray">
                <a:xfrm>
                  <a:off x="6335183" y="4593167"/>
                  <a:ext cx="1151467" cy="120650"/>
                </a:xfrm>
                <a:custGeom>
                  <a:avLst/>
                  <a:gdLst>
                    <a:gd name="connsiteX0" fmla="*/ 0 w 1151467"/>
                    <a:gd name="connsiteY0" fmla="*/ 120650 h 120650"/>
                    <a:gd name="connsiteX1" fmla="*/ 148167 w 1151467"/>
                    <a:gd name="connsiteY1" fmla="*/ 101600 h 120650"/>
                    <a:gd name="connsiteX2" fmla="*/ 533400 w 1151467"/>
                    <a:gd name="connsiteY2" fmla="*/ 59266 h 120650"/>
                    <a:gd name="connsiteX3" fmla="*/ 814917 w 1151467"/>
                    <a:gd name="connsiteY3" fmla="*/ 55033 h 120650"/>
                    <a:gd name="connsiteX4" fmla="*/ 1151467 w 1151467"/>
                    <a:gd name="connsiteY4" fmla="*/ 0 h 12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1467" h="120650">
                      <a:moveTo>
                        <a:pt x="0" y="120650"/>
                      </a:moveTo>
                      <a:lnTo>
                        <a:pt x="148167" y="101600"/>
                      </a:lnTo>
                      <a:lnTo>
                        <a:pt x="533400" y="59266"/>
                      </a:lnTo>
                      <a:lnTo>
                        <a:pt x="814917" y="55033"/>
                      </a:lnTo>
                      <a:lnTo>
                        <a:pt x="1151467" y="0"/>
                      </a:lnTo>
                    </a:path>
                  </a:pathLst>
                </a:custGeom>
                <a:noFill/>
                <a:ln w="12700" cap="flat" cmpd="sng" algn="ctr">
                  <a:solidFill>
                    <a:srgbClr val="67BB6E"/>
                  </a:solidFill>
                  <a:prstDash val="solid"/>
                  <a:miter lim="800000"/>
                  <a:headEnd type="none" w="med" len="med"/>
                  <a:tailEnd type="none" w="med" len="me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000000"/>
                    </a:solidFill>
                    <a:effectLst/>
                    <a:uLnTx/>
                    <a:uFillTx/>
                  </a:endParaRPr>
                </a:p>
              </p:txBody>
            </p:sp>
            <p:sp>
              <p:nvSpPr>
                <p:cNvPr id="54" name="Freeform: Shape 53">
                  <a:extLst>
                    <a:ext uri="{FF2B5EF4-FFF2-40B4-BE49-F238E27FC236}">
                      <a16:creationId xmlns:a16="http://schemas.microsoft.com/office/drawing/2014/main" id="{C87014A1-476E-E4E9-BCEC-954D0576CF32}"/>
                    </a:ext>
                  </a:extLst>
                </p:cNvPr>
                <p:cNvSpPr/>
                <p:nvPr/>
              </p:nvSpPr>
              <p:spPr bwMode="gray">
                <a:xfrm>
                  <a:off x="6339417" y="4404783"/>
                  <a:ext cx="1098550" cy="467784"/>
                </a:xfrm>
                <a:custGeom>
                  <a:avLst/>
                  <a:gdLst>
                    <a:gd name="connsiteX0" fmla="*/ 1098550 w 1098550"/>
                    <a:gd name="connsiteY0" fmla="*/ 0 h 455084"/>
                    <a:gd name="connsiteX1" fmla="*/ 812800 w 1098550"/>
                    <a:gd name="connsiteY1" fmla="*/ 285750 h 455084"/>
                    <a:gd name="connsiteX2" fmla="*/ 524933 w 1098550"/>
                    <a:gd name="connsiteY2" fmla="*/ 419100 h 455084"/>
                    <a:gd name="connsiteX3" fmla="*/ 289983 w 1098550"/>
                    <a:gd name="connsiteY3" fmla="*/ 455084 h 455084"/>
                    <a:gd name="connsiteX4" fmla="*/ 0 w 1098550"/>
                    <a:gd name="connsiteY4" fmla="*/ 309034 h 455084"/>
                    <a:gd name="connsiteX0" fmla="*/ 1098550 w 1098550"/>
                    <a:gd name="connsiteY0" fmla="*/ 0 h 467784"/>
                    <a:gd name="connsiteX1" fmla="*/ 812800 w 1098550"/>
                    <a:gd name="connsiteY1" fmla="*/ 285750 h 467784"/>
                    <a:gd name="connsiteX2" fmla="*/ 524933 w 1098550"/>
                    <a:gd name="connsiteY2" fmla="*/ 419100 h 467784"/>
                    <a:gd name="connsiteX3" fmla="*/ 255058 w 1098550"/>
                    <a:gd name="connsiteY3" fmla="*/ 467784 h 467784"/>
                    <a:gd name="connsiteX4" fmla="*/ 0 w 1098550"/>
                    <a:gd name="connsiteY4" fmla="*/ 309034 h 4677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98550" h="467784">
                      <a:moveTo>
                        <a:pt x="1098550" y="0"/>
                      </a:moveTo>
                      <a:lnTo>
                        <a:pt x="812800" y="285750"/>
                      </a:lnTo>
                      <a:lnTo>
                        <a:pt x="524933" y="419100"/>
                      </a:lnTo>
                      <a:lnTo>
                        <a:pt x="255058" y="467784"/>
                      </a:lnTo>
                      <a:cubicBezTo>
                        <a:pt x="158397" y="419101"/>
                        <a:pt x="96661" y="357717"/>
                        <a:pt x="0" y="309034"/>
                      </a:cubicBezTo>
                    </a:path>
                  </a:pathLst>
                </a:custGeom>
                <a:noFill/>
                <a:ln w="12700" cap="flat" cmpd="sng" algn="ctr">
                  <a:solidFill>
                    <a:srgbClr val="F8DF5A"/>
                  </a:solidFill>
                  <a:prstDash val="solid"/>
                  <a:miter lim="800000"/>
                  <a:headEnd type="none" w="med" len="med"/>
                  <a:tailEnd type="none" w="med" len="me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000000"/>
                    </a:solidFill>
                    <a:effectLst/>
                    <a:uLnTx/>
                    <a:uFillTx/>
                  </a:endParaRPr>
                </a:p>
              </p:txBody>
            </p:sp>
            <p:sp>
              <p:nvSpPr>
                <p:cNvPr id="55" name="Freeform: Shape 54">
                  <a:extLst>
                    <a:ext uri="{FF2B5EF4-FFF2-40B4-BE49-F238E27FC236}">
                      <a16:creationId xmlns:a16="http://schemas.microsoft.com/office/drawing/2014/main" id="{44B7B759-5400-E556-8ED9-E9E7ED95C8B2}"/>
                    </a:ext>
                  </a:extLst>
                </p:cNvPr>
                <p:cNvSpPr/>
                <p:nvPr/>
              </p:nvSpPr>
              <p:spPr bwMode="gray">
                <a:xfrm>
                  <a:off x="6341533" y="4694767"/>
                  <a:ext cx="524934" cy="21166"/>
                </a:xfrm>
                <a:custGeom>
                  <a:avLst/>
                  <a:gdLst>
                    <a:gd name="connsiteX0" fmla="*/ 524934 w 524934"/>
                    <a:gd name="connsiteY0" fmla="*/ 0 h 21166"/>
                    <a:gd name="connsiteX1" fmla="*/ 237067 w 524934"/>
                    <a:gd name="connsiteY1" fmla="*/ 14816 h 21166"/>
                    <a:gd name="connsiteX2" fmla="*/ 0 w 524934"/>
                    <a:gd name="connsiteY2" fmla="*/ 21166 h 21166"/>
                  </a:gdLst>
                  <a:ahLst/>
                  <a:cxnLst>
                    <a:cxn ang="0">
                      <a:pos x="connsiteX0" y="connsiteY0"/>
                    </a:cxn>
                    <a:cxn ang="0">
                      <a:pos x="connsiteX1" y="connsiteY1"/>
                    </a:cxn>
                    <a:cxn ang="0">
                      <a:pos x="connsiteX2" y="connsiteY2"/>
                    </a:cxn>
                  </a:cxnLst>
                  <a:rect l="l" t="t" r="r" b="b"/>
                  <a:pathLst>
                    <a:path w="524934" h="21166">
                      <a:moveTo>
                        <a:pt x="524934" y="0"/>
                      </a:moveTo>
                      <a:lnTo>
                        <a:pt x="237067" y="14816"/>
                      </a:lnTo>
                      <a:lnTo>
                        <a:pt x="0" y="21166"/>
                      </a:lnTo>
                    </a:path>
                  </a:pathLst>
                </a:custGeom>
                <a:grpFill/>
                <a:ln w="12700" cap="flat" cmpd="sng" algn="ctr">
                  <a:solidFill>
                    <a:srgbClr val="000000">
                      <a:lumMod val="50000"/>
                      <a:lumOff val="50000"/>
                    </a:srgbClr>
                  </a:solidFill>
                  <a:prstDash val="solid"/>
                  <a:miter lim="800000"/>
                  <a:headEnd type="none" w="med" len="med"/>
                  <a:tailEnd type="none" w="med" len="me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000000"/>
                    </a:solidFill>
                    <a:effectLst/>
                    <a:uLnTx/>
                    <a:uFillTx/>
                  </a:endParaRPr>
                </a:p>
              </p:txBody>
            </p:sp>
            <p:sp>
              <p:nvSpPr>
                <p:cNvPr id="56" name="Freeform: Shape 55">
                  <a:extLst>
                    <a:ext uri="{FF2B5EF4-FFF2-40B4-BE49-F238E27FC236}">
                      <a16:creationId xmlns:a16="http://schemas.microsoft.com/office/drawing/2014/main" id="{D61BE667-F74A-0F26-23EA-748ED05413BA}"/>
                    </a:ext>
                  </a:extLst>
                </p:cNvPr>
                <p:cNvSpPr/>
                <p:nvPr/>
              </p:nvSpPr>
              <p:spPr bwMode="gray">
                <a:xfrm>
                  <a:off x="6339417" y="4610100"/>
                  <a:ext cx="1384300" cy="258233"/>
                </a:xfrm>
                <a:custGeom>
                  <a:avLst/>
                  <a:gdLst>
                    <a:gd name="connsiteX0" fmla="*/ 1384300 w 1384300"/>
                    <a:gd name="connsiteY0" fmla="*/ 0 h 258233"/>
                    <a:gd name="connsiteX1" fmla="*/ 1047750 w 1384300"/>
                    <a:gd name="connsiteY1" fmla="*/ 52917 h 258233"/>
                    <a:gd name="connsiteX2" fmla="*/ 764116 w 1384300"/>
                    <a:gd name="connsiteY2" fmla="*/ 173567 h 258233"/>
                    <a:gd name="connsiteX3" fmla="*/ 522816 w 1384300"/>
                    <a:gd name="connsiteY3" fmla="*/ 258233 h 258233"/>
                    <a:gd name="connsiteX4" fmla="*/ 285750 w 1384300"/>
                    <a:gd name="connsiteY4" fmla="*/ 245533 h 258233"/>
                    <a:gd name="connsiteX5" fmla="*/ 0 w 1384300"/>
                    <a:gd name="connsiteY5" fmla="*/ 99483 h 2582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84300" h="258233">
                      <a:moveTo>
                        <a:pt x="1384300" y="0"/>
                      </a:moveTo>
                      <a:lnTo>
                        <a:pt x="1047750" y="52917"/>
                      </a:lnTo>
                      <a:lnTo>
                        <a:pt x="764116" y="173567"/>
                      </a:lnTo>
                      <a:lnTo>
                        <a:pt x="522816" y="258233"/>
                      </a:lnTo>
                      <a:lnTo>
                        <a:pt x="285750" y="245533"/>
                      </a:lnTo>
                      <a:lnTo>
                        <a:pt x="0" y="99483"/>
                      </a:lnTo>
                    </a:path>
                  </a:pathLst>
                </a:custGeom>
                <a:noFill/>
                <a:ln w="12700" cap="flat" cmpd="sng" algn="ctr">
                  <a:solidFill>
                    <a:srgbClr val="F8DF5A"/>
                  </a:solidFill>
                  <a:prstDash val="solid"/>
                  <a:miter lim="800000"/>
                  <a:headEnd type="none" w="med" len="med"/>
                  <a:tailEnd type="none" w="med" len="me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000000"/>
                    </a:solidFill>
                    <a:effectLst/>
                    <a:uLnTx/>
                    <a:uFillTx/>
                  </a:endParaRPr>
                </a:p>
              </p:txBody>
            </p:sp>
            <p:sp>
              <p:nvSpPr>
                <p:cNvPr id="57" name="Freeform: Shape 56">
                  <a:extLst>
                    <a:ext uri="{FF2B5EF4-FFF2-40B4-BE49-F238E27FC236}">
                      <a16:creationId xmlns:a16="http://schemas.microsoft.com/office/drawing/2014/main" id="{635EF7A2-992D-E625-B06D-C47028010A39}"/>
                    </a:ext>
                  </a:extLst>
                </p:cNvPr>
                <p:cNvSpPr/>
                <p:nvPr/>
              </p:nvSpPr>
              <p:spPr bwMode="gray">
                <a:xfrm>
                  <a:off x="6343650" y="4679950"/>
                  <a:ext cx="1998133" cy="105833"/>
                </a:xfrm>
                <a:custGeom>
                  <a:avLst/>
                  <a:gdLst>
                    <a:gd name="connsiteX0" fmla="*/ 1998133 w 1998133"/>
                    <a:gd name="connsiteY0" fmla="*/ 2117 h 105833"/>
                    <a:gd name="connsiteX1" fmla="*/ 1710267 w 1998133"/>
                    <a:gd name="connsiteY1" fmla="*/ 0 h 105833"/>
                    <a:gd name="connsiteX2" fmla="*/ 1428750 w 1998133"/>
                    <a:gd name="connsiteY2" fmla="*/ 105833 h 105833"/>
                    <a:gd name="connsiteX3" fmla="*/ 1140883 w 1998133"/>
                    <a:gd name="connsiteY3" fmla="*/ 21167 h 105833"/>
                    <a:gd name="connsiteX4" fmla="*/ 853017 w 1998133"/>
                    <a:gd name="connsiteY4" fmla="*/ 59267 h 105833"/>
                    <a:gd name="connsiteX5" fmla="*/ 567267 w 1998133"/>
                    <a:gd name="connsiteY5" fmla="*/ 105833 h 105833"/>
                    <a:gd name="connsiteX6" fmla="*/ 285750 w 1998133"/>
                    <a:gd name="connsiteY6" fmla="*/ 82550 h 105833"/>
                    <a:gd name="connsiteX7" fmla="*/ 0 w 1998133"/>
                    <a:gd name="connsiteY7" fmla="*/ 35983 h 1058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998133" h="105833">
                      <a:moveTo>
                        <a:pt x="1998133" y="2117"/>
                      </a:moveTo>
                      <a:lnTo>
                        <a:pt x="1710267" y="0"/>
                      </a:lnTo>
                      <a:lnTo>
                        <a:pt x="1428750" y="105833"/>
                      </a:lnTo>
                      <a:lnTo>
                        <a:pt x="1140883" y="21167"/>
                      </a:lnTo>
                      <a:lnTo>
                        <a:pt x="853017" y="59267"/>
                      </a:lnTo>
                      <a:lnTo>
                        <a:pt x="567267" y="105833"/>
                      </a:lnTo>
                      <a:lnTo>
                        <a:pt x="285750" y="82550"/>
                      </a:lnTo>
                      <a:lnTo>
                        <a:pt x="0" y="35983"/>
                      </a:lnTo>
                    </a:path>
                  </a:pathLst>
                </a:custGeom>
                <a:noFill/>
                <a:ln w="12700" cap="flat" cmpd="sng" algn="ctr">
                  <a:solidFill>
                    <a:srgbClr val="F8DF5A"/>
                  </a:solidFill>
                  <a:prstDash val="solid"/>
                  <a:miter lim="800000"/>
                  <a:headEnd type="none" w="med" len="med"/>
                  <a:tailEnd type="none" w="med" len="me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000000"/>
                    </a:solidFill>
                    <a:effectLst/>
                    <a:uLnTx/>
                    <a:uFillTx/>
                  </a:endParaRPr>
                </a:p>
              </p:txBody>
            </p:sp>
            <p:sp>
              <p:nvSpPr>
                <p:cNvPr id="58" name="Freeform: Shape 57">
                  <a:extLst>
                    <a:ext uri="{FF2B5EF4-FFF2-40B4-BE49-F238E27FC236}">
                      <a16:creationId xmlns:a16="http://schemas.microsoft.com/office/drawing/2014/main" id="{38304039-09C3-6C8E-24E4-5A79A9E20610}"/>
                    </a:ext>
                  </a:extLst>
                </p:cNvPr>
                <p:cNvSpPr/>
                <p:nvPr/>
              </p:nvSpPr>
              <p:spPr bwMode="gray">
                <a:xfrm>
                  <a:off x="6343650" y="4711700"/>
                  <a:ext cx="1710267" cy="309033"/>
                </a:xfrm>
                <a:custGeom>
                  <a:avLst/>
                  <a:gdLst>
                    <a:gd name="connsiteX0" fmla="*/ 1710267 w 1710267"/>
                    <a:gd name="connsiteY0" fmla="*/ 258233 h 309033"/>
                    <a:gd name="connsiteX1" fmla="*/ 1426633 w 1710267"/>
                    <a:gd name="connsiteY1" fmla="*/ 309033 h 309033"/>
                    <a:gd name="connsiteX2" fmla="*/ 1143000 w 1710267"/>
                    <a:gd name="connsiteY2" fmla="*/ 213783 h 309033"/>
                    <a:gd name="connsiteX3" fmla="*/ 857250 w 1710267"/>
                    <a:gd name="connsiteY3" fmla="*/ 182033 h 309033"/>
                    <a:gd name="connsiteX4" fmla="*/ 571500 w 1710267"/>
                    <a:gd name="connsiteY4" fmla="*/ 124883 h 309033"/>
                    <a:gd name="connsiteX5" fmla="*/ 283633 w 1710267"/>
                    <a:gd name="connsiteY5" fmla="*/ 143933 h 309033"/>
                    <a:gd name="connsiteX6" fmla="*/ 0 w 1710267"/>
                    <a:gd name="connsiteY6" fmla="*/ 0 h 3090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10267" h="309033">
                      <a:moveTo>
                        <a:pt x="1710267" y="258233"/>
                      </a:moveTo>
                      <a:lnTo>
                        <a:pt x="1426633" y="309033"/>
                      </a:lnTo>
                      <a:lnTo>
                        <a:pt x="1143000" y="213783"/>
                      </a:lnTo>
                      <a:lnTo>
                        <a:pt x="857250" y="182033"/>
                      </a:lnTo>
                      <a:lnTo>
                        <a:pt x="571500" y="124883"/>
                      </a:lnTo>
                      <a:lnTo>
                        <a:pt x="283633" y="143933"/>
                      </a:lnTo>
                      <a:lnTo>
                        <a:pt x="0" y="0"/>
                      </a:lnTo>
                    </a:path>
                  </a:pathLst>
                </a:custGeom>
                <a:noFill/>
                <a:ln w="12700" cap="flat" cmpd="sng" algn="ctr">
                  <a:solidFill>
                    <a:srgbClr val="F8DF5A"/>
                  </a:solidFill>
                  <a:prstDash val="solid"/>
                  <a:miter lim="800000"/>
                  <a:headEnd type="none" w="med" len="med"/>
                  <a:tailEnd type="none" w="med" len="me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000000"/>
                    </a:solidFill>
                    <a:effectLst/>
                    <a:uLnTx/>
                    <a:uFillTx/>
                  </a:endParaRPr>
                </a:p>
              </p:txBody>
            </p:sp>
            <p:sp>
              <p:nvSpPr>
                <p:cNvPr id="59" name="Freeform: Shape 58">
                  <a:extLst>
                    <a:ext uri="{FF2B5EF4-FFF2-40B4-BE49-F238E27FC236}">
                      <a16:creationId xmlns:a16="http://schemas.microsoft.com/office/drawing/2014/main" id="{6C121379-6EF1-5B1B-F7FB-68F45A608235}"/>
                    </a:ext>
                  </a:extLst>
                </p:cNvPr>
                <p:cNvSpPr/>
                <p:nvPr/>
              </p:nvSpPr>
              <p:spPr bwMode="gray">
                <a:xfrm>
                  <a:off x="6345767" y="4715933"/>
                  <a:ext cx="1090083" cy="315384"/>
                </a:xfrm>
                <a:custGeom>
                  <a:avLst/>
                  <a:gdLst>
                    <a:gd name="connsiteX0" fmla="*/ 1090083 w 1090083"/>
                    <a:gd name="connsiteY0" fmla="*/ 315384 h 315384"/>
                    <a:gd name="connsiteX1" fmla="*/ 802216 w 1090083"/>
                    <a:gd name="connsiteY1" fmla="*/ 315384 h 315384"/>
                    <a:gd name="connsiteX2" fmla="*/ 520700 w 1090083"/>
                    <a:gd name="connsiteY2" fmla="*/ 146050 h 315384"/>
                    <a:gd name="connsiteX3" fmla="*/ 222250 w 1090083"/>
                    <a:gd name="connsiteY3" fmla="*/ 71967 h 315384"/>
                    <a:gd name="connsiteX4" fmla="*/ 0 w 1090083"/>
                    <a:gd name="connsiteY4" fmla="*/ 0 h 3153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90083" h="315384">
                      <a:moveTo>
                        <a:pt x="1090083" y="315384"/>
                      </a:moveTo>
                      <a:lnTo>
                        <a:pt x="802216" y="315384"/>
                      </a:lnTo>
                      <a:lnTo>
                        <a:pt x="520700" y="146050"/>
                      </a:lnTo>
                      <a:lnTo>
                        <a:pt x="222250" y="71967"/>
                      </a:lnTo>
                      <a:lnTo>
                        <a:pt x="0" y="0"/>
                      </a:lnTo>
                    </a:path>
                  </a:pathLst>
                </a:custGeom>
                <a:noFill/>
                <a:ln w="12700" cap="flat" cmpd="sng" algn="ctr">
                  <a:solidFill>
                    <a:srgbClr val="F8DF5A"/>
                  </a:solidFill>
                  <a:prstDash val="solid"/>
                  <a:miter lim="800000"/>
                  <a:headEnd type="none" w="med" len="med"/>
                  <a:tailEnd type="none" w="med" len="me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000000"/>
                    </a:solidFill>
                    <a:effectLst/>
                    <a:uLnTx/>
                    <a:uFillTx/>
                  </a:endParaRPr>
                </a:p>
              </p:txBody>
            </p:sp>
            <p:sp>
              <p:nvSpPr>
                <p:cNvPr id="60" name="Freeform: Shape 59">
                  <a:extLst>
                    <a:ext uri="{FF2B5EF4-FFF2-40B4-BE49-F238E27FC236}">
                      <a16:creationId xmlns:a16="http://schemas.microsoft.com/office/drawing/2014/main" id="{FD3222F7-AB99-B712-CC88-91D30D21DE9C}"/>
                    </a:ext>
                  </a:extLst>
                </p:cNvPr>
                <p:cNvSpPr/>
                <p:nvPr/>
              </p:nvSpPr>
              <p:spPr bwMode="gray">
                <a:xfrm>
                  <a:off x="6338888" y="4713288"/>
                  <a:ext cx="287337" cy="174625"/>
                </a:xfrm>
                <a:custGeom>
                  <a:avLst/>
                  <a:gdLst>
                    <a:gd name="connsiteX0" fmla="*/ 0 w 287337"/>
                    <a:gd name="connsiteY0" fmla="*/ 0 h 174625"/>
                    <a:gd name="connsiteX1" fmla="*/ 287337 w 287337"/>
                    <a:gd name="connsiteY1" fmla="*/ 174625 h 174625"/>
                  </a:gdLst>
                  <a:ahLst/>
                  <a:cxnLst>
                    <a:cxn ang="0">
                      <a:pos x="connsiteX0" y="connsiteY0"/>
                    </a:cxn>
                    <a:cxn ang="0">
                      <a:pos x="connsiteX1" y="connsiteY1"/>
                    </a:cxn>
                  </a:cxnLst>
                  <a:rect l="l" t="t" r="r" b="b"/>
                  <a:pathLst>
                    <a:path w="287337" h="174625">
                      <a:moveTo>
                        <a:pt x="0" y="0"/>
                      </a:moveTo>
                      <a:lnTo>
                        <a:pt x="287337" y="174625"/>
                      </a:lnTo>
                    </a:path>
                  </a:pathLst>
                </a:custGeom>
                <a:grpFill/>
                <a:ln w="12700" cap="flat" cmpd="sng" algn="ctr">
                  <a:solidFill>
                    <a:srgbClr val="F8DF5A"/>
                  </a:solidFill>
                  <a:prstDash val="solid"/>
                  <a:miter lim="800000"/>
                  <a:headEnd type="none" w="med" len="med"/>
                  <a:tailEnd type="none" w="med" len="me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000000"/>
                    </a:solidFill>
                    <a:effectLst/>
                    <a:uLnTx/>
                    <a:uFillTx/>
                  </a:endParaRPr>
                </a:p>
              </p:txBody>
            </p:sp>
            <p:sp>
              <p:nvSpPr>
                <p:cNvPr id="61" name="Oval 60">
                  <a:extLst>
                    <a:ext uri="{FF2B5EF4-FFF2-40B4-BE49-F238E27FC236}">
                      <a16:creationId xmlns:a16="http://schemas.microsoft.com/office/drawing/2014/main" id="{FDBABC63-DAA9-3577-FC67-57A66F588467}"/>
                    </a:ext>
                  </a:extLst>
                </p:cNvPr>
                <p:cNvSpPr/>
                <p:nvPr/>
              </p:nvSpPr>
              <p:spPr bwMode="gray">
                <a:xfrm>
                  <a:off x="6569067" y="4605551"/>
                  <a:ext cx="36000" cy="36000"/>
                </a:xfrm>
                <a:prstGeom prst="ellipse">
                  <a:avLst/>
                </a:prstGeom>
                <a:grp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62" name="Oval 61">
                  <a:extLst>
                    <a:ext uri="{FF2B5EF4-FFF2-40B4-BE49-F238E27FC236}">
                      <a16:creationId xmlns:a16="http://schemas.microsoft.com/office/drawing/2014/main" id="{DC7F33E2-BF46-3CEE-7470-4C125071086D}"/>
                    </a:ext>
                  </a:extLst>
                </p:cNvPr>
                <p:cNvSpPr/>
                <p:nvPr/>
              </p:nvSpPr>
              <p:spPr bwMode="gray">
                <a:xfrm>
                  <a:off x="6850583" y="4614564"/>
                  <a:ext cx="36000" cy="36000"/>
                </a:xfrm>
                <a:prstGeom prst="ellipse">
                  <a:avLst/>
                </a:prstGeom>
                <a:grp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63" name="Oval 62">
                  <a:extLst>
                    <a:ext uri="{FF2B5EF4-FFF2-40B4-BE49-F238E27FC236}">
                      <a16:creationId xmlns:a16="http://schemas.microsoft.com/office/drawing/2014/main" id="{5496C837-7F8E-3531-886B-9D639FD3AAD0}"/>
                    </a:ext>
                  </a:extLst>
                </p:cNvPr>
                <p:cNvSpPr/>
                <p:nvPr/>
              </p:nvSpPr>
              <p:spPr bwMode="gray">
                <a:xfrm>
                  <a:off x="6850583" y="4631506"/>
                  <a:ext cx="36000" cy="36000"/>
                </a:xfrm>
                <a:prstGeom prst="ellipse">
                  <a:avLst/>
                </a:prstGeom>
                <a:solidFill>
                  <a:srgbClr val="67BB6E"/>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264" name="Oval 1263">
                  <a:extLst>
                    <a:ext uri="{FF2B5EF4-FFF2-40B4-BE49-F238E27FC236}">
                      <a16:creationId xmlns:a16="http://schemas.microsoft.com/office/drawing/2014/main" id="{37D894BF-CDC5-EE63-2528-727FAB3B66EB}"/>
                    </a:ext>
                  </a:extLst>
                </p:cNvPr>
                <p:cNvSpPr/>
                <p:nvPr/>
              </p:nvSpPr>
              <p:spPr bwMode="gray">
                <a:xfrm>
                  <a:off x="6850583" y="4679020"/>
                  <a:ext cx="36000" cy="36000"/>
                </a:xfrm>
                <a:prstGeom prst="ellipse">
                  <a:avLst/>
                </a:prstGeom>
                <a:grp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265" name="Oval 1264">
                  <a:extLst>
                    <a:ext uri="{FF2B5EF4-FFF2-40B4-BE49-F238E27FC236}">
                      <a16:creationId xmlns:a16="http://schemas.microsoft.com/office/drawing/2014/main" id="{76AC9D70-0446-8360-789F-9905373E3B32}"/>
                    </a:ext>
                  </a:extLst>
                </p:cNvPr>
                <p:cNvSpPr/>
                <p:nvPr/>
              </p:nvSpPr>
              <p:spPr bwMode="gray">
                <a:xfrm>
                  <a:off x="6850583" y="4798740"/>
                  <a:ext cx="36000" cy="36000"/>
                </a:xfrm>
                <a:prstGeom prst="ellipse">
                  <a:avLst/>
                </a:prstGeom>
                <a:grp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266" name="Oval 1265">
                  <a:extLst>
                    <a:ext uri="{FF2B5EF4-FFF2-40B4-BE49-F238E27FC236}">
                      <a16:creationId xmlns:a16="http://schemas.microsoft.com/office/drawing/2014/main" id="{A8EFF58C-635F-4E8E-4C29-801868572E0A}"/>
                    </a:ext>
                  </a:extLst>
                </p:cNvPr>
                <p:cNvSpPr/>
                <p:nvPr/>
              </p:nvSpPr>
              <p:spPr bwMode="gray">
                <a:xfrm>
                  <a:off x="6850583" y="4844623"/>
                  <a:ext cx="36000" cy="36000"/>
                </a:xfrm>
                <a:prstGeom prst="ellipse">
                  <a:avLst/>
                </a:prstGeom>
                <a:grp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267" name="Oval 1266">
                  <a:extLst>
                    <a:ext uri="{FF2B5EF4-FFF2-40B4-BE49-F238E27FC236}">
                      <a16:creationId xmlns:a16="http://schemas.microsoft.com/office/drawing/2014/main" id="{944F1063-3248-DFF5-9299-9B8F9DE5A354}"/>
                    </a:ext>
                  </a:extLst>
                </p:cNvPr>
                <p:cNvSpPr/>
                <p:nvPr/>
              </p:nvSpPr>
              <p:spPr bwMode="gray">
                <a:xfrm>
                  <a:off x="6850583" y="4878036"/>
                  <a:ext cx="36000" cy="36000"/>
                </a:xfrm>
                <a:prstGeom prst="ellipse">
                  <a:avLst/>
                </a:prstGeom>
                <a:grp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268" name="Oval 1267">
                  <a:extLst>
                    <a:ext uri="{FF2B5EF4-FFF2-40B4-BE49-F238E27FC236}">
                      <a16:creationId xmlns:a16="http://schemas.microsoft.com/office/drawing/2014/main" id="{F4068E2D-57AF-DCA1-27A5-41524B7B2E9A}"/>
                    </a:ext>
                  </a:extLst>
                </p:cNvPr>
                <p:cNvSpPr/>
                <p:nvPr/>
              </p:nvSpPr>
              <p:spPr bwMode="gray">
                <a:xfrm>
                  <a:off x="7176558" y="4878036"/>
                  <a:ext cx="36000" cy="36000"/>
                </a:xfrm>
                <a:prstGeom prst="ellipse">
                  <a:avLst/>
                </a:prstGeom>
                <a:grp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269" name="Oval 1268">
                  <a:extLst>
                    <a:ext uri="{FF2B5EF4-FFF2-40B4-BE49-F238E27FC236}">
                      <a16:creationId xmlns:a16="http://schemas.microsoft.com/office/drawing/2014/main" id="{49AE8AE8-0D73-8A4C-9301-600F54C4A6EB}"/>
                    </a:ext>
                  </a:extLst>
                </p:cNvPr>
                <p:cNvSpPr/>
                <p:nvPr/>
              </p:nvSpPr>
              <p:spPr bwMode="gray">
                <a:xfrm>
                  <a:off x="7468650" y="4904838"/>
                  <a:ext cx="36000" cy="36000"/>
                </a:xfrm>
                <a:prstGeom prst="ellipse">
                  <a:avLst/>
                </a:prstGeom>
                <a:grp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270" name="Oval 1269">
                  <a:extLst>
                    <a:ext uri="{FF2B5EF4-FFF2-40B4-BE49-F238E27FC236}">
                      <a16:creationId xmlns:a16="http://schemas.microsoft.com/office/drawing/2014/main" id="{A38A815E-1541-668A-C309-FC6674055AD5}"/>
                    </a:ext>
                  </a:extLst>
                </p:cNvPr>
                <p:cNvSpPr/>
                <p:nvPr/>
              </p:nvSpPr>
              <p:spPr bwMode="gray">
                <a:xfrm>
                  <a:off x="7752813" y="5002201"/>
                  <a:ext cx="36000" cy="36000"/>
                </a:xfrm>
                <a:prstGeom prst="ellipse">
                  <a:avLst/>
                </a:prstGeom>
                <a:grp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271" name="Oval 1270">
                  <a:extLst>
                    <a:ext uri="{FF2B5EF4-FFF2-40B4-BE49-F238E27FC236}">
                      <a16:creationId xmlns:a16="http://schemas.microsoft.com/office/drawing/2014/main" id="{74E8CD21-E185-9AE3-FF53-24E2BA4DA6A3}"/>
                    </a:ext>
                  </a:extLst>
                </p:cNvPr>
                <p:cNvSpPr/>
                <p:nvPr/>
              </p:nvSpPr>
              <p:spPr bwMode="gray">
                <a:xfrm>
                  <a:off x="8040679" y="4952790"/>
                  <a:ext cx="36000" cy="36000"/>
                </a:xfrm>
                <a:prstGeom prst="ellipse">
                  <a:avLst/>
                </a:prstGeom>
                <a:grp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272" name="Oval 1271">
                  <a:extLst>
                    <a:ext uri="{FF2B5EF4-FFF2-40B4-BE49-F238E27FC236}">
                      <a16:creationId xmlns:a16="http://schemas.microsoft.com/office/drawing/2014/main" id="{610A9107-BA0D-8293-8F5C-73128DCD2955}"/>
                    </a:ext>
                  </a:extLst>
                </p:cNvPr>
                <p:cNvSpPr/>
                <p:nvPr/>
              </p:nvSpPr>
              <p:spPr bwMode="gray">
                <a:xfrm>
                  <a:off x="8040679" y="4664155"/>
                  <a:ext cx="36000" cy="36000"/>
                </a:xfrm>
                <a:prstGeom prst="ellipse">
                  <a:avLst/>
                </a:prstGeom>
                <a:grp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273" name="Oval 1272">
                  <a:extLst>
                    <a:ext uri="{FF2B5EF4-FFF2-40B4-BE49-F238E27FC236}">
                      <a16:creationId xmlns:a16="http://schemas.microsoft.com/office/drawing/2014/main" id="{5A6B5974-ECD3-7404-589D-372EBDE2EE66}"/>
                    </a:ext>
                  </a:extLst>
                </p:cNvPr>
                <p:cNvSpPr/>
                <p:nvPr/>
              </p:nvSpPr>
              <p:spPr bwMode="gray">
                <a:xfrm>
                  <a:off x="8324806" y="4664155"/>
                  <a:ext cx="36000" cy="36000"/>
                </a:xfrm>
                <a:prstGeom prst="ellipse">
                  <a:avLst/>
                </a:prstGeom>
                <a:grp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274" name="Oval 1273">
                  <a:extLst>
                    <a:ext uri="{FF2B5EF4-FFF2-40B4-BE49-F238E27FC236}">
                      <a16:creationId xmlns:a16="http://schemas.microsoft.com/office/drawing/2014/main" id="{3CEA8AA7-F7BB-6A7F-42C9-5635E358E133}"/>
                    </a:ext>
                  </a:extLst>
                </p:cNvPr>
                <p:cNvSpPr/>
                <p:nvPr/>
              </p:nvSpPr>
              <p:spPr bwMode="gray">
                <a:xfrm>
                  <a:off x="7752813" y="4765223"/>
                  <a:ext cx="36000" cy="36000"/>
                </a:xfrm>
                <a:prstGeom prst="ellipse">
                  <a:avLst/>
                </a:prstGeom>
                <a:grp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275" name="Oval 1274">
                  <a:extLst>
                    <a:ext uri="{FF2B5EF4-FFF2-40B4-BE49-F238E27FC236}">
                      <a16:creationId xmlns:a16="http://schemas.microsoft.com/office/drawing/2014/main" id="{026D299E-7C1C-6ED7-E24D-DA2BF05EA6D2}"/>
                    </a:ext>
                  </a:extLst>
                </p:cNvPr>
                <p:cNvSpPr/>
                <p:nvPr/>
              </p:nvSpPr>
              <p:spPr bwMode="gray">
                <a:xfrm>
                  <a:off x="7468650" y="4686283"/>
                  <a:ext cx="36000" cy="36000"/>
                </a:xfrm>
                <a:prstGeom prst="ellipse">
                  <a:avLst/>
                </a:prstGeom>
                <a:grp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276" name="Oval 1275">
                  <a:extLst>
                    <a:ext uri="{FF2B5EF4-FFF2-40B4-BE49-F238E27FC236}">
                      <a16:creationId xmlns:a16="http://schemas.microsoft.com/office/drawing/2014/main" id="{CA85435C-3DC5-F483-D0BF-B2AD5FE3F950}"/>
                    </a:ext>
                  </a:extLst>
                </p:cNvPr>
                <p:cNvSpPr/>
                <p:nvPr/>
              </p:nvSpPr>
              <p:spPr bwMode="gray">
                <a:xfrm>
                  <a:off x="7468650" y="4577998"/>
                  <a:ext cx="36000" cy="36000"/>
                </a:xfrm>
                <a:prstGeom prst="ellipse">
                  <a:avLst/>
                </a:prstGeom>
                <a:solidFill>
                  <a:srgbClr val="67BB6E"/>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277" name="Oval 1276">
                  <a:extLst>
                    <a:ext uri="{FF2B5EF4-FFF2-40B4-BE49-F238E27FC236}">
                      <a16:creationId xmlns:a16="http://schemas.microsoft.com/office/drawing/2014/main" id="{C012C0F4-7758-FC1B-A27E-EC3196D01C97}"/>
                    </a:ext>
                  </a:extLst>
                </p:cNvPr>
                <p:cNvSpPr/>
                <p:nvPr/>
              </p:nvSpPr>
              <p:spPr bwMode="gray">
                <a:xfrm>
                  <a:off x="7176558" y="4722283"/>
                  <a:ext cx="36000" cy="36000"/>
                </a:xfrm>
                <a:prstGeom prst="ellipse">
                  <a:avLst/>
                </a:prstGeom>
                <a:grp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278" name="Oval 1277">
                  <a:extLst>
                    <a:ext uri="{FF2B5EF4-FFF2-40B4-BE49-F238E27FC236}">
                      <a16:creationId xmlns:a16="http://schemas.microsoft.com/office/drawing/2014/main" id="{36FAF6D6-9010-6FDE-788E-9184FCB40A07}"/>
                    </a:ext>
                  </a:extLst>
                </p:cNvPr>
                <p:cNvSpPr/>
                <p:nvPr/>
              </p:nvSpPr>
              <p:spPr bwMode="gray">
                <a:xfrm>
                  <a:off x="7373321" y="4644992"/>
                  <a:ext cx="36000" cy="36000"/>
                </a:xfrm>
                <a:prstGeom prst="ellipse">
                  <a:avLst/>
                </a:prstGeom>
                <a:grp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279" name="Oval 1278">
                  <a:extLst>
                    <a:ext uri="{FF2B5EF4-FFF2-40B4-BE49-F238E27FC236}">
                      <a16:creationId xmlns:a16="http://schemas.microsoft.com/office/drawing/2014/main" id="{DFAD268E-9DF0-A334-16CB-3AC7E41E89EF}"/>
                    </a:ext>
                  </a:extLst>
                </p:cNvPr>
                <p:cNvSpPr/>
                <p:nvPr/>
              </p:nvSpPr>
              <p:spPr bwMode="gray">
                <a:xfrm>
                  <a:off x="7422582" y="4384852"/>
                  <a:ext cx="36000" cy="36000"/>
                </a:xfrm>
                <a:prstGeom prst="ellipse">
                  <a:avLst/>
                </a:prstGeom>
                <a:grp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384" name="Oval 383">
                  <a:extLst>
                    <a:ext uri="{FF2B5EF4-FFF2-40B4-BE49-F238E27FC236}">
                      <a16:creationId xmlns:a16="http://schemas.microsoft.com/office/drawing/2014/main" id="{00AD0416-F3F3-FCF5-58FB-68DFEDBF57DC}"/>
                    </a:ext>
                  </a:extLst>
                </p:cNvPr>
                <p:cNvSpPr/>
                <p:nvPr/>
              </p:nvSpPr>
              <p:spPr bwMode="gray">
                <a:xfrm>
                  <a:off x="7422582" y="5013925"/>
                  <a:ext cx="36000" cy="36000"/>
                </a:xfrm>
                <a:prstGeom prst="ellipse">
                  <a:avLst/>
                </a:prstGeom>
                <a:grp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385" name="Oval 384">
                  <a:extLst>
                    <a:ext uri="{FF2B5EF4-FFF2-40B4-BE49-F238E27FC236}">
                      <a16:creationId xmlns:a16="http://schemas.microsoft.com/office/drawing/2014/main" id="{C71C703C-31AB-38DC-C63C-3C776923DEE8}"/>
                    </a:ext>
                  </a:extLst>
                </p:cNvPr>
                <p:cNvSpPr/>
                <p:nvPr/>
              </p:nvSpPr>
              <p:spPr bwMode="gray">
                <a:xfrm>
                  <a:off x="7135274" y="5013925"/>
                  <a:ext cx="36000" cy="36000"/>
                </a:xfrm>
                <a:prstGeom prst="ellipse">
                  <a:avLst/>
                </a:prstGeom>
                <a:grp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386" name="Oval 385">
                  <a:extLst>
                    <a:ext uri="{FF2B5EF4-FFF2-40B4-BE49-F238E27FC236}">
                      <a16:creationId xmlns:a16="http://schemas.microsoft.com/office/drawing/2014/main" id="{DFBFAED8-A27A-CAD5-3602-AB6F7A640C90}"/>
                    </a:ext>
                  </a:extLst>
                </p:cNvPr>
                <p:cNvSpPr/>
                <p:nvPr/>
              </p:nvSpPr>
              <p:spPr bwMode="gray">
                <a:xfrm>
                  <a:off x="7135274" y="4672680"/>
                  <a:ext cx="36000" cy="36000"/>
                </a:xfrm>
                <a:prstGeom prst="ellipse">
                  <a:avLst/>
                </a:prstGeom>
                <a:grp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387" name="Oval 386">
                  <a:extLst>
                    <a:ext uri="{FF2B5EF4-FFF2-40B4-BE49-F238E27FC236}">
                      <a16:creationId xmlns:a16="http://schemas.microsoft.com/office/drawing/2014/main" id="{F014D29A-EBA1-AE6E-0FD7-B6F2B97D7F0E}"/>
                    </a:ext>
                  </a:extLst>
                </p:cNvPr>
                <p:cNvSpPr/>
                <p:nvPr/>
              </p:nvSpPr>
              <p:spPr bwMode="gray">
                <a:xfrm>
                  <a:off x="7135274" y="4630749"/>
                  <a:ext cx="36000" cy="36000"/>
                </a:xfrm>
                <a:prstGeom prst="ellipse">
                  <a:avLst/>
                </a:prstGeom>
                <a:solidFill>
                  <a:srgbClr val="67BB6E"/>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388" name="Oval 387">
                  <a:extLst>
                    <a:ext uri="{FF2B5EF4-FFF2-40B4-BE49-F238E27FC236}">
                      <a16:creationId xmlns:a16="http://schemas.microsoft.com/office/drawing/2014/main" id="{0BC4F1FB-99ED-9261-1749-071C14A8E894}"/>
                    </a:ext>
                  </a:extLst>
                </p:cNvPr>
                <p:cNvSpPr/>
                <p:nvPr/>
              </p:nvSpPr>
              <p:spPr bwMode="gray">
                <a:xfrm>
                  <a:off x="7704277" y="4591323"/>
                  <a:ext cx="36000" cy="36000"/>
                </a:xfrm>
                <a:prstGeom prst="ellipse">
                  <a:avLst/>
                </a:prstGeom>
                <a:grp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389" name="Oval 388">
                  <a:extLst>
                    <a:ext uri="{FF2B5EF4-FFF2-40B4-BE49-F238E27FC236}">
                      <a16:creationId xmlns:a16="http://schemas.microsoft.com/office/drawing/2014/main" id="{F9B5B450-9186-82EE-0CC7-033491910622}"/>
                    </a:ext>
                  </a:extLst>
                </p:cNvPr>
                <p:cNvSpPr/>
                <p:nvPr/>
              </p:nvSpPr>
              <p:spPr bwMode="gray">
                <a:xfrm>
                  <a:off x="6468895" y="4674638"/>
                  <a:ext cx="36000" cy="36000"/>
                </a:xfrm>
                <a:prstGeom prst="ellipse">
                  <a:avLst/>
                </a:prstGeom>
                <a:solidFill>
                  <a:srgbClr val="67BB6E"/>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390" name="Oval 389">
                  <a:extLst>
                    <a:ext uri="{FF2B5EF4-FFF2-40B4-BE49-F238E27FC236}">
                      <a16:creationId xmlns:a16="http://schemas.microsoft.com/office/drawing/2014/main" id="{4D45EE78-CDA1-46D7-909F-63C790FE5D91}"/>
                    </a:ext>
                  </a:extLst>
                </p:cNvPr>
                <p:cNvSpPr/>
                <p:nvPr/>
              </p:nvSpPr>
              <p:spPr bwMode="gray">
                <a:xfrm>
                  <a:off x="6562541" y="4690494"/>
                  <a:ext cx="36000" cy="36000"/>
                </a:xfrm>
                <a:prstGeom prst="ellipse">
                  <a:avLst/>
                </a:prstGeom>
                <a:grp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391" name="Oval 390">
                  <a:extLst>
                    <a:ext uri="{FF2B5EF4-FFF2-40B4-BE49-F238E27FC236}">
                      <a16:creationId xmlns:a16="http://schemas.microsoft.com/office/drawing/2014/main" id="{B322705C-47A8-BA8B-31BF-2FCF41101125}"/>
                    </a:ext>
                  </a:extLst>
                </p:cNvPr>
                <p:cNvSpPr/>
                <p:nvPr/>
              </p:nvSpPr>
              <p:spPr bwMode="gray">
                <a:xfrm>
                  <a:off x="6613639" y="4744525"/>
                  <a:ext cx="36000" cy="36000"/>
                </a:xfrm>
                <a:prstGeom prst="ellipse">
                  <a:avLst/>
                </a:prstGeom>
                <a:grp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392" name="Oval 391">
                  <a:extLst>
                    <a:ext uri="{FF2B5EF4-FFF2-40B4-BE49-F238E27FC236}">
                      <a16:creationId xmlns:a16="http://schemas.microsoft.com/office/drawing/2014/main" id="{52861E08-193C-29DD-E305-70E8BC985F19}"/>
                    </a:ext>
                  </a:extLst>
                </p:cNvPr>
                <p:cNvSpPr/>
                <p:nvPr/>
              </p:nvSpPr>
              <p:spPr bwMode="gray">
                <a:xfrm>
                  <a:off x="6613639" y="4830235"/>
                  <a:ext cx="36000" cy="36000"/>
                </a:xfrm>
                <a:prstGeom prst="ellipse">
                  <a:avLst/>
                </a:prstGeom>
                <a:grp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393" name="Oval 392">
                  <a:extLst>
                    <a:ext uri="{FF2B5EF4-FFF2-40B4-BE49-F238E27FC236}">
                      <a16:creationId xmlns:a16="http://schemas.microsoft.com/office/drawing/2014/main" id="{40D4C425-7E7C-C7C3-590C-1A9A36530278}"/>
                    </a:ext>
                  </a:extLst>
                </p:cNvPr>
                <p:cNvSpPr/>
                <p:nvPr/>
              </p:nvSpPr>
              <p:spPr bwMode="gray">
                <a:xfrm>
                  <a:off x="6613639" y="4840053"/>
                  <a:ext cx="36000" cy="36000"/>
                </a:xfrm>
                <a:prstGeom prst="ellipse">
                  <a:avLst/>
                </a:prstGeom>
                <a:grp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394" name="Oval 393">
                  <a:extLst>
                    <a:ext uri="{FF2B5EF4-FFF2-40B4-BE49-F238E27FC236}">
                      <a16:creationId xmlns:a16="http://schemas.microsoft.com/office/drawing/2014/main" id="{10D396C0-C20D-862A-41E1-D65720C771A9}"/>
                    </a:ext>
                  </a:extLst>
                </p:cNvPr>
                <p:cNvSpPr/>
                <p:nvPr/>
              </p:nvSpPr>
              <p:spPr bwMode="gray">
                <a:xfrm>
                  <a:off x="6613639" y="4876052"/>
                  <a:ext cx="36000" cy="36000"/>
                </a:xfrm>
                <a:prstGeom prst="ellipse">
                  <a:avLst/>
                </a:prstGeom>
                <a:grp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395" name="Oval 394">
                  <a:extLst>
                    <a:ext uri="{FF2B5EF4-FFF2-40B4-BE49-F238E27FC236}">
                      <a16:creationId xmlns:a16="http://schemas.microsoft.com/office/drawing/2014/main" id="{33C093FC-34C3-694F-4AD8-15293020E621}"/>
                    </a:ext>
                  </a:extLst>
                </p:cNvPr>
                <p:cNvSpPr/>
                <p:nvPr/>
              </p:nvSpPr>
              <p:spPr bwMode="gray">
                <a:xfrm>
                  <a:off x="6560600" y="4850326"/>
                  <a:ext cx="36000" cy="36000"/>
                </a:xfrm>
                <a:prstGeom prst="ellipse">
                  <a:avLst/>
                </a:prstGeom>
                <a:grp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396" name="Oval 395">
                  <a:extLst>
                    <a:ext uri="{FF2B5EF4-FFF2-40B4-BE49-F238E27FC236}">
                      <a16:creationId xmlns:a16="http://schemas.microsoft.com/office/drawing/2014/main" id="{04507918-0306-49C0-A592-E8EABD8C2B41}"/>
                    </a:ext>
                  </a:extLst>
                </p:cNvPr>
                <p:cNvSpPr/>
                <p:nvPr/>
              </p:nvSpPr>
              <p:spPr bwMode="gray">
                <a:xfrm>
                  <a:off x="6898330" y="4820548"/>
                  <a:ext cx="36000" cy="36000"/>
                </a:xfrm>
                <a:prstGeom prst="ellipse">
                  <a:avLst/>
                </a:prstGeom>
                <a:grp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397" name="Freeform: Shape 396">
                  <a:extLst>
                    <a:ext uri="{FF2B5EF4-FFF2-40B4-BE49-F238E27FC236}">
                      <a16:creationId xmlns:a16="http://schemas.microsoft.com/office/drawing/2014/main" id="{231BC578-9428-1E9B-3C28-0887C475CA41}"/>
                    </a:ext>
                  </a:extLst>
                </p:cNvPr>
                <p:cNvSpPr/>
                <p:nvPr/>
              </p:nvSpPr>
              <p:spPr bwMode="gray">
                <a:xfrm>
                  <a:off x="6340475" y="4714875"/>
                  <a:ext cx="525463" cy="179388"/>
                </a:xfrm>
                <a:custGeom>
                  <a:avLst/>
                  <a:gdLst>
                    <a:gd name="connsiteX0" fmla="*/ 525463 w 525463"/>
                    <a:gd name="connsiteY0" fmla="*/ 179388 h 179388"/>
                    <a:gd name="connsiteX1" fmla="*/ 234950 w 525463"/>
                    <a:gd name="connsiteY1" fmla="*/ 47625 h 179388"/>
                    <a:gd name="connsiteX2" fmla="*/ 0 w 525463"/>
                    <a:gd name="connsiteY2" fmla="*/ 0 h 179388"/>
                  </a:gdLst>
                  <a:ahLst/>
                  <a:cxnLst>
                    <a:cxn ang="0">
                      <a:pos x="connsiteX0" y="connsiteY0"/>
                    </a:cxn>
                    <a:cxn ang="0">
                      <a:pos x="connsiteX1" y="connsiteY1"/>
                    </a:cxn>
                    <a:cxn ang="0">
                      <a:pos x="connsiteX2" y="connsiteY2"/>
                    </a:cxn>
                  </a:cxnLst>
                  <a:rect l="l" t="t" r="r" b="b"/>
                  <a:pathLst>
                    <a:path w="525463" h="179388">
                      <a:moveTo>
                        <a:pt x="525463" y="179388"/>
                      </a:moveTo>
                      <a:lnTo>
                        <a:pt x="234950" y="47625"/>
                      </a:lnTo>
                      <a:lnTo>
                        <a:pt x="0" y="0"/>
                      </a:lnTo>
                    </a:path>
                  </a:pathLst>
                </a:custGeom>
                <a:noFill/>
                <a:ln w="12700" cap="flat" cmpd="sng" algn="ctr">
                  <a:solidFill>
                    <a:srgbClr val="F8DF5A"/>
                  </a:solidFill>
                  <a:prstDash val="solid"/>
                  <a:miter lim="800000"/>
                  <a:headEnd type="none" w="med" len="med"/>
                  <a:tailEnd type="none" w="med" len="me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000000"/>
                    </a:solidFill>
                    <a:effectLst/>
                    <a:uLnTx/>
                    <a:uFillTx/>
                  </a:endParaRPr>
                </a:p>
              </p:txBody>
            </p:sp>
            <p:sp>
              <p:nvSpPr>
                <p:cNvPr id="398" name="Oval 397">
                  <a:extLst>
                    <a:ext uri="{FF2B5EF4-FFF2-40B4-BE49-F238E27FC236}">
                      <a16:creationId xmlns:a16="http://schemas.microsoft.com/office/drawing/2014/main" id="{F0871861-4888-299D-2828-B2E650D927E7}"/>
                    </a:ext>
                  </a:extLst>
                </p:cNvPr>
                <p:cNvSpPr/>
                <p:nvPr/>
              </p:nvSpPr>
              <p:spPr bwMode="gray">
                <a:xfrm>
                  <a:off x="6559375" y="4740772"/>
                  <a:ext cx="36000" cy="36000"/>
                </a:xfrm>
                <a:prstGeom prst="ellipse">
                  <a:avLst/>
                </a:prstGeom>
                <a:grp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grpSp>
          <p:sp>
            <p:nvSpPr>
              <p:cNvPr id="50" name="Oval 49">
                <a:extLst>
                  <a:ext uri="{FF2B5EF4-FFF2-40B4-BE49-F238E27FC236}">
                    <a16:creationId xmlns:a16="http://schemas.microsoft.com/office/drawing/2014/main" id="{88B2BCA8-2815-DE74-B508-5A7097FDFA29}"/>
                  </a:ext>
                </a:extLst>
              </p:cNvPr>
              <p:cNvSpPr/>
              <p:nvPr/>
            </p:nvSpPr>
            <p:spPr bwMode="gray">
              <a:xfrm>
                <a:off x="7085962" y="4771125"/>
                <a:ext cx="36000" cy="36000"/>
              </a:xfrm>
              <a:prstGeom prst="ellipse">
                <a:avLst/>
              </a:prstGeom>
              <a:grp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51" name="Oval 50">
                <a:extLst>
                  <a:ext uri="{FF2B5EF4-FFF2-40B4-BE49-F238E27FC236}">
                    <a16:creationId xmlns:a16="http://schemas.microsoft.com/office/drawing/2014/main" id="{A5325CBC-0485-6B0B-1390-9EE9534D7EF0}"/>
                  </a:ext>
                </a:extLst>
              </p:cNvPr>
              <p:cNvSpPr/>
              <p:nvPr/>
            </p:nvSpPr>
            <p:spPr bwMode="gray">
              <a:xfrm>
                <a:off x="6901415" y="4766717"/>
                <a:ext cx="36000" cy="36000"/>
              </a:xfrm>
              <a:prstGeom prst="ellipse">
                <a:avLst/>
              </a:prstGeom>
              <a:grp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grpSp>
        <p:grpSp>
          <p:nvGrpSpPr>
            <p:cNvPr id="15" name="Group 14">
              <a:extLst>
                <a:ext uri="{FF2B5EF4-FFF2-40B4-BE49-F238E27FC236}">
                  <a16:creationId xmlns:a16="http://schemas.microsoft.com/office/drawing/2014/main" id="{9B84254F-30AE-11BC-68E9-40CF0D17BD1F}"/>
                </a:ext>
              </a:extLst>
            </p:cNvPr>
            <p:cNvGrpSpPr/>
            <p:nvPr/>
          </p:nvGrpSpPr>
          <p:grpSpPr>
            <a:xfrm>
              <a:off x="6321417" y="3856548"/>
              <a:ext cx="1137165" cy="1206116"/>
              <a:chOff x="6321417" y="3856548"/>
              <a:chExt cx="1137165" cy="1206116"/>
            </a:xfrm>
            <a:solidFill>
              <a:srgbClr val="F8DF5A"/>
            </a:solidFill>
          </p:grpSpPr>
          <p:grpSp>
            <p:nvGrpSpPr>
              <p:cNvPr id="26" name="Group 25">
                <a:extLst>
                  <a:ext uri="{FF2B5EF4-FFF2-40B4-BE49-F238E27FC236}">
                    <a16:creationId xmlns:a16="http://schemas.microsoft.com/office/drawing/2014/main" id="{08E7EF82-5E2E-FFEA-C4DD-FEE3D81EC8F8}"/>
                  </a:ext>
                </a:extLst>
              </p:cNvPr>
              <p:cNvGrpSpPr/>
              <p:nvPr/>
            </p:nvGrpSpPr>
            <p:grpSpPr>
              <a:xfrm>
                <a:off x="6335183" y="3856548"/>
                <a:ext cx="1123399" cy="1206116"/>
                <a:chOff x="6335183" y="3856548"/>
                <a:chExt cx="1123399" cy="1206116"/>
              </a:xfrm>
              <a:grpFill/>
            </p:grpSpPr>
            <p:grpSp>
              <p:nvGrpSpPr>
                <p:cNvPr id="30" name="Group 29">
                  <a:extLst>
                    <a:ext uri="{FF2B5EF4-FFF2-40B4-BE49-F238E27FC236}">
                      <a16:creationId xmlns:a16="http://schemas.microsoft.com/office/drawing/2014/main" id="{6EDF7F2C-A7D5-19D0-85DD-FC0CCCB820AE}"/>
                    </a:ext>
                  </a:extLst>
                </p:cNvPr>
                <p:cNvGrpSpPr/>
                <p:nvPr/>
              </p:nvGrpSpPr>
              <p:grpSpPr>
                <a:xfrm>
                  <a:off x="6335183" y="3856548"/>
                  <a:ext cx="1123399" cy="1206116"/>
                  <a:chOff x="6335183" y="3856548"/>
                  <a:chExt cx="1123399" cy="1206116"/>
                </a:xfrm>
                <a:grpFill/>
              </p:grpSpPr>
              <p:sp>
                <p:nvSpPr>
                  <p:cNvPr id="32" name="Freeform: Shape 31">
                    <a:extLst>
                      <a:ext uri="{FF2B5EF4-FFF2-40B4-BE49-F238E27FC236}">
                        <a16:creationId xmlns:a16="http://schemas.microsoft.com/office/drawing/2014/main" id="{747CC776-FC8B-A42C-6E93-5F4E4B86822A}"/>
                      </a:ext>
                    </a:extLst>
                  </p:cNvPr>
                  <p:cNvSpPr/>
                  <p:nvPr/>
                </p:nvSpPr>
                <p:spPr bwMode="gray">
                  <a:xfrm>
                    <a:off x="6335183" y="3871383"/>
                    <a:ext cx="533400" cy="846667"/>
                  </a:xfrm>
                  <a:custGeom>
                    <a:avLst/>
                    <a:gdLst>
                      <a:gd name="connsiteX0" fmla="*/ 0 w 533400"/>
                      <a:gd name="connsiteY0" fmla="*/ 846667 h 846667"/>
                      <a:gd name="connsiteX1" fmla="*/ 247650 w 533400"/>
                      <a:gd name="connsiteY1" fmla="*/ 516467 h 846667"/>
                      <a:gd name="connsiteX2" fmla="*/ 533400 w 533400"/>
                      <a:gd name="connsiteY2" fmla="*/ 0 h 846667"/>
                    </a:gdLst>
                    <a:ahLst/>
                    <a:cxnLst>
                      <a:cxn ang="0">
                        <a:pos x="connsiteX0" y="connsiteY0"/>
                      </a:cxn>
                      <a:cxn ang="0">
                        <a:pos x="connsiteX1" y="connsiteY1"/>
                      </a:cxn>
                      <a:cxn ang="0">
                        <a:pos x="connsiteX2" y="connsiteY2"/>
                      </a:cxn>
                    </a:cxnLst>
                    <a:rect l="l" t="t" r="r" b="b"/>
                    <a:pathLst>
                      <a:path w="533400" h="846667">
                        <a:moveTo>
                          <a:pt x="0" y="846667"/>
                        </a:moveTo>
                        <a:lnTo>
                          <a:pt x="247650" y="516467"/>
                        </a:lnTo>
                        <a:lnTo>
                          <a:pt x="533400" y="0"/>
                        </a:lnTo>
                      </a:path>
                    </a:pathLst>
                  </a:custGeom>
                  <a:noFill/>
                  <a:ln w="12700" cap="flat" cmpd="sng" algn="ctr">
                    <a:solidFill>
                      <a:srgbClr val="F8DF5A"/>
                    </a:solidFill>
                    <a:prstDash val="solid"/>
                    <a:miter lim="800000"/>
                    <a:headEnd type="none" w="med" len="med"/>
                    <a:tailEnd type="none" w="med" len="me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000000"/>
                      </a:solidFill>
                      <a:effectLst/>
                      <a:uLnTx/>
                      <a:uFillTx/>
                    </a:endParaRPr>
                  </a:p>
                </p:txBody>
              </p:sp>
              <p:sp>
                <p:nvSpPr>
                  <p:cNvPr id="33" name="Freeform: Shape 32">
                    <a:extLst>
                      <a:ext uri="{FF2B5EF4-FFF2-40B4-BE49-F238E27FC236}">
                        <a16:creationId xmlns:a16="http://schemas.microsoft.com/office/drawing/2014/main" id="{01F7EF9B-9231-56AB-99CD-FA91D9D7817C}"/>
                      </a:ext>
                    </a:extLst>
                  </p:cNvPr>
                  <p:cNvSpPr/>
                  <p:nvPr/>
                </p:nvSpPr>
                <p:spPr bwMode="gray">
                  <a:xfrm>
                    <a:off x="6335183" y="4525433"/>
                    <a:ext cx="243417" cy="196850"/>
                  </a:xfrm>
                  <a:custGeom>
                    <a:avLst/>
                    <a:gdLst>
                      <a:gd name="connsiteX0" fmla="*/ 0 w 243417"/>
                      <a:gd name="connsiteY0" fmla="*/ 196850 h 196850"/>
                      <a:gd name="connsiteX1" fmla="*/ 243417 w 243417"/>
                      <a:gd name="connsiteY1" fmla="*/ 0 h 196850"/>
                    </a:gdLst>
                    <a:ahLst/>
                    <a:cxnLst>
                      <a:cxn ang="0">
                        <a:pos x="connsiteX0" y="connsiteY0"/>
                      </a:cxn>
                      <a:cxn ang="0">
                        <a:pos x="connsiteX1" y="connsiteY1"/>
                      </a:cxn>
                    </a:cxnLst>
                    <a:rect l="l" t="t" r="r" b="b"/>
                    <a:pathLst>
                      <a:path w="243417" h="196850">
                        <a:moveTo>
                          <a:pt x="0" y="196850"/>
                        </a:moveTo>
                        <a:lnTo>
                          <a:pt x="243417" y="0"/>
                        </a:lnTo>
                      </a:path>
                    </a:pathLst>
                  </a:custGeom>
                  <a:noFill/>
                  <a:ln w="12700" cap="flat" cmpd="sng" algn="ctr">
                    <a:solidFill>
                      <a:srgbClr val="F8DF5A"/>
                    </a:solidFill>
                    <a:prstDash val="solid"/>
                    <a:miter lim="800000"/>
                    <a:headEnd type="none" w="med" len="med"/>
                    <a:tailEnd type="none" w="med" len="me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000000"/>
                      </a:solidFill>
                      <a:effectLst/>
                      <a:uLnTx/>
                      <a:uFillTx/>
                    </a:endParaRPr>
                  </a:p>
                </p:txBody>
              </p:sp>
              <p:sp>
                <p:nvSpPr>
                  <p:cNvPr id="34" name="Freeform: Shape 33">
                    <a:extLst>
                      <a:ext uri="{FF2B5EF4-FFF2-40B4-BE49-F238E27FC236}">
                        <a16:creationId xmlns:a16="http://schemas.microsoft.com/office/drawing/2014/main" id="{FB6C84CB-2F0B-B3BC-BE48-309B06E2B0F2}"/>
                      </a:ext>
                    </a:extLst>
                  </p:cNvPr>
                  <p:cNvSpPr/>
                  <p:nvPr/>
                </p:nvSpPr>
                <p:spPr bwMode="gray">
                  <a:xfrm>
                    <a:off x="6343652" y="4561417"/>
                    <a:ext cx="239183" cy="156633"/>
                  </a:xfrm>
                  <a:custGeom>
                    <a:avLst/>
                    <a:gdLst>
                      <a:gd name="connsiteX0" fmla="*/ 0 w 239183"/>
                      <a:gd name="connsiteY0" fmla="*/ 156633 h 156633"/>
                      <a:gd name="connsiteX1" fmla="*/ 239183 w 239183"/>
                      <a:gd name="connsiteY1" fmla="*/ 0 h 156633"/>
                      <a:gd name="connsiteX2" fmla="*/ 239183 w 239183"/>
                      <a:gd name="connsiteY2" fmla="*/ 0 h 156633"/>
                    </a:gdLst>
                    <a:ahLst/>
                    <a:cxnLst>
                      <a:cxn ang="0">
                        <a:pos x="connsiteX0" y="connsiteY0"/>
                      </a:cxn>
                      <a:cxn ang="0">
                        <a:pos x="connsiteX1" y="connsiteY1"/>
                      </a:cxn>
                      <a:cxn ang="0">
                        <a:pos x="connsiteX2" y="connsiteY2"/>
                      </a:cxn>
                    </a:cxnLst>
                    <a:rect l="l" t="t" r="r" b="b"/>
                    <a:pathLst>
                      <a:path w="239183" h="156633">
                        <a:moveTo>
                          <a:pt x="0" y="156633"/>
                        </a:moveTo>
                        <a:lnTo>
                          <a:pt x="239183" y="0"/>
                        </a:lnTo>
                        <a:lnTo>
                          <a:pt x="239183" y="0"/>
                        </a:lnTo>
                      </a:path>
                    </a:pathLst>
                  </a:custGeom>
                  <a:noFill/>
                  <a:ln w="12700" cap="flat" cmpd="sng" algn="ctr">
                    <a:solidFill>
                      <a:srgbClr val="67BB6E"/>
                    </a:solidFill>
                    <a:prstDash val="solid"/>
                    <a:miter lim="800000"/>
                    <a:headEnd type="none" w="med" len="med"/>
                    <a:tailEnd type="none" w="med" len="me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000000"/>
                      </a:solidFill>
                      <a:effectLst/>
                      <a:uLnTx/>
                      <a:uFillTx/>
                    </a:endParaRPr>
                  </a:p>
                </p:txBody>
              </p:sp>
              <p:sp>
                <p:nvSpPr>
                  <p:cNvPr id="35" name="Freeform: Shape 34">
                    <a:extLst>
                      <a:ext uri="{FF2B5EF4-FFF2-40B4-BE49-F238E27FC236}">
                        <a16:creationId xmlns:a16="http://schemas.microsoft.com/office/drawing/2014/main" id="{66DF5B6A-1665-B6C8-9293-295D8300D9E7}"/>
                      </a:ext>
                    </a:extLst>
                  </p:cNvPr>
                  <p:cNvSpPr/>
                  <p:nvPr/>
                </p:nvSpPr>
                <p:spPr bwMode="gray">
                  <a:xfrm>
                    <a:off x="6341533" y="4605867"/>
                    <a:ext cx="241300" cy="107950"/>
                  </a:xfrm>
                  <a:custGeom>
                    <a:avLst/>
                    <a:gdLst>
                      <a:gd name="connsiteX0" fmla="*/ 0 w 241300"/>
                      <a:gd name="connsiteY0" fmla="*/ 107950 h 107950"/>
                      <a:gd name="connsiteX1" fmla="*/ 241300 w 241300"/>
                      <a:gd name="connsiteY1" fmla="*/ 0 h 107950"/>
                    </a:gdLst>
                    <a:ahLst/>
                    <a:cxnLst>
                      <a:cxn ang="0">
                        <a:pos x="connsiteX0" y="connsiteY0"/>
                      </a:cxn>
                      <a:cxn ang="0">
                        <a:pos x="connsiteX1" y="connsiteY1"/>
                      </a:cxn>
                    </a:cxnLst>
                    <a:rect l="l" t="t" r="r" b="b"/>
                    <a:pathLst>
                      <a:path w="241300" h="107950">
                        <a:moveTo>
                          <a:pt x="0" y="107950"/>
                        </a:moveTo>
                        <a:lnTo>
                          <a:pt x="241300" y="0"/>
                        </a:lnTo>
                      </a:path>
                    </a:pathLst>
                  </a:custGeom>
                  <a:noFill/>
                  <a:ln w="12700" cap="flat" cmpd="sng" algn="ctr">
                    <a:solidFill>
                      <a:srgbClr val="F8DF5A"/>
                    </a:solidFill>
                    <a:prstDash val="solid"/>
                    <a:miter lim="800000"/>
                    <a:headEnd type="none" w="med" len="med"/>
                    <a:tailEnd type="none" w="med" len="me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000000"/>
                      </a:solidFill>
                      <a:effectLst/>
                      <a:uLnTx/>
                      <a:uFillTx/>
                    </a:endParaRPr>
                  </a:p>
                </p:txBody>
              </p:sp>
              <p:sp>
                <p:nvSpPr>
                  <p:cNvPr id="36" name="Freeform: Shape 35">
                    <a:extLst>
                      <a:ext uri="{FF2B5EF4-FFF2-40B4-BE49-F238E27FC236}">
                        <a16:creationId xmlns:a16="http://schemas.microsoft.com/office/drawing/2014/main" id="{4A5C0D70-233C-1756-3E15-D16AC0C1DAB5}"/>
                      </a:ext>
                    </a:extLst>
                  </p:cNvPr>
                  <p:cNvSpPr/>
                  <p:nvPr/>
                </p:nvSpPr>
                <p:spPr bwMode="gray">
                  <a:xfrm>
                    <a:off x="6343650" y="4715933"/>
                    <a:ext cx="533400" cy="332317"/>
                  </a:xfrm>
                  <a:custGeom>
                    <a:avLst/>
                    <a:gdLst>
                      <a:gd name="connsiteX0" fmla="*/ 0 w 533400"/>
                      <a:gd name="connsiteY0" fmla="*/ 0 h 332317"/>
                      <a:gd name="connsiteX1" fmla="*/ 237067 w 533400"/>
                      <a:gd name="connsiteY1" fmla="*/ 239184 h 332317"/>
                      <a:gd name="connsiteX2" fmla="*/ 533400 w 533400"/>
                      <a:gd name="connsiteY2" fmla="*/ 332317 h 332317"/>
                    </a:gdLst>
                    <a:ahLst/>
                    <a:cxnLst>
                      <a:cxn ang="0">
                        <a:pos x="connsiteX0" y="connsiteY0"/>
                      </a:cxn>
                      <a:cxn ang="0">
                        <a:pos x="connsiteX1" y="connsiteY1"/>
                      </a:cxn>
                      <a:cxn ang="0">
                        <a:pos x="connsiteX2" y="connsiteY2"/>
                      </a:cxn>
                    </a:cxnLst>
                    <a:rect l="l" t="t" r="r" b="b"/>
                    <a:pathLst>
                      <a:path w="533400" h="332317">
                        <a:moveTo>
                          <a:pt x="0" y="0"/>
                        </a:moveTo>
                        <a:lnTo>
                          <a:pt x="237067" y="239184"/>
                        </a:lnTo>
                        <a:lnTo>
                          <a:pt x="533400" y="332317"/>
                        </a:lnTo>
                      </a:path>
                    </a:pathLst>
                  </a:custGeom>
                  <a:noFill/>
                  <a:ln w="12700" cap="flat" cmpd="sng" algn="ctr">
                    <a:solidFill>
                      <a:srgbClr val="F8DF5A"/>
                    </a:solidFill>
                    <a:prstDash val="solid"/>
                    <a:miter lim="800000"/>
                    <a:headEnd type="none" w="med" len="med"/>
                    <a:tailEnd type="none" w="med" len="me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000000"/>
                      </a:solidFill>
                      <a:effectLst/>
                      <a:uLnTx/>
                      <a:uFillTx/>
                    </a:endParaRPr>
                  </a:p>
                </p:txBody>
              </p:sp>
              <p:sp>
                <p:nvSpPr>
                  <p:cNvPr id="37" name="Freeform: Shape 36">
                    <a:extLst>
                      <a:ext uri="{FF2B5EF4-FFF2-40B4-BE49-F238E27FC236}">
                        <a16:creationId xmlns:a16="http://schemas.microsoft.com/office/drawing/2014/main" id="{F813B1CB-1441-E0E3-8FBB-CA7E1D03B781}"/>
                      </a:ext>
                    </a:extLst>
                  </p:cNvPr>
                  <p:cNvSpPr/>
                  <p:nvPr/>
                </p:nvSpPr>
                <p:spPr bwMode="gray">
                  <a:xfrm>
                    <a:off x="6339417" y="4715933"/>
                    <a:ext cx="1098550" cy="93134"/>
                  </a:xfrm>
                  <a:custGeom>
                    <a:avLst/>
                    <a:gdLst>
                      <a:gd name="connsiteX0" fmla="*/ 0 w 1098550"/>
                      <a:gd name="connsiteY0" fmla="*/ 0 h 93134"/>
                      <a:gd name="connsiteX1" fmla="*/ 289983 w 1098550"/>
                      <a:gd name="connsiteY1" fmla="*/ 69850 h 93134"/>
                      <a:gd name="connsiteX2" fmla="*/ 529166 w 1098550"/>
                      <a:gd name="connsiteY2" fmla="*/ 40217 h 93134"/>
                      <a:gd name="connsiteX3" fmla="*/ 814916 w 1098550"/>
                      <a:gd name="connsiteY3" fmla="*/ 93134 h 93134"/>
                      <a:gd name="connsiteX4" fmla="*/ 1098550 w 1098550"/>
                      <a:gd name="connsiteY4" fmla="*/ 71967 h 931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98550" h="93134">
                        <a:moveTo>
                          <a:pt x="0" y="0"/>
                        </a:moveTo>
                        <a:lnTo>
                          <a:pt x="289983" y="69850"/>
                        </a:lnTo>
                        <a:lnTo>
                          <a:pt x="529166" y="40217"/>
                        </a:lnTo>
                        <a:lnTo>
                          <a:pt x="814916" y="93134"/>
                        </a:lnTo>
                        <a:lnTo>
                          <a:pt x="1098550" y="71967"/>
                        </a:lnTo>
                      </a:path>
                    </a:pathLst>
                  </a:custGeom>
                  <a:noFill/>
                  <a:ln w="12700" cap="flat" cmpd="sng" algn="ctr">
                    <a:solidFill>
                      <a:srgbClr val="F8DF5A"/>
                    </a:solidFill>
                    <a:prstDash val="solid"/>
                    <a:miter lim="800000"/>
                    <a:headEnd type="none" w="med" len="med"/>
                    <a:tailEnd type="none" w="med" len="me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000000"/>
                      </a:solidFill>
                      <a:effectLst/>
                      <a:uLnTx/>
                      <a:uFillTx/>
                    </a:endParaRPr>
                  </a:p>
                </p:txBody>
              </p:sp>
              <p:sp>
                <p:nvSpPr>
                  <p:cNvPr id="38" name="Oval 37">
                    <a:extLst>
                      <a:ext uri="{FF2B5EF4-FFF2-40B4-BE49-F238E27FC236}">
                        <a16:creationId xmlns:a16="http://schemas.microsoft.com/office/drawing/2014/main" id="{1736FAD2-7A20-371C-78B2-82E4E07E19B1}"/>
                      </a:ext>
                    </a:extLst>
                  </p:cNvPr>
                  <p:cNvSpPr/>
                  <p:nvPr/>
                </p:nvSpPr>
                <p:spPr bwMode="gray">
                  <a:xfrm>
                    <a:off x="6565892" y="4371319"/>
                    <a:ext cx="36000" cy="36000"/>
                  </a:xfrm>
                  <a:prstGeom prst="ellipse">
                    <a:avLst/>
                  </a:prstGeom>
                  <a:grp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39" name="Oval 38">
                    <a:extLst>
                      <a:ext uri="{FF2B5EF4-FFF2-40B4-BE49-F238E27FC236}">
                        <a16:creationId xmlns:a16="http://schemas.microsoft.com/office/drawing/2014/main" id="{E645E639-B84A-0AF4-1B96-F47ED7CCFBBE}"/>
                      </a:ext>
                    </a:extLst>
                  </p:cNvPr>
                  <p:cNvSpPr/>
                  <p:nvPr/>
                </p:nvSpPr>
                <p:spPr bwMode="gray">
                  <a:xfrm>
                    <a:off x="6850583" y="3856548"/>
                    <a:ext cx="36000" cy="36000"/>
                  </a:xfrm>
                  <a:prstGeom prst="ellipse">
                    <a:avLst/>
                  </a:prstGeom>
                  <a:grp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40" name="Oval 39">
                    <a:extLst>
                      <a:ext uri="{FF2B5EF4-FFF2-40B4-BE49-F238E27FC236}">
                        <a16:creationId xmlns:a16="http://schemas.microsoft.com/office/drawing/2014/main" id="{B259BAD7-8D58-B81D-32C5-AB17C9FEC7A1}"/>
                      </a:ext>
                    </a:extLst>
                  </p:cNvPr>
                  <p:cNvSpPr/>
                  <p:nvPr/>
                </p:nvSpPr>
                <p:spPr bwMode="gray">
                  <a:xfrm>
                    <a:off x="6565892" y="4508513"/>
                    <a:ext cx="36000" cy="36000"/>
                  </a:xfrm>
                  <a:prstGeom prst="ellipse">
                    <a:avLst/>
                  </a:prstGeom>
                  <a:grp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41" name="Oval 40">
                    <a:extLst>
                      <a:ext uri="{FF2B5EF4-FFF2-40B4-BE49-F238E27FC236}">
                        <a16:creationId xmlns:a16="http://schemas.microsoft.com/office/drawing/2014/main" id="{85310378-3932-6B61-C409-DFFF7D0C5959}"/>
                      </a:ext>
                    </a:extLst>
                  </p:cNvPr>
                  <p:cNvSpPr/>
                  <p:nvPr/>
                </p:nvSpPr>
                <p:spPr bwMode="gray">
                  <a:xfrm>
                    <a:off x="6565892" y="4543417"/>
                    <a:ext cx="36000" cy="36000"/>
                  </a:xfrm>
                  <a:prstGeom prst="ellipse">
                    <a:avLst/>
                  </a:prstGeom>
                  <a:solidFill>
                    <a:srgbClr val="67BB6E"/>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42" name="Oval 41">
                    <a:extLst>
                      <a:ext uri="{FF2B5EF4-FFF2-40B4-BE49-F238E27FC236}">
                        <a16:creationId xmlns:a16="http://schemas.microsoft.com/office/drawing/2014/main" id="{229C2BB9-0CB4-DFD6-E3CD-68CAD5BE12FF}"/>
                      </a:ext>
                    </a:extLst>
                  </p:cNvPr>
                  <p:cNvSpPr/>
                  <p:nvPr/>
                </p:nvSpPr>
                <p:spPr bwMode="gray">
                  <a:xfrm>
                    <a:off x="6565892" y="4785760"/>
                    <a:ext cx="36000" cy="36000"/>
                  </a:xfrm>
                  <a:prstGeom prst="ellipse">
                    <a:avLst/>
                  </a:prstGeom>
                  <a:grp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43" name="Oval 42">
                    <a:extLst>
                      <a:ext uri="{FF2B5EF4-FFF2-40B4-BE49-F238E27FC236}">
                        <a16:creationId xmlns:a16="http://schemas.microsoft.com/office/drawing/2014/main" id="{4AA7D97E-210F-6C45-0874-E5CD266A4409}"/>
                      </a:ext>
                    </a:extLst>
                  </p:cNvPr>
                  <p:cNvSpPr/>
                  <p:nvPr/>
                </p:nvSpPr>
                <p:spPr bwMode="gray">
                  <a:xfrm>
                    <a:off x="6847687" y="4737502"/>
                    <a:ext cx="36000" cy="36000"/>
                  </a:xfrm>
                  <a:prstGeom prst="ellipse">
                    <a:avLst/>
                  </a:prstGeom>
                  <a:grp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44" name="Oval 43">
                    <a:extLst>
                      <a:ext uri="{FF2B5EF4-FFF2-40B4-BE49-F238E27FC236}">
                        <a16:creationId xmlns:a16="http://schemas.microsoft.com/office/drawing/2014/main" id="{BA933634-5760-F849-5F04-B3C8EED8117A}"/>
                      </a:ext>
                    </a:extLst>
                  </p:cNvPr>
                  <p:cNvSpPr/>
                  <p:nvPr/>
                </p:nvSpPr>
                <p:spPr bwMode="gray">
                  <a:xfrm>
                    <a:off x="7135274" y="4791067"/>
                    <a:ext cx="36000" cy="36000"/>
                  </a:xfrm>
                  <a:prstGeom prst="ellipse">
                    <a:avLst/>
                  </a:prstGeom>
                  <a:grp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45" name="Oval 44">
                    <a:extLst>
                      <a:ext uri="{FF2B5EF4-FFF2-40B4-BE49-F238E27FC236}">
                        <a16:creationId xmlns:a16="http://schemas.microsoft.com/office/drawing/2014/main" id="{295BA457-526D-86D5-AD52-06CA8DD3C09D}"/>
                      </a:ext>
                    </a:extLst>
                  </p:cNvPr>
                  <p:cNvSpPr/>
                  <p:nvPr/>
                </p:nvSpPr>
                <p:spPr bwMode="gray">
                  <a:xfrm>
                    <a:off x="7422582" y="4769877"/>
                    <a:ext cx="36000" cy="36000"/>
                  </a:xfrm>
                  <a:prstGeom prst="ellipse">
                    <a:avLst/>
                  </a:prstGeom>
                  <a:grp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46" name="Oval 45">
                    <a:extLst>
                      <a:ext uri="{FF2B5EF4-FFF2-40B4-BE49-F238E27FC236}">
                        <a16:creationId xmlns:a16="http://schemas.microsoft.com/office/drawing/2014/main" id="{DFB0D901-AA8F-FEF0-4FDD-C3B8D06B655D}"/>
                      </a:ext>
                    </a:extLst>
                  </p:cNvPr>
                  <p:cNvSpPr/>
                  <p:nvPr/>
                </p:nvSpPr>
                <p:spPr bwMode="gray">
                  <a:xfrm>
                    <a:off x="6565892" y="4939233"/>
                    <a:ext cx="36000" cy="36000"/>
                  </a:xfrm>
                  <a:prstGeom prst="ellipse">
                    <a:avLst/>
                  </a:prstGeom>
                  <a:grp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47" name="Oval 46">
                    <a:extLst>
                      <a:ext uri="{FF2B5EF4-FFF2-40B4-BE49-F238E27FC236}">
                        <a16:creationId xmlns:a16="http://schemas.microsoft.com/office/drawing/2014/main" id="{6FFCF328-D394-0F8D-C177-BC1A8A4C0FC5}"/>
                      </a:ext>
                    </a:extLst>
                  </p:cNvPr>
                  <p:cNvSpPr/>
                  <p:nvPr/>
                </p:nvSpPr>
                <p:spPr bwMode="gray">
                  <a:xfrm>
                    <a:off x="6857724" y="5026664"/>
                    <a:ext cx="36000" cy="36000"/>
                  </a:xfrm>
                  <a:prstGeom prst="ellipse">
                    <a:avLst/>
                  </a:prstGeom>
                  <a:grp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48" name="Oval 47">
                    <a:extLst>
                      <a:ext uri="{FF2B5EF4-FFF2-40B4-BE49-F238E27FC236}">
                        <a16:creationId xmlns:a16="http://schemas.microsoft.com/office/drawing/2014/main" id="{648FD4B0-CBAC-CE6A-CDE8-A7CFC524703D}"/>
                      </a:ext>
                    </a:extLst>
                  </p:cNvPr>
                  <p:cNvSpPr/>
                  <p:nvPr/>
                </p:nvSpPr>
                <p:spPr bwMode="gray">
                  <a:xfrm>
                    <a:off x="6565892" y="4589445"/>
                    <a:ext cx="36000" cy="36000"/>
                  </a:xfrm>
                  <a:prstGeom prst="ellipse">
                    <a:avLst/>
                  </a:prstGeom>
                  <a:grp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grpSp>
            <p:sp>
              <p:nvSpPr>
                <p:cNvPr id="31" name="Freeform: Shape 30">
                  <a:extLst>
                    <a:ext uri="{FF2B5EF4-FFF2-40B4-BE49-F238E27FC236}">
                      <a16:creationId xmlns:a16="http://schemas.microsoft.com/office/drawing/2014/main" id="{110A2510-0CAD-9BD6-3AC7-C5F453E6CF16}"/>
                    </a:ext>
                  </a:extLst>
                </p:cNvPr>
                <p:cNvSpPr/>
                <p:nvPr/>
              </p:nvSpPr>
              <p:spPr bwMode="gray">
                <a:xfrm>
                  <a:off x="6337300" y="4713817"/>
                  <a:ext cx="241300" cy="88900"/>
                </a:xfrm>
                <a:custGeom>
                  <a:avLst/>
                  <a:gdLst>
                    <a:gd name="connsiteX0" fmla="*/ 0 w 241300"/>
                    <a:gd name="connsiteY0" fmla="*/ 0 h 88900"/>
                    <a:gd name="connsiteX1" fmla="*/ 241300 w 241300"/>
                    <a:gd name="connsiteY1" fmla="*/ 88900 h 88900"/>
                  </a:gdLst>
                  <a:ahLst/>
                  <a:cxnLst>
                    <a:cxn ang="0">
                      <a:pos x="connsiteX0" y="connsiteY0"/>
                    </a:cxn>
                    <a:cxn ang="0">
                      <a:pos x="connsiteX1" y="connsiteY1"/>
                    </a:cxn>
                  </a:cxnLst>
                  <a:rect l="l" t="t" r="r" b="b"/>
                  <a:pathLst>
                    <a:path w="241300" h="88900">
                      <a:moveTo>
                        <a:pt x="0" y="0"/>
                      </a:moveTo>
                      <a:lnTo>
                        <a:pt x="241300" y="88900"/>
                      </a:lnTo>
                    </a:path>
                  </a:pathLst>
                </a:custGeom>
                <a:noFill/>
                <a:ln w="12700" cap="flat" cmpd="sng" algn="ctr">
                  <a:solidFill>
                    <a:srgbClr val="F8DF5A"/>
                  </a:solidFill>
                  <a:prstDash val="solid"/>
                  <a:miter lim="800000"/>
                  <a:headEnd type="none" w="med" len="med"/>
                  <a:tailEnd type="none" w="med" len="me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000000"/>
                    </a:solidFill>
                    <a:effectLst/>
                    <a:uLnTx/>
                    <a:uFillTx/>
                  </a:endParaRPr>
                </a:p>
              </p:txBody>
            </p:sp>
          </p:grpSp>
          <p:grpSp>
            <p:nvGrpSpPr>
              <p:cNvPr id="27" name="Group 26">
                <a:extLst>
                  <a:ext uri="{FF2B5EF4-FFF2-40B4-BE49-F238E27FC236}">
                    <a16:creationId xmlns:a16="http://schemas.microsoft.com/office/drawing/2014/main" id="{C54B1978-D151-B86A-5EA9-C2BAB6FA1190}"/>
                  </a:ext>
                </a:extLst>
              </p:cNvPr>
              <p:cNvGrpSpPr/>
              <p:nvPr/>
            </p:nvGrpSpPr>
            <p:grpSpPr>
              <a:xfrm>
                <a:off x="6321417" y="4699385"/>
                <a:ext cx="326643" cy="104375"/>
                <a:chOff x="6321417" y="4699385"/>
                <a:chExt cx="326643" cy="104375"/>
              </a:xfrm>
              <a:grpFill/>
            </p:grpSpPr>
            <p:sp>
              <p:nvSpPr>
                <p:cNvPr id="28" name="Oval 27">
                  <a:extLst>
                    <a:ext uri="{FF2B5EF4-FFF2-40B4-BE49-F238E27FC236}">
                      <a16:creationId xmlns:a16="http://schemas.microsoft.com/office/drawing/2014/main" id="{4B148E7A-934E-70DD-EAF8-5EB569A666D5}"/>
                    </a:ext>
                  </a:extLst>
                </p:cNvPr>
                <p:cNvSpPr/>
                <p:nvPr/>
              </p:nvSpPr>
              <p:spPr bwMode="gray">
                <a:xfrm>
                  <a:off x="6321417" y="4699385"/>
                  <a:ext cx="36000" cy="36000"/>
                </a:xfrm>
                <a:prstGeom prst="ellipse">
                  <a:avLst/>
                </a:prstGeom>
                <a:grp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29" name="Oval 28">
                  <a:extLst>
                    <a:ext uri="{FF2B5EF4-FFF2-40B4-BE49-F238E27FC236}">
                      <a16:creationId xmlns:a16="http://schemas.microsoft.com/office/drawing/2014/main" id="{E4F6C26E-B7F9-41FA-41A5-02684DE56F99}"/>
                    </a:ext>
                  </a:extLst>
                </p:cNvPr>
                <p:cNvSpPr/>
                <p:nvPr/>
              </p:nvSpPr>
              <p:spPr bwMode="gray">
                <a:xfrm>
                  <a:off x="6612060" y="4767760"/>
                  <a:ext cx="36000" cy="36000"/>
                </a:xfrm>
                <a:prstGeom prst="ellipse">
                  <a:avLst/>
                </a:prstGeom>
                <a:grp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grpSp>
        </p:grpSp>
        <p:grpSp>
          <p:nvGrpSpPr>
            <p:cNvPr id="16" name="Group 15">
              <a:extLst>
                <a:ext uri="{FF2B5EF4-FFF2-40B4-BE49-F238E27FC236}">
                  <a16:creationId xmlns:a16="http://schemas.microsoft.com/office/drawing/2014/main" id="{07CFAB16-1CC2-DDE8-8B47-F3DBADDEE6A6}"/>
                </a:ext>
              </a:extLst>
            </p:cNvPr>
            <p:cNvGrpSpPr/>
            <p:nvPr/>
          </p:nvGrpSpPr>
          <p:grpSpPr>
            <a:xfrm>
              <a:off x="6546411" y="4577406"/>
              <a:ext cx="4333228" cy="790400"/>
              <a:chOff x="6546411" y="4577406"/>
              <a:chExt cx="4333228" cy="790400"/>
            </a:xfrm>
          </p:grpSpPr>
          <p:sp>
            <p:nvSpPr>
              <p:cNvPr id="17" name="Isosceles Triangle 16">
                <a:extLst>
                  <a:ext uri="{FF2B5EF4-FFF2-40B4-BE49-F238E27FC236}">
                    <a16:creationId xmlns:a16="http://schemas.microsoft.com/office/drawing/2014/main" id="{4168168C-8771-B434-02F1-19CE42238A0A}"/>
                  </a:ext>
                </a:extLst>
              </p:cNvPr>
              <p:cNvSpPr/>
              <p:nvPr/>
            </p:nvSpPr>
            <p:spPr bwMode="gray">
              <a:xfrm rot="5400000">
                <a:off x="10257865" y="5218674"/>
                <a:ext cx="53984" cy="53984"/>
              </a:xfrm>
              <a:prstGeom prst="triangle">
                <a:avLst/>
              </a:prstGeom>
              <a:solidFill>
                <a:srgbClr val="0000C9"/>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8" name="Isosceles Triangle 17">
                <a:extLst>
                  <a:ext uri="{FF2B5EF4-FFF2-40B4-BE49-F238E27FC236}">
                    <a16:creationId xmlns:a16="http://schemas.microsoft.com/office/drawing/2014/main" id="{17B429F8-1D06-E008-D9D2-2673FFE7E5A1}"/>
                  </a:ext>
                </a:extLst>
              </p:cNvPr>
              <p:cNvSpPr/>
              <p:nvPr/>
            </p:nvSpPr>
            <p:spPr bwMode="gray">
              <a:xfrm rot="5400000">
                <a:off x="10825655" y="5313822"/>
                <a:ext cx="53984" cy="53984"/>
              </a:xfrm>
              <a:prstGeom prst="triangle">
                <a:avLst/>
              </a:prstGeom>
              <a:solidFill>
                <a:srgbClr val="0000C9"/>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9" name="Isosceles Triangle 18">
                <a:extLst>
                  <a:ext uri="{FF2B5EF4-FFF2-40B4-BE49-F238E27FC236}">
                    <a16:creationId xmlns:a16="http://schemas.microsoft.com/office/drawing/2014/main" id="{833BB443-6681-1860-00F0-AC51FB648165}"/>
                  </a:ext>
                </a:extLst>
              </p:cNvPr>
              <p:cNvSpPr/>
              <p:nvPr/>
            </p:nvSpPr>
            <p:spPr bwMode="gray">
              <a:xfrm rot="5400000">
                <a:off x="9739806" y="4926647"/>
                <a:ext cx="53984" cy="53984"/>
              </a:xfrm>
              <a:prstGeom prst="triangle">
                <a:avLst/>
              </a:prstGeom>
              <a:solidFill>
                <a:srgbClr val="0000C9"/>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20" name="Isosceles Triangle 19">
                <a:extLst>
                  <a:ext uri="{FF2B5EF4-FFF2-40B4-BE49-F238E27FC236}">
                    <a16:creationId xmlns:a16="http://schemas.microsoft.com/office/drawing/2014/main" id="{245A04DB-6BB0-E298-2C45-2798B01312D5}"/>
                  </a:ext>
                </a:extLst>
              </p:cNvPr>
              <p:cNvSpPr/>
              <p:nvPr/>
            </p:nvSpPr>
            <p:spPr bwMode="gray">
              <a:xfrm rot="5400000">
                <a:off x="9073893" y="5313822"/>
                <a:ext cx="53984" cy="53984"/>
              </a:xfrm>
              <a:prstGeom prst="triangle">
                <a:avLst/>
              </a:prstGeom>
              <a:solidFill>
                <a:srgbClr val="0000C9"/>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21" name="Isosceles Triangle 20">
                <a:extLst>
                  <a:ext uri="{FF2B5EF4-FFF2-40B4-BE49-F238E27FC236}">
                    <a16:creationId xmlns:a16="http://schemas.microsoft.com/office/drawing/2014/main" id="{EF8E3E9E-6F88-B9D4-9D08-208EE58BF21A}"/>
                  </a:ext>
                </a:extLst>
              </p:cNvPr>
              <p:cNvSpPr/>
              <p:nvPr/>
            </p:nvSpPr>
            <p:spPr bwMode="gray">
              <a:xfrm rot="5400000">
                <a:off x="9114450" y="5068762"/>
                <a:ext cx="53984" cy="53984"/>
              </a:xfrm>
              <a:prstGeom prst="triangle">
                <a:avLst/>
              </a:prstGeom>
              <a:solidFill>
                <a:srgbClr val="0000C9"/>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22" name="Isosceles Triangle 21">
                <a:extLst>
                  <a:ext uri="{FF2B5EF4-FFF2-40B4-BE49-F238E27FC236}">
                    <a16:creationId xmlns:a16="http://schemas.microsoft.com/office/drawing/2014/main" id="{567FA3EB-9552-6D2E-1E0E-51B2E57EC94C}"/>
                  </a:ext>
                </a:extLst>
              </p:cNvPr>
              <p:cNvSpPr/>
              <p:nvPr/>
            </p:nvSpPr>
            <p:spPr bwMode="gray">
              <a:xfrm rot="5400000">
                <a:off x="6881537" y="5075807"/>
                <a:ext cx="53984" cy="53984"/>
              </a:xfrm>
              <a:prstGeom prst="triangle">
                <a:avLst/>
              </a:prstGeom>
              <a:solidFill>
                <a:srgbClr val="0000C9"/>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23" name="Isosceles Triangle 22">
                <a:extLst>
                  <a:ext uri="{FF2B5EF4-FFF2-40B4-BE49-F238E27FC236}">
                    <a16:creationId xmlns:a16="http://schemas.microsoft.com/office/drawing/2014/main" id="{0BC922A5-4987-A55A-4FE6-BC97D64CB2A5}"/>
                  </a:ext>
                </a:extLst>
              </p:cNvPr>
              <p:cNvSpPr/>
              <p:nvPr/>
            </p:nvSpPr>
            <p:spPr bwMode="gray">
              <a:xfrm rot="5400000">
                <a:off x="6879021" y="5019690"/>
                <a:ext cx="53984" cy="53984"/>
              </a:xfrm>
              <a:prstGeom prst="triangle">
                <a:avLst/>
              </a:prstGeom>
              <a:solidFill>
                <a:srgbClr val="0000C9"/>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24" name="Isosceles Triangle 23">
                <a:extLst>
                  <a:ext uri="{FF2B5EF4-FFF2-40B4-BE49-F238E27FC236}">
                    <a16:creationId xmlns:a16="http://schemas.microsoft.com/office/drawing/2014/main" id="{5577F659-2A54-69F4-AEB8-ADE128759723}"/>
                  </a:ext>
                </a:extLst>
              </p:cNvPr>
              <p:cNvSpPr/>
              <p:nvPr/>
            </p:nvSpPr>
            <p:spPr bwMode="gray">
              <a:xfrm rot="5400000">
                <a:off x="6834029" y="5019690"/>
                <a:ext cx="53984" cy="53984"/>
              </a:xfrm>
              <a:prstGeom prst="triangle">
                <a:avLst/>
              </a:prstGeom>
              <a:solidFill>
                <a:srgbClr val="0000C9"/>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25" name="Isosceles Triangle 24">
                <a:extLst>
                  <a:ext uri="{FF2B5EF4-FFF2-40B4-BE49-F238E27FC236}">
                    <a16:creationId xmlns:a16="http://schemas.microsoft.com/office/drawing/2014/main" id="{E104E432-C880-7C20-374D-1EA1478D9543}"/>
                  </a:ext>
                </a:extLst>
              </p:cNvPr>
              <p:cNvSpPr/>
              <p:nvPr/>
            </p:nvSpPr>
            <p:spPr bwMode="gray">
              <a:xfrm rot="5400000">
                <a:off x="6546411" y="4577406"/>
                <a:ext cx="53984" cy="53984"/>
              </a:xfrm>
              <a:prstGeom prst="triangle">
                <a:avLst/>
              </a:prstGeom>
              <a:solidFill>
                <a:srgbClr val="0000C9"/>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grpSp>
      </p:grpSp>
      <p:grpSp>
        <p:nvGrpSpPr>
          <p:cNvPr id="1450" name="Group 1449">
            <a:extLst>
              <a:ext uri="{FF2B5EF4-FFF2-40B4-BE49-F238E27FC236}">
                <a16:creationId xmlns:a16="http://schemas.microsoft.com/office/drawing/2014/main" id="{89487E3B-8518-6CFF-10CE-A26800F37C52}"/>
              </a:ext>
            </a:extLst>
          </p:cNvPr>
          <p:cNvGrpSpPr/>
          <p:nvPr/>
        </p:nvGrpSpPr>
        <p:grpSpPr>
          <a:xfrm>
            <a:off x="5696230" y="1260286"/>
            <a:ext cx="6059220" cy="2103120"/>
            <a:chOff x="5696230" y="1427257"/>
            <a:chExt cx="6059220" cy="2103120"/>
          </a:xfrm>
        </p:grpSpPr>
        <p:grpSp>
          <p:nvGrpSpPr>
            <p:cNvPr id="1451" name="Group 1450">
              <a:extLst>
                <a:ext uri="{FF2B5EF4-FFF2-40B4-BE49-F238E27FC236}">
                  <a16:creationId xmlns:a16="http://schemas.microsoft.com/office/drawing/2014/main" id="{3DDCDC87-5ADC-245E-EC59-0B5AEA6B3CF0}"/>
                </a:ext>
              </a:extLst>
            </p:cNvPr>
            <p:cNvGrpSpPr/>
            <p:nvPr/>
          </p:nvGrpSpPr>
          <p:grpSpPr>
            <a:xfrm>
              <a:off x="10658525" y="1806809"/>
              <a:ext cx="1096925" cy="185953"/>
              <a:chOff x="10450071" y="1872744"/>
              <a:chExt cx="1096925" cy="197605"/>
            </a:xfrm>
          </p:grpSpPr>
          <p:grpSp>
            <p:nvGrpSpPr>
              <p:cNvPr id="1567" name="Group 1566">
                <a:extLst>
                  <a:ext uri="{FF2B5EF4-FFF2-40B4-BE49-F238E27FC236}">
                    <a16:creationId xmlns:a16="http://schemas.microsoft.com/office/drawing/2014/main" id="{DD2FBD56-988B-E5D2-5752-8DC7EFD25BBD}"/>
                  </a:ext>
                </a:extLst>
              </p:cNvPr>
              <p:cNvGrpSpPr/>
              <p:nvPr/>
            </p:nvGrpSpPr>
            <p:grpSpPr>
              <a:xfrm>
                <a:off x="10450071" y="1872744"/>
                <a:ext cx="1096925" cy="88018"/>
                <a:chOff x="10450071" y="1872744"/>
                <a:chExt cx="1096925" cy="88018"/>
              </a:xfrm>
            </p:grpSpPr>
            <p:sp>
              <p:nvSpPr>
                <p:cNvPr id="1571" name="Rectangle 1570">
                  <a:extLst>
                    <a:ext uri="{FF2B5EF4-FFF2-40B4-BE49-F238E27FC236}">
                      <a16:creationId xmlns:a16="http://schemas.microsoft.com/office/drawing/2014/main" id="{B5733740-4B22-066D-BFD4-B2D9587388EB}"/>
                    </a:ext>
                  </a:extLst>
                </p:cNvPr>
                <p:cNvSpPr/>
                <p:nvPr/>
              </p:nvSpPr>
              <p:spPr bwMode="gray">
                <a:xfrm flipV="1">
                  <a:off x="10450071" y="1880753"/>
                  <a:ext cx="72000" cy="72000"/>
                </a:xfrm>
                <a:prstGeom prst="rect">
                  <a:avLst/>
                </a:prstGeom>
                <a:solidFill>
                  <a:srgbClr val="67BB6E"/>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572" name="TextBox 1571">
                  <a:extLst>
                    <a:ext uri="{FF2B5EF4-FFF2-40B4-BE49-F238E27FC236}">
                      <a16:creationId xmlns:a16="http://schemas.microsoft.com/office/drawing/2014/main" id="{F4E2A0B8-2A73-9B34-3187-278D4BEC0636}"/>
                    </a:ext>
                  </a:extLst>
                </p:cNvPr>
                <p:cNvSpPr txBox="1"/>
                <p:nvPr/>
              </p:nvSpPr>
              <p:spPr bwMode="gray">
                <a:xfrm>
                  <a:off x="10574996" y="1872744"/>
                  <a:ext cx="972000" cy="88018"/>
                </a:xfrm>
                <a:prstGeom prst="rect">
                  <a:avLst/>
                </a:prstGeom>
              </p:spPr>
              <p:txBody>
                <a:bodyPr wrap="square" lIns="0" tIns="0" rIns="0" bIns="0" rtlCol="0" anchor="ctr" anchorCtr="0">
                  <a:noAutofit/>
                </a:bodyPr>
                <a:lstStyle/>
                <a:p>
                  <a:pPr marL="0" marR="0" lvl="0" indent="0" defTabSz="914400" eaLnBrk="1" fontAlgn="auto" latinLnBrk="0" hangingPunct="1">
                    <a:lnSpc>
                      <a:spcPct val="90000"/>
                    </a:lnSpc>
                    <a:spcBef>
                      <a:spcPts val="1000"/>
                    </a:spcBef>
                    <a:spcAft>
                      <a:spcPts val="0"/>
                    </a:spcAft>
                    <a:buClrTx/>
                    <a:buSzTx/>
                    <a:buFontTx/>
                    <a:buNone/>
                    <a:tabLst/>
                    <a:defRPr/>
                  </a:pPr>
                  <a:r>
                    <a:rPr kumimoji="0" lang="en-GB" sz="800" b="0" i="0" u="none" strike="noStrike" kern="0" cap="none" spc="0" normalizeH="0" baseline="0" noProof="0">
                      <a:ln>
                        <a:noFill/>
                      </a:ln>
                      <a:solidFill>
                        <a:srgbClr val="000000"/>
                      </a:solidFill>
                      <a:effectLst/>
                      <a:uLnTx/>
                      <a:uFillTx/>
                    </a:rPr>
                    <a:t>CPS 1-19</a:t>
                  </a:r>
                </a:p>
              </p:txBody>
            </p:sp>
          </p:grpSp>
          <p:grpSp>
            <p:nvGrpSpPr>
              <p:cNvPr id="1568" name="Group 1567">
                <a:extLst>
                  <a:ext uri="{FF2B5EF4-FFF2-40B4-BE49-F238E27FC236}">
                    <a16:creationId xmlns:a16="http://schemas.microsoft.com/office/drawing/2014/main" id="{59F44D6D-5A54-B895-F2A4-0EE1EBAD4DA7}"/>
                  </a:ext>
                </a:extLst>
              </p:cNvPr>
              <p:cNvGrpSpPr/>
              <p:nvPr/>
            </p:nvGrpSpPr>
            <p:grpSpPr>
              <a:xfrm>
                <a:off x="10450071" y="1982331"/>
                <a:ext cx="1096925" cy="88018"/>
                <a:chOff x="10450071" y="1872744"/>
                <a:chExt cx="1096925" cy="88018"/>
              </a:xfrm>
            </p:grpSpPr>
            <p:sp>
              <p:nvSpPr>
                <p:cNvPr id="1569" name="Rectangle 1568">
                  <a:extLst>
                    <a:ext uri="{FF2B5EF4-FFF2-40B4-BE49-F238E27FC236}">
                      <a16:creationId xmlns:a16="http://schemas.microsoft.com/office/drawing/2014/main" id="{D36D35E0-0EA1-D481-4F23-1AF400A7F24C}"/>
                    </a:ext>
                  </a:extLst>
                </p:cNvPr>
                <p:cNvSpPr/>
                <p:nvPr/>
              </p:nvSpPr>
              <p:spPr bwMode="gray">
                <a:xfrm flipV="1">
                  <a:off x="10450071" y="1880753"/>
                  <a:ext cx="72000" cy="72000"/>
                </a:xfrm>
                <a:prstGeom prst="rect">
                  <a:avLst/>
                </a:prstGeom>
                <a:solidFill>
                  <a:srgbClr val="F8DF5A"/>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570" name="TextBox 1569">
                  <a:extLst>
                    <a:ext uri="{FF2B5EF4-FFF2-40B4-BE49-F238E27FC236}">
                      <a16:creationId xmlns:a16="http://schemas.microsoft.com/office/drawing/2014/main" id="{2ABB9F4B-F9A5-5322-2C14-3829D0CEF024}"/>
                    </a:ext>
                  </a:extLst>
                </p:cNvPr>
                <p:cNvSpPr txBox="1"/>
                <p:nvPr/>
              </p:nvSpPr>
              <p:spPr bwMode="gray">
                <a:xfrm>
                  <a:off x="10574996" y="1872744"/>
                  <a:ext cx="972000" cy="88018"/>
                </a:xfrm>
                <a:prstGeom prst="rect">
                  <a:avLst/>
                </a:prstGeom>
              </p:spPr>
              <p:txBody>
                <a:bodyPr wrap="square" lIns="0" tIns="0" rIns="0" bIns="0" rtlCol="0" anchor="ctr" anchorCtr="0">
                  <a:noAutofit/>
                </a:bodyPr>
                <a:lstStyle/>
                <a:p>
                  <a:pPr marL="0" marR="0" lvl="0" indent="0" defTabSz="914400" eaLnBrk="1" fontAlgn="auto" latinLnBrk="0" hangingPunct="1">
                    <a:lnSpc>
                      <a:spcPct val="90000"/>
                    </a:lnSpc>
                    <a:spcBef>
                      <a:spcPts val="1000"/>
                    </a:spcBef>
                    <a:spcAft>
                      <a:spcPts val="0"/>
                    </a:spcAft>
                    <a:buClrTx/>
                    <a:buSzTx/>
                    <a:buFontTx/>
                    <a:buNone/>
                    <a:tabLst/>
                    <a:defRPr/>
                  </a:pPr>
                  <a:r>
                    <a:rPr kumimoji="0" lang="en-GB" sz="800" b="0" i="0" u="none" strike="noStrike" kern="0" cap="none" spc="0" normalizeH="0" baseline="0" noProof="0">
                      <a:ln>
                        <a:noFill/>
                      </a:ln>
                      <a:solidFill>
                        <a:srgbClr val="000000"/>
                      </a:solidFill>
                      <a:effectLst/>
                      <a:uLnTx/>
                      <a:uFillTx/>
                    </a:rPr>
                    <a:t>CPS ≥20</a:t>
                  </a:r>
                </a:p>
              </p:txBody>
            </p:sp>
          </p:grpSp>
        </p:grpSp>
        <p:grpSp>
          <p:nvGrpSpPr>
            <p:cNvPr id="1452" name="Group 1451">
              <a:extLst>
                <a:ext uri="{FF2B5EF4-FFF2-40B4-BE49-F238E27FC236}">
                  <a16:creationId xmlns:a16="http://schemas.microsoft.com/office/drawing/2014/main" id="{E0D9111B-0E38-10AC-CBE5-68CCDB7684D3}"/>
                </a:ext>
              </a:extLst>
            </p:cNvPr>
            <p:cNvGrpSpPr/>
            <p:nvPr/>
          </p:nvGrpSpPr>
          <p:grpSpPr>
            <a:xfrm>
              <a:off x="5696230" y="1427257"/>
              <a:ext cx="6053810" cy="2103120"/>
              <a:chOff x="5696230" y="1806808"/>
              <a:chExt cx="6053810" cy="1770926"/>
            </a:xfrm>
          </p:grpSpPr>
          <p:grpSp>
            <p:nvGrpSpPr>
              <p:cNvPr id="1453" name="Group 1452">
                <a:extLst>
                  <a:ext uri="{FF2B5EF4-FFF2-40B4-BE49-F238E27FC236}">
                    <a16:creationId xmlns:a16="http://schemas.microsoft.com/office/drawing/2014/main" id="{484C601E-1B73-413B-20D9-EB9437779144}"/>
                  </a:ext>
                </a:extLst>
              </p:cNvPr>
              <p:cNvGrpSpPr/>
              <p:nvPr/>
            </p:nvGrpSpPr>
            <p:grpSpPr>
              <a:xfrm>
                <a:off x="5696230" y="1806808"/>
                <a:ext cx="6053810" cy="1770926"/>
                <a:chOff x="5696230" y="1806808"/>
                <a:chExt cx="6053810" cy="1770926"/>
              </a:xfrm>
            </p:grpSpPr>
            <p:grpSp>
              <p:nvGrpSpPr>
                <p:cNvPr id="1488" name="Group 1487">
                  <a:extLst>
                    <a:ext uri="{FF2B5EF4-FFF2-40B4-BE49-F238E27FC236}">
                      <a16:creationId xmlns:a16="http://schemas.microsoft.com/office/drawing/2014/main" id="{D2281FCB-3177-E8BF-E220-3CD548456FE6}"/>
                    </a:ext>
                  </a:extLst>
                </p:cNvPr>
                <p:cNvGrpSpPr/>
                <p:nvPr/>
              </p:nvGrpSpPr>
              <p:grpSpPr>
                <a:xfrm>
                  <a:off x="5696230" y="1806808"/>
                  <a:ext cx="6053810" cy="1770926"/>
                  <a:chOff x="5696230" y="1840675"/>
                  <a:chExt cx="6053810" cy="1881893"/>
                </a:xfrm>
              </p:grpSpPr>
              <p:grpSp>
                <p:nvGrpSpPr>
                  <p:cNvPr id="1525" name="Group 1524">
                    <a:extLst>
                      <a:ext uri="{FF2B5EF4-FFF2-40B4-BE49-F238E27FC236}">
                        <a16:creationId xmlns:a16="http://schemas.microsoft.com/office/drawing/2014/main" id="{9A742485-736B-8755-4D4D-8813B5FD5E26}"/>
                      </a:ext>
                    </a:extLst>
                  </p:cNvPr>
                  <p:cNvGrpSpPr/>
                  <p:nvPr/>
                </p:nvGrpSpPr>
                <p:grpSpPr>
                  <a:xfrm>
                    <a:off x="5915029" y="1840675"/>
                    <a:ext cx="5835011" cy="1759062"/>
                    <a:chOff x="5915029" y="1840675"/>
                    <a:chExt cx="5835011" cy="1759062"/>
                  </a:xfrm>
                </p:grpSpPr>
                <p:cxnSp>
                  <p:nvCxnSpPr>
                    <p:cNvPr id="1528" name="Straight Connector 1527">
                      <a:extLst>
                        <a:ext uri="{FF2B5EF4-FFF2-40B4-BE49-F238E27FC236}">
                          <a16:creationId xmlns:a16="http://schemas.microsoft.com/office/drawing/2014/main" id="{5B7323B4-D620-900F-3F21-6851AF7353DE}"/>
                        </a:ext>
                      </a:extLst>
                    </p:cNvPr>
                    <p:cNvCxnSpPr>
                      <a:cxnSpLocks/>
                    </p:cNvCxnSpPr>
                    <p:nvPr/>
                  </p:nvCxnSpPr>
                  <p:spPr bwMode="gray">
                    <a:xfrm>
                      <a:off x="6265228" y="1898619"/>
                      <a:ext cx="0" cy="1643174"/>
                    </a:xfrm>
                    <a:prstGeom prst="line">
                      <a:avLst/>
                    </a:prstGeom>
                    <a:noFill/>
                    <a:ln w="12700" cap="sq">
                      <a:solidFill>
                        <a:srgbClr val="000000"/>
                      </a:solidFill>
                      <a:prstDash val="solid"/>
                      <a:miter lim="800000"/>
                      <a:headEnd/>
                      <a:tailEnd/>
                    </a:ln>
                    <a:effectLst/>
                  </p:spPr>
                </p:cxnSp>
                <p:grpSp>
                  <p:nvGrpSpPr>
                    <p:cNvPr id="1529" name="Group 1528">
                      <a:extLst>
                        <a:ext uri="{FF2B5EF4-FFF2-40B4-BE49-F238E27FC236}">
                          <a16:creationId xmlns:a16="http://schemas.microsoft.com/office/drawing/2014/main" id="{4F7DE606-174E-59A3-5E7F-20A1C5B85C40}"/>
                        </a:ext>
                      </a:extLst>
                    </p:cNvPr>
                    <p:cNvGrpSpPr/>
                    <p:nvPr/>
                  </p:nvGrpSpPr>
                  <p:grpSpPr>
                    <a:xfrm>
                      <a:off x="5915029" y="1840675"/>
                      <a:ext cx="5835011" cy="1759062"/>
                      <a:chOff x="5915029" y="1840675"/>
                      <a:chExt cx="5835011" cy="1759062"/>
                    </a:xfrm>
                  </p:grpSpPr>
                  <p:grpSp>
                    <p:nvGrpSpPr>
                      <p:cNvPr id="1530" name="Group 1529">
                        <a:extLst>
                          <a:ext uri="{FF2B5EF4-FFF2-40B4-BE49-F238E27FC236}">
                            <a16:creationId xmlns:a16="http://schemas.microsoft.com/office/drawing/2014/main" id="{F15390F5-C1ED-A43B-A2C7-8BC4701BDDA6}"/>
                          </a:ext>
                        </a:extLst>
                      </p:cNvPr>
                      <p:cNvGrpSpPr/>
                      <p:nvPr/>
                    </p:nvGrpSpPr>
                    <p:grpSpPr>
                      <a:xfrm>
                        <a:off x="5965165" y="1840675"/>
                        <a:ext cx="298475" cy="115888"/>
                        <a:chOff x="5965165" y="1750377"/>
                        <a:chExt cx="298475" cy="115888"/>
                      </a:xfrm>
                    </p:grpSpPr>
                    <p:cxnSp>
                      <p:nvCxnSpPr>
                        <p:cNvPr id="1564" name="Straight Connector 1563">
                          <a:extLst>
                            <a:ext uri="{FF2B5EF4-FFF2-40B4-BE49-F238E27FC236}">
                              <a16:creationId xmlns:a16="http://schemas.microsoft.com/office/drawing/2014/main" id="{865E00CC-6706-959A-F776-0B81785E2A91}"/>
                            </a:ext>
                          </a:extLst>
                        </p:cNvPr>
                        <p:cNvCxnSpPr>
                          <a:cxnSpLocks/>
                        </p:cNvCxnSpPr>
                        <p:nvPr/>
                      </p:nvCxnSpPr>
                      <p:spPr bwMode="gray">
                        <a:xfrm rot="5400000">
                          <a:off x="6245640" y="1790321"/>
                          <a:ext cx="0" cy="36000"/>
                        </a:xfrm>
                        <a:prstGeom prst="line">
                          <a:avLst/>
                        </a:prstGeom>
                        <a:noFill/>
                        <a:ln w="12700" cap="sq">
                          <a:solidFill>
                            <a:srgbClr val="000000"/>
                          </a:solidFill>
                          <a:prstDash val="solid"/>
                          <a:miter lim="800000"/>
                          <a:headEnd/>
                          <a:tailEnd/>
                        </a:ln>
                        <a:effectLst/>
                      </p:spPr>
                    </p:cxnSp>
                    <p:sp>
                      <p:nvSpPr>
                        <p:cNvPr id="1565" name="TextBox 1564">
                          <a:extLst>
                            <a:ext uri="{FF2B5EF4-FFF2-40B4-BE49-F238E27FC236}">
                              <a16:creationId xmlns:a16="http://schemas.microsoft.com/office/drawing/2014/main" id="{E029DA73-B95F-994C-BC71-4084CBC9ED2B}"/>
                            </a:ext>
                          </a:extLst>
                        </p:cNvPr>
                        <p:cNvSpPr txBox="1"/>
                        <p:nvPr/>
                      </p:nvSpPr>
                      <p:spPr bwMode="gray">
                        <a:xfrm>
                          <a:off x="5965165" y="1750377"/>
                          <a:ext cx="244475" cy="115888"/>
                        </a:xfrm>
                        <a:prstGeom prst="rect">
                          <a:avLst/>
                        </a:prstGeom>
                      </p:spPr>
                      <p:txBody>
                        <a:bodyPr wrap="square" lIns="0" tIns="0" rIns="0" bIns="0" rtlCol="0" anchor="ctr" anchorCtr="0">
                          <a:noAutofit/>
                        </a:bodyPr>
                        <a:lstStyle/>
                        <a:p>
                          <a:pPr marL="0" marR="0" lvl="0" indent="0" algn="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0" normalizeH="0" baseline="0" noProof="0">
                              <a:ln>
                                <a:noFill/>
                              </a:ln>
                              <a:solidFill>
                                <a:srgbClr val="000000"/>
                              </a:solidFill>
                              <a:effectLst/>
                              <a:uLnTx/>
                              <a:uFillTx/>
                            </a:rPr>
                            <a:t>100</a:t>
                          </a:r>
                        </a:p>
                      </p:txBody>
                    </p:sp>
                  </p:grpSp>
                  <p:grpSp>
                    <p:nvGrpSpPr>
                      <p:cNvPr id="1531" name="Group 1530">
                        <a:extLst>
                          <a:ext uri="{FF2B5EF4-FFF2-40B4-BE49-F238E27FC236}">
                            <a16:creationId xmlns:a16="http://schemas.microsoft.com/office/drawing/2014/main" id="{F3EAD3A7-C670-6315-C448-A429DE50CD7C}"/>
                          </a:ext>
                        </a:extLst>
                      </p:cNvPr>
                      <p:cNvGrpSpPr/>
                      <p:nvPr/>
                    </p:nvGrpSpPr>
                    <p:grpSpPr>
                      <a:xfrm>
                        <a:off x="5928361" y="3483849"/>
                        <a:ext cx="335279" cy="115888"/>
                        <a:chOff x="5928361" y="1750377"/>
                        <a:chExt cx="335279" cy="115888"/>
                      </a:xfrm>
                    </p:grpSpPr>
                    <p:cxnSp>
                      <p:nvCxnSpPr>
                        <p:cNvPr id="1561" name="Straight Connector 1560">
                          <a:extLst>
                            <a:ext uri="{FF2B5EF4-FFF2-40B4-BE49-F238E27FC236}">
                              <a16:creationId xmlns:a16="http://schemas.microsoft.com/office/drawing/2014/main" id="{8AE3347D-A3D9-D0EE-BF3F-0C599A4382BA}"/>
                            </a:ext>
                          </a:extLst>
                        </p:cNvPr>
                        <p:cNvCxnSpPr>
                          <a:cxnSpLocks/>
                        </p:cNvCxnSpPr>
                        <p:nvPr/>
                      </p:nvCxnSpPr>
                      <p:spPr bwMode="gray">
                        <a:xfrm rot="5400000">
                          <a:off x="6245640" y="1790321"/>
                          <a:ext cx="0" cy="36000"/>
                        </a:xfrm>
                        <a:prstGeom prst="line">
                          <a:avLst/>
                        </a:prstGeom>
                        <a:noFill/>
                        <a:ln w="12700" cap="sq">
                          <a:solidFill>
                            <a:srgbClr val="000000"/>
                          </a:solidFill>
                          <a:prstDash val="solid"/>
                          <a:miter lim="800000"/>
                          <a:headEnd/>
                          <a:tailEnd/>
                        </a:ln>
                        <a:effectLst/>
                      </p:spPr>
                    </p:cxnSp>
                    <p:sp>
                      <p:nvSpPr>
                        <p:cNvPr id="1562" name="TextBox 1561">
                          <a:extLst>
                            <a:ext uri="{FF2B5EF4-FFF2-40B4-BE49-F238E27FC236}">
                              <a16:creationId xmlns:a16="http://schemas.microsoft.com/office/drawing/2014/main" id="{F8191D0E-BAE8-4762-F98C-E7469B989C6F}"/>
                            </a:ext>
                          </a:extLst>
                        </p:cNvPr>
                        <p:cNvSpPr txBox="1"/>
                        <p:nvPr/>
                      </p:nvSpPr>
                      <p:spPr bwMode="gray">
                        <a:xfrm>
                          <a:off x="5928361" y="1750377"/>
                          <a:ext cx="281279" cy="115888"/>
                        </a:xfrm>
                        <a:prstGeom prst="rect">
                          <a:avLst/>
                        </a:prstGeom>
                      </p:spPr>
                      <p:txBody>
                        <a:bodyPr wrap="square" lIns="0" tIns="0" rIns="0" bIns="0" rtlCol="0" anchor="ctr" anchorCtr="0">
                          <a:noAutofit/>
                        </a:bodyPr>
                        <a:lstStyle/>
                        <a:p>
                          <a:pPr marL="0" marR="0" lvl="0" indent="0" algn="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0" normalizeH="0" baseline="0" noProof="0">
                              <a:ln>
                                <a:noFill/>
                              </a:ln>
                              <a:solidFill>
                                <a:srgbClr val="000000"/>
                              </a:solidFill>
                              <a:effectLst/>
                              <a:uLnTx/>
                              <a:uFillTx/>
                            </a:rPr>
                            <a:t>-100</a:t>
                          </a:r>
                        </a:p>
                      </p:txBody>
                    </p:sp>
                  </p:grpSp>
                  <p:grpSp>
                    <p:nvGrpSpPr>
                      <p:cNvPr id="1532" name="Group 1531">
                        <a:extLst>
                          <a:ext uri="{FF2B5EF4-FFF2-40B4-BE49-F238E27FC236}">
                            <a16:creationId xmlns:a16="http://schemas.microsoft.com/office/drawing/2014/main" id="{3E5C04B6-299E-0E93-0F44-99A2D483FED1}"/>
                          </a:ext>
                        </a:extLst>
                      </p:cNvPr>
                      <p:cNvGrpSpPr/>
                      <p:nvPr/>
                    </p:nvGrpSpPr>
                    <p:grpSpPr>
                      <a:xfrm>
                        <a:off x="5915029" y="3319528"/>
                        <a:ext cx="348611" cy="115888"/>
                        <a:chOff x="5915029" y="1750377"/>
                        <a:chExt cx="348611" cy="115888"/>
                      </a:xfrm>
                    </p:grpSpPr>
                    <p:cxnSp>
                      <p:nvCxnSpPr>
                        <p:cNvPr id="1559" name="Straight Connector 1558">
                          <a:extLst>
                            <a:ext uri="{FF2B5EF4-FFF2-40B4-BE49-F238E27FC236}">
                              <a16:creationId xmlns:a16="http://schemas.microsoft.com/office/drawing/2014/main" id="{381DF941-E079-7123-3AF2-11D9970FC5B3}"/>
                            </a:ext>
                          </a:extLst>
                        </p:cNvPr>
                        <p:cNvCxnSpPr>
                          <a:cxnSpLocks/>
                        </p:cNvCxnSpPr>
                        <p:nvPr/>
                      </p:nvCxnSpPr>
                      <p:spPr bwMode="gray">
                        <a:xfrm rot="5400000">
                          <a:off x="6245640" y="1790321"/>
                          <a:ext cx="0" cy="36000"/>
                        </a:xfrm>
                        <a:prstGeom prst="line">
                          <a:avLst/>
                        </a:prstGeom>
                        <a:noFill/>
                        <a:ln w="12700" cap="sq">
                          <a:solidFill>
                            <a:srgbClr val="000000"/>
                          </a:solidFill>
                          <a:prstDash val="solid"/>
                          <a:miter lim="800000"/>
                          <a:headEnd/>
                          <a:tailEnd/>
                        </a:ln>
                        <a:effectLst/>
                      </p:spPr>
                    </p:cxnSp>
                    <p:sp>
                      <p:nvSpPr>
                        <p:cNvPr id="1560" name="TextBox 1559">
                          <a:extLst>
                            <a:ext uri="{FF2B5EF4-FFF2-40B4-BE49-F238E27FC236}">
                              <a16:creationId xmlns:a16="http://schemas.microsoft.com/office/drawing/2014/main" id="{D622171D-C1CD-E1BD-ABF0-D9B0185C5F78}"/>
                            </a:ext>
                          </a:extLst>
                        </p:cNvPr>
                        <p:cNvSpPr txBox="1"/>
                        <p:nvPr/>
                      </p:nvSpPr>
                      <p:spPr bwMode="gray">
                        <a:xfrm>
                          <a:off x="5915029" y="1750377"/>
                          <a:ext cx="294612" cy="115888"/>
                        </a:xfrm>
                        <a:prstGeom prst="rect">
                          <a:avLst/>
                        </a:prstGeom>
                      </p:spPr>
                      <p:txBody>
                        <a:bodyPr wrap="square" lIns="0" tIns="0" rIns="0" bIns="0" rtlCol="0" anchor="ctr" anchorCtr="0">
                          <a:noAutofit/>
                        </a:bodyPr>
                        <a:lstStyle/>
                        <a:p>
                          <a:pPr marL="0" marR="0" lvl="0" indent="0" algn="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0" normalizeH="0" baseline="0" noProof="0">
                              <a:ln>
                                <a:noFill/>
                              </a:ln>
                              <a:solidFill>
                                <a:srgbClr val="000000"/>
                              </a:solidFill>
                              <a:effectLst/>
                              <a:uLnTx/>
                              <a:uFillTx/>
                            </a:rPr>
                            <a:t>-80</a:t>
                          </a:r>
                        </a:p>
                      </p:txBody>
                    </p:sp>
                  </p:grpSp>
                  <p:grpSp>
                    <p:nvGrpSpPr>
                      <p:cNvPr id="1533" name="Group 1532">
                        <a:extLst>
                          <a:ext uri="{FF2B5EF4-FFF2-40B4-BE49-F238E27FC236}">
                            <a16:creationId xmlns:a16="http://schemas.microsoft.com/office/drawing/2014/main" id="{17C2D508-2F92-66D1-DCD8-531CC3E4F0ED}"/>
                          </a:ext>
                        </a:extLst>
                      </p:cNvPr>
                      <p:cNvGrpSpPr/>
                      <p:nvPr/>
                    </p:nvGrpSpPr>
                    <p:grpSpPr>
                      <a:xfrm>
                        <a:off x="5928361" y="3155211"/>
                        <a:ext cx="335279" cy="115888"/>
                        <a:chOff x="5928361" y="1750377"/>
                        <a:chExt cx="335279" cy="115888"/>
                      </a:xfrm>
                    </p:grpSpPr>
                    <p:cxnSp>
                      <p:nvCxnSpPr>
                        <p:cNvPr id="1557" name="Straight Connector 1556">
                          <a:extLst>
                            <a:ext uri="{FF2B5EF4-FFF2-40B4-BE49-F238E27FC236}">
                              <a16:creationId xmlns:a16="http://schemas.microsoft.com/office/drawing/2014/main" id="{DEDC4050-3A1B-88A1-1BB5-A7CCC1E030F1}"/>
                            </a:ext>
                          </a:extLst>
                        </p:cNvPr>
                        <p:cNvCxnSpPr>
                          <a:cxnSpLocks/>
                        </p:cNvCxnSpPr>
                        <p:nvPr/>
                      </p:nvCxnSpPr>
                      <p:spPr bwMode="gray">
                        <a:xfrm rot="5400000">
                          <a:off x="6245640" y="1790321"/>
                          <a:ext cx="0" cy="36000"/>
                        </a:xfrm>
                        <a:prstGeom prst="line">
                          <a:avLst/>
                        </a:prstGeom>
                        <a:noFill/>
                        <a:ln w="12700" cap="sq">
                          <a:solidFill>
                            <a:srgbClr val="000000"/>
                          </a:solidFill>
                          <a:prstDash val="solid"/>
                          <a:miter lim="800000"/>
                          <a:headEnd/>
                          <a:tailEnd/>
                        </a:ln>
                        <a:effectLst/>
                      </p:spPr>
                    </p:cxnSp>
                    <p:sp>
                      <p:nvSpPr>
                        <p:cNvPr id="1558" name="TextBox 1557">
                          <a:extLst>
                            <a:ext uri="{FF2B5EF4-FFF2-40B4-BE49-F238E27FC236}">
                              <a16:creationId xmlns:a16="http://schemas.microsoft.com/office/drawing/2014/main" id="{D6C31D80-C480-B144-7CE3-302E5766B100}"/>
                            </a:ext>
                          </a:extLst>
                        </p:cNvPr>
                        <p:cNvSpPr txBox="1"/>
                        <p:nvPr/>
                      </p:nvSpPr>
                      <p:spPr bwMode="gray">
                        <a:xfrm>
                          <a:off x="5928361" y="1750377"/>
                          <a:ext cx="281279" cy="115888"/>
                        </a:xfrm>
                        <a:prstGeom prst="rect">
                          <a:avLst/>
                        </a:prstGeom>
                      </p:spPr>
                      <p:txBody>
                        <a:bodyPr wrap="square" lIns="0" tIns="0" rIns="0" bIns="0" rtlCol="0" anchor="ctr" anchorCtr="0">
                          <a:noAutofit/>
                        </a:bodyPr>
                        <a:lstStyle/>
                        <a:p>
                          <a:pPr marL="0" marR="0" lvl="0" indent="0" algn="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0" normalizeH="0" baseline="0" noProof="0">
                              <a:ln>
                                <a:noFill/>
                              </a:ln>
                              <a:solidFill>
                                <a:srgbClr val="000000"/>
                              </a:solidFill>
                              <a:effectLst/>
                              <a:uLnTx/>
                              <a:uFillTx/>
                            </a:rPr>
                            <a:t>-60</a:t>
                          </a:r>
                        </a:p>
                      </p:txBody>
                    </p:sp>
                  </p:grpSp>
                  <p:grpSp>
                    <p:nvGrpSpPr>
                      <p:cNvPr id="1534" name="Group 1533">
                        <a:extLst>
                          <a:ext uri="{FF2B5EF4-FFF2-40B4-BE49-F238E27FC236}">
                            <a16:creationId xmlns:a16="http://schemas.microsoft.com/office/drawing/2014/main" id="{50BE9DA9-7636-F2FC-33EE-B45C3E21BDA4}"/>
                          </a:ext>
                        </a:extLst>
                      </p:cNvPr>
                      <p:cNvGrpSpPr/>
                      <p:nvPr/>
                    </p:nvGrpSpPr>
                    <p:grpSpPr>
                      <a:xfrm>
                        <a:off x="5915029" y="2990894"/>
                        <a:ext cx="348611" cy="115888"/>
                        <a:chOff x="5915029" y="1750377"/>
                        <a:chExt cx="348611" cy="115888"/>
                      </a:xfrm>
                    </p:grpSpPr>
                    <p:cxnSp>
                      <p:nvCxnSpPr>
                        <p:cNvPr id="1555" name="Straight Connector 1554">
                          <a:extLst>
                            <a:ext uri="{FF2B5EF4-FFF2-40B4-BE49-F238E27FC236}">
                              <a16:creationId xmlns:a16="http://schemas.microsoft.com/office/drawing/2014/main" id="{FAB0E4BD-403B-8FA0-0A1E-7417732E8BAF}"/>
                            </a:ext>
                          </a:extLst>
                        </p:cNvPr>
                        <p:cNvCxnSpPr>
                          <a:cxnSpLocks/>
                        </p:cNvCxnSpPr>
                        <p:nvPr/>
                      </p:nvCxnSpPr>
                      <p:spPr bwMode="gray">
                        <a:xfrm rot="5400000">
                          <a:off x="6245640" y="1790321"/>
                          <a:ext cx="0" cy="36000"/>
                        </a:xfrm>
                        <a:prstGeom prst="line">
                          <a:avLst/>
                        </a:prstGeom>
                        <a:noFill/>
                        <a:ln w="12700" cap="sq">
                          <a:solidFill>
                            <a:srgbClr val="000000"/>
                          </a:solidFill>
                          <a:prstDash val="solid"/>
                          <a:miter lim="800000"/>
                          <a:headEnd/>
                          <a:tailEnd/>
                        </a:ln>
                        <a:effectLst/>
                      </p:spPr>
                    </p:cxnSp>
                    <p:sp>
                      <p:nvSpPr>
                        <p:cNvPr id="1556" name="TextBox 1555">
                          <a:extLst>
                            <a:ext uri="{FF2B5EF4-FFF2-40B4-BE49-F238E27FC236}">
                              <a16:creationId xmlns:a16="http://schemas.microsoft.com/office/drawing/2014/main" id="{BC9C5E4F-ABE5-FA4D-0DFF-C8DDB49B237B}"/>
                            </a:ext>
                          </a:extLst>
                        </p:cNvPr>
                        <p:cNvSpPr txBox="1"/>
                        <p:nvPr/>
                      </p:nvSpPr>
                      <p:spPr bwMode="gray">
                        <a:xfrm>
                          <a:off x="5915029" y="1750377"/>
                          <a:ext cx="294612" cy="115888"/>
                        </a:xfrm>
                        <a:prstGeom prst="rect">
                          <a:avLst/>
                        </a:prstGeom>
                      </p:spPr>
                      <p:txBody>
                        <a:bodyPr wrap="square" lIns="0" tIns="0" rIns="0" bIns="0" rtlCol="0" anchor="ctr" anchorCtr="0">
                          <a:noAutofit/>
                        </a:bodyPr>
                        <a:lstStyle/>
                        <a:p>
                          <a:pPr marL="0" marR="0" lvl="0" indent="0" algn="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0" normalizeH="0" baseline="0" noProof="0">
                              <a:ln>
                                <a:noFill/>
                              </a:ln>
                              <a:solidFill>
                                <a:srgbClr val="000000"/>
                              </a:solidFill>
                              <a:effectLst/>
                              <a:uLnTx/>
                              <a:uFillTx/>
                            </a:rPr>
                            <a:t>-40</a:t>
                          </a:r>
                        </a:p>
                      </p:txBody>
                    </p:sp>
                  </p:grpSp>
                  <p:grpSp>
                    <p:nvGrpSpPr>
                      <p:cNvPr id="1535" name="Group 1534">
                        <a:extLst>
                          <a:ext uri="{FF2B5EF4-FFF2-40B4-BE49-F238E27FC236}">
                            <a16:creationId xmlns:a16="http://schemas.microsoft.com/office/drawing/2014/main" id="{FE844FD1-A158-D530-15D2-D1D101FDC03D}"/>
                          </a:ext>
                        </a:extLst>
                      </p:cNvPr>
                      <p:cNvGrpSpPr/>
                      <p:nvPr/>
                    </p:nvGrpSpPr>
                    <p:grpSpPr>
                      <a:xfrm>
                        <a:off x="5915029" y="2826577"/>
                        <a:ext cx="5835011" cy="140103"/>
                        <a:chOff x="5915029" y="1750377"/>
                        <a:chExt cx="5835011" cy="140103"/>
                      </a:xfrm>
                    </p:grpSpPr>
                    <p:cxnSp>
                      <p:nvCxnSpPr>
                        <p:cNvPr id="1552" name="Straight Connector 1551">
                          <a:extLst>
                            <a:ext uri="{FF2B5EF4-FFF2-40B4-BE49-F238E27FC236}">
                              <a16:creationId xmlns:a16="http://schemas.microsoft.com/office/drawing/2014/main" id="{1B6D5DF5-EE78-1F67-FF13-01AB193F99C4}"/>
                            </a:ext>
                          </a:extLst>
                        </p:cNvPr>
                        <p:cNvCxnSpPr>
                          <a:cxnSpLocks/>
                        </p:cNvCxnSpPr>
                        <p:nvPr/>
                      </p:nvCxnSpPr>
                      <p:spPr bwMode="gray">
                        <a:xfrm rot="5400000">
                          <a:off x="6245640" y="1790321"/>
                          <a:ext cx="0" cy="36000"/>
                        </a:xfrm>
                        <a:prstGeom prst="line">
                          <a:avLst/>
                        </a:prstGeom>
                        <a:noFill/>
                        <a:ln w="12700" cap="sq">
                          <a:solidFill>
                            <a:srgbClr val="000000"/>
                          </a:solidFill>
                          <a:prstDash val="solid"/>
                          <a:miter lim="800000"/>
                          <a:headEnd/>
                          <a:tailEnd/>
                        </a:ln>
                        <a:effectLst/>
                      </p:spPr>
                    </p:cxnSp>
                    <p:sp>
                      <p:nvSpPr>
                        <p:cNvPr id="1553" name="TextBox 1552">
                          <a:extLst>
                            <a:ext uri="{FF2B5EF4-FFF2-40B4-BE49-F238E27FC236}">
                              <a16:creationId xmlns:a16="http://schemas.microsoft.com/office/drawing/2014/main" id="{AF547C6F-98A2-CCAD-A0D4-997D14B93B34}"/>
                            </a:ext>
                          </a:extLst>
                        </p:cNvPr>
                        <p:cNvSpPr txBox="1"/>
                        <p:nvPr/>
                      </p:nvSpPr>
                      <p:spPr bwMode="gray">
                        <a:xfrm>
                          <a:off x="5915029" y="1750377"/>
                          <a:ext cx="294612" cy="115888"/>
                        </a:xfrm>
                        <a:prstGeom prst="rect">
                          <a:avLst/>
                        </a:prstGeom>
                      </p:spPr>
                      <p:txBody>
                        <a:bodyPr wrap="square" lIns="0" tIns="0" rIns="0" bIns="0" rtlCol="0" anchor="ctr" anchorCtr="0">
                          <a:noAutofit/>
                        </a:bodyPr>
                        <a:lstStyle/>
                        <a:p>
                          <a:pPr marL="0" marR="0" lvl="0" indent="0" algn="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0" normalizeH="0" baseline="0" noProof="0">
                              <a:ln>
                                <a:noFill/>
                              </a:ln>
                              <a:solidFill>
                                <a:srgbClr val="000000"/>
                              </a:solidFill>
                              <a:effectLst/>
                              <a:uLnTx/>
                              <a:uFillTx/>
                            </a:rPr>
                            <a:t>-20</a:t>
                          </a:r>
                        </a:p>
                      </p:txBody>
                    </p:sp>
                    <p:cxnSp>
                      <p:nvCxnSpPr>
                        <p:cNvPr id="1554" name="Straight Connector 1553">
                          <a:extLst>
                            <a:ext uri="{FF2B5EF4-FFF2-40B4-BE49-F238E27FC236}">
                              <a16:creationId xmlns:a16="http://schemas.microsoft.com/office/drawing/2014/main" id="{51652A92-5CA8-ACFE-61A1-FF2090BD087A}"/>
                            </a:ext>
                          </a:extLst>
                        </p:cNvPr>
                        <p:cNvCxnSpPr>
                          <a:cxnSpLocks/>
                        </p:cNvCxnSpPr>
                        <p:nvPr/>
                      </p:nvCxnSpPr>
                      <p:spPr bwMode="gray">
                        <a:xfrm rot="5400000">
                          <a:off x="9006840" y="-852720"/>
                          <a:ext cx="0" cy="5486400"/>
                        </a:xfrm>
                        <a:prstGeom prst="line">
                          <a:avLst/>
                        </a:prstGeom>
                        <a:noFill/>
                        <a:ln w="12700" cap="sq">
                          <a:solidFill>
                            <a:srgbClr val="000000"/>
                          </a:solidFill>
                          <a:prstDash val="sysDot"/>
                          <a:miter lim="800000"/>
                          <a:headEnd/>
                          <a:tailEnd/>
                        </a:ln>
                        <a:effectLst/>
                      </p:spPr>
                    </p:cxnSp>
                  </p:grpSp>
                  <p:grpSp>
                    <p:nvGrpSpPr>
                      <p:cNvPr id="1536" name="Group 1535">
                        <a:extLst>
                          <a:ext uri="{FF2B5EF4-FFF2-40B4-BE49-F238E27FC236}">
                            <a16:creationId xmlns:a16="http://schemas.microsoft.com/office/drawing/2014/main" id="{1C4AA682-9398-2B13-2DCF-2734301624F3}"/>
                          </a:ext>
                        </a:extLst>
                      </p:cNvPr>
                      <p:cNvGrpSpPr/>
                      <p:nvPr/>
                    </p:nvGrpSpPr>
                    <p:grpSpPr>
                      <a:xfrm>
                        <a:off x="5928361" y="2662260"/>
                        <a:ext cx="335279" cy="115888"/>
                        <a:chOff x="5928361" y="1750377"/>
                        <a:chExt cx="335279" cy="115888"/>
                      </a:xfrm>
                    </p:grpSpPr>
                    <p:cxnSp>
                      <p:nvCxnSpPr>
                        <p:cNvPr id="1550" name="Straight Connector 1549">
                          <a:extLst>
                            <a:ext uri="{FF2B5EF4-FFF2-40B4-BE49-F238E27FC236}">
                              <a16:creationId xmlns:a16="http://schemas.microsoft.com/office/drawing/2014/main" id="{C291E85C-7175-9D7E-CAD2-1AC02A5C65D1}"/>
                            </a:ext>
                          </a:extLst>
                        </p:cNvPr>
                        <p:cNvCxnSpPr>
                          <a:cxnSpLocks/>
                        </p:cNvCxnSpPr>
                        <p:nvPr/>
                      </p:nvCxnSpPr>
                      <p:spPr bwMode="gray">
                        <a:xfrm rot="5400000">
                          <a:off x="6245640" y="1790321"/>
                          <a:ext cx="0" cy="36000"/>
                        </a:xfrm>
                        <a:prstGeom prst="line">
                          <a:avLst/>
                        </a:prstGeom>
                        <a:noFill/>
                        <a:ln w="12700" cap="sq">
                          <a:solidFill>
                            <a:srgbClr val="000000"/>
                          </a:solidFill>
                          <a:prstDash val="solid"/>
                          <a:miter lim="800000"/>
                          <a:headEnd/>
                          <a:tailEnd/>
                        </a:ln>
                        <a:effectLst/>
                      </p:spPr>
                    </p:cxnSp>
                    <p:sp>
                      <p:nvSpPr>
                        <p:cNvPr id="1551" name="TextBox 1550">
                          <a:extLst>
                            <a:ext uri="{FF2B5EF4-FFF2-40B4-BE49-F238E27FC236}">
                              <a16:creationId xmlns:a16="http://schemas.microsoft.com/office/drawing/2014/main" id="{D9995D2C-17D4-4CC3-310C-7544FC04A646}"/>
                            </a:ext>
                          </a:extLst>
                        </p:cNvPr>
                        <p:cNvSpPr txBox="1"/>
                        <p:nvPr/>
                      </p:nvSpPr>
                      <p:spPr bwMode="gray">
                        <a:xfrm>
                          <a:off x="5928361" y="1750377"/>
                          <a:ext cx="281279" cy="115888"/>
                        </a:xfrm>
                        <a:prstGeom prst="rect">
                          <a:avLst/>
                        </a:prstGeom>
                      </p:spPr>
                      <p:txBody>
                        <a:bodyPr wrap="square" lIns="0" tIns="0" rIns="0" bIns="0" rtlCol="0" anchor="ctr" anchorCtr="0">
                          <a:noAutofit/>
                        </a:bodyPr>
                        <a:lstStyle/>
                        <a:p>
                          <a:pPr marL="0" marR="0" lvl="0" indent="0" algn="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0" normalizeH="0" baseline="0" noProof="0">
                              <a:ln>
                                <a:noFill/>
                              </a:ln>
                              <a:solidFill>
                                <a:srgbClr val="000000"/>
                              </a:solidFill>
                              <a:effectLst/>
                              <a:uLnTx/>
                              <a:uFillTx/>
                            </a:rPr>
                            <a:t>0</a:t>
                          </a:r>
                        </a:p>
                      </p:txBody>
                    </p:sp>
                  </p:grpSp>
                  <p:grpSp>
                    <p:nvGrpSpPr>
                      <p:cNvPr id="1537" name="Group 1536">
                        <a:extLst>
                          <a:ext uri="{FF2B5EF4-FFF2-40B4-BE49-F238E27FC236}">
                            <a16:creationId xmlns:a16="http://schemas.microsoft.com/office/drawing/2014/main" id="{6948C235-7DCC-563C-2331-9FF0A3FA068C}"/>
                          </a:ext>
                        </a:extLst>
                      </p:cNvPr>
                      <p:cNvGrpSpPr/>
                      <p:nvPr/>
                    </p:nvGrpSpPr>
                    <p:grpSpPr>
                      <a:xfrm>
                        <a:off x="5915029" y="2497943"/>
                        <a:ext cx="5835011" cy="115888"/>
                        <a:chOff x="5915029" y="1750377"/>
                        <a:chExt cx="5835011" cy="115888"/>
                      </a:xfrm>
                    </p:grpSpPr>
                    <p:cxnSp>
                      <p:nvCxnSpPr>
                        <p:cNvPr id="1547" name="Straight Connector 1546">
                          <a:extLst>
                            <a:ext uri="{FF2B5EF4-FFF2-40B4-BE49-F238E27FC236}">
                              <a16:creationId xmlns:a16="http://schemas.microsoft.com/office/drawing/2014/main" id="{50D5821F-F02F-A4EB-07B1-43A72C55CC17}"/>
                            </a:ext>
                          </a:extLst>
                        </p:cNvPr>
                        <p:cNvCxnSpPr>
                          <a:cxnSpLocks/>
                        </p:cNvCxnSpPr>
                        <p:nvPr/>
                      </p:nvCxnSpPr>
                      <p:spPr bwMode="gray">
                        <a:xfrm rot="5400000">
                          <a:off x="6245640" y="1790321"/>
                          <a:ext cx="0" cy="36000"/>
                        </a:xfrm>
                        <a:prstGeom prst="line">
                          <a:avLst/>
                        </a:prstGeom>
                        <a:noFill/>
                        <a:ln w="12700" cap="sq">
                          <a:solidFill>
                            <a:srgbClr val="000000"/>
                          </a:solidFill>
                          <a:prstDash val="solid"/>
                          <a:miter lim="800000"/>
                          <a:headEnd/>
                          <a:tailEnd/>
                        </a:ln>
                        <a:effectLst/>
                      </p:spPr>
                    </p:cxnSp>
                    <p:sp>
                      <p:nvSpPr>
                        <p:cNvPr id="1548" name="TextBox 1547">
                          <a:extLst>
                            <a:ext uri="{FF2B5EF4-FFF2-40B4-BE49-F238E27FC236}">
                              <a16:creationId xmlns:a16="http://schemas.microsoft.com/office/drawing/2014/main" id="{3B67D5A4-4876-621F-E157-7F4E988F231E}"/>
                            </a:ext>
                          </a:extLst>
                        </p:cNvPr>
                        <p:cNvSpPr txBox="1"/>
                        <p:nvPr/>
                      </p:nvSpPr>
                      <p:spPr bwMode="gray">
                        <a:xfrm>
                          <a:off x="5915029" y="1750377"/>
                          <a:ext cx="294612" cy="115888"/>
                        </a:xfrm>
                        <a:prstGeom prst="rect">
                          <a:avLst/>
                        </a:prstGeom>
                      </p:spPr>
                      <p:txBody>
                        <a:bodyPr wrap="square" lIns="0" tIns="0" rIns="0" bIns="0" rtlCol="0" anchor="ctr" anchorCtr="0">
                          <a:noAutofit/>
                        </a:bodyPr>
                        <a:lstStyle/>
                        <a:p>
                          <a:pPr marL="0" marR="0" lvl="0" indent="0" algn="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0" normalizeH="0" baseline="0" noProof="0">
                              <a:ln>
                                <a:noFill/>
                              </a:ln>
                              <a:solidFill>
                                <a:srgbClr val="000000"/>
                              </a:solidFill>
                              <a:effectLst/>
                              <a:uLnTx/>
                              <a:uFillTx/>
                            </a:rPr>
                            <a:t>20</a:t>
                          </a:r>
                        </a:p>
                      </p:txBody>
                    </p:sp>
                    <p:cxnSp>
                      <p:nvCxnSpPr>
                        <p:cNvPr id="1549" name="Straight Connector 1548">
                          <a:extLst>
                            <a:ext uri="{FF2B5EF4-FFF2-40B4-BE49-F238E27FC236}">
                              <a16:creationId xmlns:a16="http://schemas.microsoft.com/office/drawing/2014/main" id="{433936EC-A8C4-ADC8-8C34-390317520C6E}"/>
                            </a:ext>
                          </a:extLst>
                        </p:cNvPr>
                        <p:cNvCxnSpPr>
                          <a:cxnSpLocks/>
                        </p:cNvCxnSpPr>
                        <p:nvPr/>
                      </p:nvCxnSpPr>
                      <p:spPr bwMode="gray">
                        <a:xfrm rot="5400000">
                          <a:off x="9006840" y="-934879"/>
                          <a:ext cx="0" cy="5486400"/>
                        </a:xfrm>
                        <a:prstGeom prst="line">
                          <a:avLst/>
                        </a:prstGeom>
                        <a:noFill/>
                        <a:ln w="12700" cap="sq">
                          <a:solidFill>
                            <a:srgbClr val="000000"/>
                          </a:solidFill>
                          <a:prstDash val="sysDot"/>
                          <a:miter lim="800000"/>
                          <a:headEnd/>
                          <a:tailEnd/>
                        </a:ln>
                        <a:effectLst/>
                      </p:spPr>
                    </p:cxnSp>
                  </p:grpSp>
                  <p:grpSp>
                    <p:nvGrpSpPr>
                      <p:cNvPr id="1538" name="Group 1537">
                        <a:extLst>
                          <a:ext uri="{FF2B5EF4-FFF2-40B4-BE49-F238E27FC236}">
                            <a16:creationId xmlns:a16="http://schemas.microsoft.com/office/drawing/2014/main" id="{6BCCC336-8DFA-9FD1-234C-9AB953105B1E}"/>
                          </a:ext>
                        </a:extLst>
                      </p:cNvPr>
                      <p:cNvGrpSpPr/>
                      <p:nvPr/>
                    </p:nvGrpSpPr>
                    <p:grpSpPr>
                      <a:xfrm>
                        <a:off x="5928361" y="2333626"/>
                        <a:ext cx="335279" cy="115888"/>
                        <a:chOff x="5928361" y="1750377"/>
                        <a:chExt cx="335279" cy="115888"/>
                      </a:xfrm>
                    </p:grpSpPr>
                    <p:cxnSp>
                      <p:nvCxnSpPr>
                        <p:cNvPr id="1545" name="Straight Connector 1544">
                          <a:extLst>
                            <a:ext uri="{FF2B5EF4-FFF2-40B4-BE49-F238E27FC236}">
                              <a16:creationId xmlns:a16="http://schemas.microsoft.com/office/drawing/2014/main" id="{7B98BF41-C1D5-9FB7-7898-5C0D54351C65}"/>
                            </a:ext>
                          </a:extLst>
                        </p:cNvPr>
                        <p:cNvCxnSpPr>
                          <a:cxnSpLocks/>
                        </p:cNvCxnSpPr>
                        <p:nvPr/>
                      </p:nvCxnSpPr>
                      <p:spPr bwMode="gray">
                        <a:xfrm rot="5400000">
                          <a:off x="6245640" y="1790321"/>
                          <a:ext cx="0" cy="36000"/>
                        </a:xfrm>
                        <a:prstGeom prst="line">
                          <a:avLst/>
                        </a:prstGeom>
                        <a:noFill/>
                        <a:ln w="12700" cap="sq">
                          <a:solidFill>
                            <a:srgbClr val="000000"/>
                          </a:solidFill>
                          <a:prstDash val="solid"/>
                          <a:miter lim="800000"/>
                          <a:headEnd/>
                          <a:tailEnd/>
                        </a:ln>
                        <a:effectLst/>
                      </p:spPr>
                    </p:cxnSp>
                    <p:sp>
                      <p:nvSpPr>
                        <p:cNvPr id="1546" name="TextBox 1545">
                          <a:extLst>
                            <a:ext uri="{FF2B5EF4-FFF2-40B4-BE49-F238E27FC236}">
                              <a16:creationId xmlns:a16="http://schemas.microsoft.com/office/drawing/2014/main" id="{8999E235-77AE-3082-E252-95A139E1E4D2}"/>
                            </a:ext>
                          </a:extLst>
                        </p:cNvPr>
                        <p:cNvSpPr txBox="1"/>
                        <p:nvPr/>
                      </p:nvSpPr>
                      <p:spPr bwMode="gray">
                        <a:xfrm>
                          <a:off x="5928361" y="1750377"/>
                          <a:ext cx="281279" cy="115888"/>
                        </a:xfrm>
                        <a:prstGeom prst="rect">
                          <a:avLst/>
                        </a:prstGeom>
                      </p:spPr>
                      <p:txBody>
                        <a:bodyPr wrap="square" lIns="0" tIns="0" rIns="0" bIns="0" rtlCol="0" anchor="ctr" anchorCtr="0">
                          <a:noAutofit/>
                        </a:bodyPr>
                        <a:lstStyle/>
                        <a:p>
                          <a:pPr marL="0" marR="0" lvl="0" indent="0" algn="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0" normalizeH="0" baseline="0" noProof="0">
                              <a:ln>
                                <a:noFill/>
                              </a:ln>
                              <a:solidFill>
                                <a:srgbClr val="000000"/>
                              </a:solidFill>
                              <a:effectLst/>
                              <a:uLnTx/>
                              <a:uFillTx/>
                            </a:rPr>
                            <a:t>40</a:t>
                          </a:r>
                        </a:p>
                      </p:txBody>
                    </p:sp>
                  </p:grpSp>
                  <p:grpSp>
                    <p:nvGrpSpPr>
                      <p:cNvPr id="1539" name="Group 1538">
                        <a:extLst>
                          <a:ext uri="{FF2B5EF4-FFF2-40B4-BE49-F238E27FC236}">
                            <a16:creationId xmlns:a16="http://schemas.microsoft.com/office/drawing/2014/main" id="{58B7D702-1068-1B56-9192-23E8A2CE7362}"/>
                          </a:ext>
                        </a:extLst>
                      </p:cNvPr>
                      <p:cNvGrpSpPr/>
                      <p:nvPr/>
                    </p:nvGrpSpPr>
                    <p:grpSpPr>
                      <a:xfrm>
                        <a:off x="5915029" y="2169309"/>
                        <a:ext cx="348611" cy="115888"/>
                        <a:chOff x="5915029" y="1750377"/>
                        <a:chExt cx="348611" cy="115888"/>
                      </a:xfrm>
                    </p:grpSpPr>
                    <p:cxnSp>
                      <p:nvCxnSpPr>
                        <p:cNvPr id="1543" name="Straight Connector 1542">
                          <a:extLst>
                            <a:ext uri="{FF2B5EF4-FFF2-40B4-BE49-F238E27FC236}">
                              <a16:creationId xmlns:a16="http://schemas.microsoft.com/office/drawing/2014/main" id="{C172AE6E-5916-B0DD-93A9-1E9D603718F8}"/>
                            </a:ext>
                          </a:extLst>
                        </p:cNvPr>
                        <p:cNvCxnSpPr>
                          <a:cxnSpLocks/>
                        </p:cNvCxnSpPr>
                        <p:nvPr/>
                      </p:nvCxnSpPr>
                      <p:spPr bwMode="gray">
                        <a:xfrm rot="5400000">
                          <a:off x="6245640" y="1790321"/>
                          <a:ext cx="0" cy="36000"/>
                        </a:xfrm>
                        <a:prstGeom prst="line">
                          <a:avLst/>
                        </a:prstGeom>
                        <a:noFill/>
                        <a:ln w="12700" cap="sq">
                          <a:solidFill>
                            <a:srgbClr val="000000"/>
                          </a:solidFill>
                          <a:prstDash val="solid"/>
                          <a:miter lim="800000"/>
                          <a:headEnd/>
                          <a:tailEnd/>
                        </a:ln>
                        <a:effectLst/>
                      </p:spPr>
                    </p:cxnSp>
                    <p:sp>
                      <p:nvSpPr>
                        <p:cNvPr id="1544" name="TextBox 1543">
                          <a:extLst>
                            <a:ext uri="{FF2B5EF4-FFF2-40B4-BE49-F238E27FC236}">
                              <a16:creationId xmlns:a16="http://schemas.microsoft.com/office/drawing/2014/main" id="{6313F65E-9C04-C9AA-1294-6E8D040A5065}"/>
                            </a:ext>
                          </a:extLst>
                        </p:cNvPr>
                        <p:cNvSpPr txBox="1"/>
                        <p:nvPr/>
                      </p:nvSpPr>
                      <p:spPr bwMode="gray">
                        <a:xfrm>
                          <a:off x="5915029" y="1750377"/>
                          <a:ext cx="294612" cy="115888"/>
                        </a:xfrm>
                        <a:prstGeom prst="rect">
                          <a:avLst/>
                        </a:prstGeom>
                      </p:spPr>
                      <p:txBody>
                        <a:bodyPr wrap="square" lIns="0" tIns="0" rIns="0" bIns="0" rtlCol="0" anchor="ctr" anchorCtr="0">
                          <a:noAutofit/>
                        </a:bodyPr>
                        <a:lstStyle/>
                        <a:p>
                          <a:pPr marL="0" marR="0" lvl="0" indent="0" algn="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0" normalizeH="0" baseline="0" noProof="0">
                              <a:ln>
                                <a:noFill/>
                              </a:ln>
                              <a:solidFill>
                                <a:srgbClr val="000000"/>
                              </a:solidFill>
                              <a:effectLst/>
                              <a:uLnTx/>
                              <a:uFillTx/>
                            </a:rPr>
                            <a:t>60</a:t>
                          </a:r>
                        </a:p>
                      </p:txBody>
                    </p:sp>
                  </p:grpSp>
                  <p:grpSp>
                    <p:nvGrpSpPr>
                      <p:cNvPr id="1540" name="Group 1539">
                        <a:extLst>
                          <a:ext uri="{FF2B5EF4-FFF2-40B4-BE49-F238E27FC236}">
                            <a16:creationId xmlns:a16="http://schemas.microsoft.com/office/drawing/2014/main" id="{F3DEB046-DE50-F6C2-184D-D50191135FCA}"/>
                          </a:ext>
                        </a:extLst>
                      </p:cNvPr>
                      <p:cNvGrpSpPr/>
                      <p:nvPr/>
                    </p:nvGrpSpPr>
                    <p:grpSpPr>
                      <a:xfrm>
                        <a:off x="5915029" y="2004992"/>
                        <a:ext cx="348611" cy="115888"/>
                        <a:chOff x="5915029" y="1750377"/>
                        <a:chExt cx="348611" cy="115888"/>
                      </a:xfrm>
                    </p:grpSpPr>
                    <p:cxnSp>
                      <p:nvCxnSpPr>
                        <p:cNvPr id="1541" name="Straight Connector 1540">
                          <a:extLst>
                            <a:ext uri="{FF2B5EF4-FFF2-40B4-BE49-F238E27FC236}">
                              <a16:creationId xmlns:a16="http://schemas.microsoft.com/office/drawing/2014/main" id="{967BBBBB-5774-00D0-4564-B26D3DA33046}"/>
                            </a:ext>
                          </a:extLst>
                        </p:cNvPr>
                        <p:cNvCxnSpPr>
                          <a:cxnSpLocks/>
                        </p:cNvCxnSpPr>
                        <p:nvPr/>
                      </p:nvCxnSpPr>
                      <p:spPr bwMode="gray">
                        <a:xfrm rot="5400000">
                          <a:off x="6245640" y="1790321"/>
                          <a:ext cx="0" cy="36000"/>
                        </a:xfrm>
                        <a:prstGeom prst="line">
                          <a:avLst/>
                        </a:prstGeom>
                        <a:noFill/>
                        <a:ln w="12700" cap="sq">
                          <a:solidFill>
                            <a:srgbClr val="000000"/>
                          </a:solidFill>
                          <a:prstDash val="solid"/>
                          <a:miter lim="800000"/>
                          <a:headEnd/>
                          <a:tailEnd/>
                        </a:ln>
                        <a:effectLst/>
                      </p:spPr>
                    </p:cxnSp>
                    <p:sp>
                      <p:nvSpPr>
                        <p:cNvPr id="1542" name="TextBox 1541">
                          <a:extLst>
                            <a:ext uri="{FF2B5EF4-FFF2-40B4-BE49-F238E27FC236}">
                              <a16:creationId xmlns:a16="http://schemas.microsoft.com/office/drawing/2014/main" id="{8BD9DAB8-D846-1169-E9CC-99C5EBEF11E8}"/>
                            </a:ext>
                          </a:extLst>
                        </p:cNvPr>
                        <p:cNvSpPr txBox="1"/>
                        <p:nvPr/>
                      </p:nvSpPr>
                      <p:spPr bwMode="gray">
                        <a:xfrm>
                          <a:off x="5915029" y="1750377"/>
                          <a:ext cx="294612" cy="115888"/>
                        </a:xfrm>
                        <a:prstGeom prst="rect">
                          <a:avLst/>
                        </a:prstGeom>
                      </p:spPr>
                      <p:txBody>
                        <a:bodyPr wrap="square" lIns="0" tIns="0" rIns="0" bIns="0" rtlCol="0" anchor="ctr" anchorCtr="0">
                          <a:noAutofit/>
                        </a:bodyPr>
                        <a:lstStyle/>
                        <a:p>
                          <a:pPr marL="0" marR="0" lvl="0" indent="0" algn="r" defTabSz="914400" eaLnBrk="1" fontAlgn="auto" latinLnBrk="0" hangingPunct="1">
                            <a:lnSpc>
                              <a:spcPct val="90000"/>
                            </a:lnSpc>
                            <a:spcBef>
                              <a:spcPts val="1000"/>
                            </a:spcBef>
                            <a:spcAft>
                              <a:spcPts val="0"/>
                            </a:spcAft>
                            <a:buClrTx/>
                            <a:buSzTx/>
                            <a:buFontTx/>
                            <a:buNone/>
                            <a:tabLst/>
                            <a:defRPr/>
                          </a:pPr>
                          <a:r>
                            <a:rPr kumimoji="0" lang="en-GB" sz="1000" b="0" i="0" u="none" strike="noStrike" kern="0" cap="none" spc="0" normalizeH="0" baseline="0" noProof="0">
                              <a:ln>
                                <a:noFill/>
                              </a:ln>
                              <a:solidFill>
                                <a:srgbClr val="000000"/>
                              </a:solidFill>
                              <a:effectLst/>
                              <a:uLnTx/>
                              <a:uFillTx/>
                            </a:rPr>
                            <a:t>80</a:t>
                          </a:r>
                        </a:p>
                      </p:txBody>
                    </p:sp>
                  </p:grpSp>
                </p:grpSp>
              </p:grpSp>
              <p:sp>
                <p:nvSpPr>
                  <p:cNvPr id="1526" name="TextBox 1525">
                    <a:extLst>
                      <a:ext uri="{FF2B5EF4-FFF2-40B4-BE49-F238E27FC236}">
                        <a16:creationId xmlns:a16="http://schemas.microsoft.com/office/drawing/2014/main" id="{F3A41C72-E8ED-832E-951B-FA991CDB48D5}"/>
                      </a:ext>
                    </a:extLst>
                  </p:cNvPr>
                  <p:cNvSpPr txBox="1"/>
                  <p:nvPr/>
                </p:nvSpPr>
                <p:spPr bwMode="gray">
                  <a:xfrm rot="16200000">
                    <a:off x="5114542" y="2584654"/>
                    <a:ext cx="1434479" cy="271103"/>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1050" b="1" i="0" u="none" strike="noStrike" kern="0" cap="none" spc="0" normalizeH="0" baseline="0" noProof="0">
                        <a:ln>
                          <a:noFill/>
                        </a:ln>
                        <a:solidFill>
                          <a:srgbClr val="000000"/>
                        </a:solidFill>
                        <a:effectLst/>
                        <a:uLnTx/>
                        <a:uFillTx/>
                      </a:rPr>
                      <a:t>Change from baseline in </a:t>
                    </a:r>
                    <a:r>
                      <a:rPr kumimoji="0" lang="en-GB" sz="1050" b="1" i="0" u="none" strike="noStrike" kern="0" cap="none" spc="0" normalizeH="0" baseline="0" noProof="0" err="1">
                        <a:ln>
                          <a:noFill/>
                        </a:ln>
                        <a:solidFill>
                          <a:srgbClr val="000000"/>
                        </a:solidFill>
                        <a:effectLst/>
                        <a:uLnTx/>
                        <a:uFillTx/>
                      </a:rPr>
                      <a:t>tumor</a:t>
                    </a:r>
                    <a:r>
                      <a:rPr kumimoji="0" lang="en-GB" sz="1050" b="1" i="0" u="none" strike="noStrike" kern="0" cap="none" spc="0" normalizeH="0" baseline="0" noProof="0">
                        <a:ln>
                          <a:noFill/>
                        </a:ln>
                        <a:solidFill>
                          <a:srgbClr val="000000"/>
                        </a:solidFill>
                        <a:effectLst/>
                        <a:uLnTx/>
                        <a:uFillTx/>
                      </a:rPr>
                      <a:t> burden, %</a:t>
                    </a:r>
                  </a:p>
                </p:txBody>
              </p:sp>
              <p:sp>
                <p:nvSpPr>
                  <p:cNvPr id="1527" name="TextBox 1526">
                    <a:extLst>
                      <a:ext uri="{FF2B5EF4-FFF2-40B4-BE49-F238E27FC236}">
                        <a16:creationId xmlns:a16="http://schemas.microsoft.com/office/drawing/2014/main" id="{BC3CCF5E-8F18-3FA3-D8E6-59A2DFA8E563}"/>
                      </a:ext>
                    </a:extLst>
                  </p:cNvPr>
                  <p:cNvSpPr txBox="1"/>
                  <p:nvPr/>
                </p:nvSpPr>
                <p:spPr bwMode="gray">
                  <a:xfrm>
                    <a:off x="8215564" y="3540105"/>
                    <a:ext cx="1581601" cy="182463"/>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1050" b="1" i="0" u="none" strike="noStrike" kern="0" cap="none" spc="0" normalizeH="0" baseline="0" noProof="0">
                        <a:ln>
                          <a:noFill/>
                        </a:ln>
                        <a:solidFill>
                          <a:srgbClr val="000000"/>
                        </a:solidFill>
                        <a:effectLst/>
                        <a:uLnTx/>
                        <a:uFillTx/>
                      </a:rPr>
                      <a:t>Patients (n=34)</a:t>
                    </a:r>
                  </a:p>
                </p:txBody>
              </p:sp>
            </p:grpSp>
            <p:grpSp>
              <p:nvGrpSpPr>
                <p:cNvPr id="1489" name="Group 1488">
                  <a:extLst>
                    <a:ext uri="{FF2B5EF4-FFF2-40B4-BE49-F238E27FC236}">
                      <a16:creationId xmlns:a16="http://schemas.microsoft.com/office/drawing/2014/main" id="{B937DFB4-319F-144F-39DF-75C99AD73F76}"/>
                    </a:ext>
                  </a:extLst>
                </p:cNvPr>
                <p:cNvGrpSpPr/>
                <p:nvPr/>
              </p:nvGrpSpPr>
              <p:grpSpPr>
                <a:xfrm>
                  <a:off x="6311211" y="2231093"/>
                  <a:ext cx="5390306" cy="1176524"/>
                  <a:chOff x="6311211" y="2291546"/>
                  <a:chExt cx="5390306" cy="1250245"/>
                </a:xfrm>
                <a:solidFill>
                  <a:srgbClr val="F8DF5A"/>
                </a:solidFill>
              </p:grpSpPr>
              <p:sp>
                <p:nvSpPr>
                  <p:cNvPr id="1491" name="Rectangle 1490">
                    <a:extLst>
                      <a:ext uri="{FF2B5EF4-FFF2-40B4-BE49-F238E27FC236}">
                        <a16:creationId xmlns:a16="http://schemas.microsoft.com/office/drawing/2014/main" id="{96F3DB6B-D26C-11D9-171A-00A6C0943EEA}"/>
                      </a:ext>
                    </a:extLst>
                  </p:cNvPr>
                  <p:cNvSpPr/>
                  <p:nvPr/>
                </p:nvSpPr>
                <p:spPr bwMode="gray">
                  <a:xfrm>
                    <a:off x="6311211" y="2291546"/>
                    <a:ext cx="93871" cy="428645"/>
                  </a:xfrm>
                  <a:prstGeom prst="rect">
                    <a:avLst/>
                  </a:prstGeom>
                  <a:grp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492" name="Rectangle 1491">
                    <a:extLst>
                      <a:ext uri="{FF2B5EF4-FFF2-40B4-BE49-F238E27FC236}">
                        <a16:creationId xmlns:a16="http://schemas.microsoft.com/office/drawing/2014/main" id="{BE5FCDFD-136A-2A87-92BB-60F4D745A2ED}"/>
                      </a:ext>
                    </a:extLst>
                  </p:cNvPr>
                  <p:cNvSpPr/>
                  <p:nvPr/>
                </p:nvSpPr>
                <p:spPr bwMode="gray">
                  <a:xfrm>
                    <a:off x="6471709" y="2462222"/>
                    <a:ext cx="93871" cy="257969"/>
                  </a:xfrm>
                  <a:prstGeom prst="rect">
                    <a:avLst/>
                  </a:prstGeom>
                  <a:grp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493" name="Rectangle 1492">
                    <a:extLst>
                      <a:ext uri="{FF2B5EF4-FFF2-40B4-BE49-F238E27FC236}">
                        <a16:creationId xmlns:a16="http://schemas.microsoft.com/office/drawing/2014/main" id="{3923BEFA-CBD7-7605-AB9F-001F0FAF3B93}"/>
                      </a:ext>
                    </a:extLst>
                  </p:cNvPr>
                  <p:cNvSpPr/>
                  <p:nvPr/>
                </p:nvSpPr>
                <p:spPr bwMode="gray">
                  <a:xfrm>
                    <a:off x="6632207" y="2509839"/>
                    <a:ext cx="93871" cy="210352"/>
                  </a:xfrm>
                  <a:prstGeom prst="rect">
                    <a:avLst/>
                  </a:prstGeom>
                  <a:solidFill>
                    <a:srgbClr val="67BB6E"/>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494" name="Rectangle 1493">
                    <a:extLst>
                      <a:ext uri="{FF2B5EF4-FFF2-40B4-BE49-F238E27FC236}">
                        <a16:creationId xmlns:a16="http://schemas.microsoft.com/office/drawing/2014/main" id="{53B60236-AAF8-C870-0EC4-E1B72C95B011}"/>
                      </a:ext>
                    </a:extLst>
                  </p:cNvPr>
                  <p:cNvSpPr/>
                  <p:nvPr/>
                </p:nvSpPr>
                <p:spPr bwMode="gray">
                  <a:xfrm>
                    <a:off x="6792705" y="2573125"/>
                    <a:ext cx="93871" cy="147065"/>
                  </a:xfrm>
                  <a:prstGeom prst="rect">
                    <a:avLst/>
                  </a:prstGeom>
                  <a:grp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495" name="Rectangle 1494">
                    <a:extLst>
                      <a:ext uri="{FF2B5EF4-FFF2-40B4-BE49-F238E27FC236}">
                        <a16:creationId xmlns:a16="http://schemas.microsoft.com/office/drawing/2014/main" id="{F9B72E4C-8D4A-0914-3291-886F56446205}"/>
                      </a:ext>
                    </a:extLst>
                  </p:cNvPr>
                  <p:cNvSpPr/>
                  <p:nvPr/>
                </p:nvSpPr>
                <p:spPr bwMode="gray">
                  <a:xfrm>
                    <a:off x="6953203" y="2598759"/>
                    <a:ext cx="93871" cy="121421"/>
                  </a:xfrm>
                  <a:prstGeom prst="rect">
                    <a:avLst/>
                  </a:prstGeom>
                  <a:solidFill>
                    <a:srgbClr val="67BB6E"/>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496" name="Rectangle 1495">
                    <a:extLst>
                      <a:ext uri="{FF2B5EF4-FFF2-40B4-BE49-F238E27FC236}">
                        <a16:creationId xmlns:a16="http://schemas.microsoft.com/office/drawing/2014/main" id="{2909ADF6-F148-28B3-1F84-B32572CEF0AA}"/>
                      </a:ext>
                    </a:extLst>
                  </p:cNvPr>
                  <p:cNvSpPr/>
                  <p:nvPr/>
                </p:nvSpPr>
                <p:spPr bwMode="gray">
                  <a:xfrm>
                    <a:off x="7113701" y="2609066"/>
                    <a:ext cx="93871" cy="111118"/>
                  </a:xfrm>
                  <a:prstGeom prst="rect">
                    <a:avLst/>
                  </a:prstGeom>
                  <a:grp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497" name="Rectangle 1496">
                    <a:extLst>
                      <a:ext uri="{FF2B5EF4-FFF2-40B4-BE49-F238E27FC236}">
                        <a16:creationId xmlns:a16="http://schemas.microsoft.com/office/drawing/2014/main" id="{18F73A91-943D-EEA8-9384-74971A0B4D6D}"/>
                      </a:ext>
                    </a:extLst>
                  </p:cNvPr>
                  <p:cNvSpPr/>
                  <p:nvPr/>
                </p:nvSpPr>
                <p:spPr bwMode="gray">
                  <a:xfrm>
                    <a:off x="7274199" y="2691384"/>
                    <a:ext cx="93871" cy="28800"/>
                  </a:xfrm>
                  <a:prstGeom prst="rect">
                    <a:avLst/>
                  </a:prstGeom>
                  <a:solidFill>
                    <a:srgbClr val="67BB6E"/>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498" name="Rectangle 1497">
                    <a:extLst>
                      <a:ext uri="{FF2B5EF4-FFF2-40B4-BE49-F238E27FC236}">
                        <a16:creationId xmlns:a16="http://schemas.microsoft.com/office/drawing/2014/main" id="{13074E77-6254-F731-D273-CB57ECFBFA91}"/>
                      </a:ext>
                    </a:extLst>
                  </p:cNvPr>
                  <p:cNvSpPr/>
                  <p:nvPr/>
                </p:nvSpPr>
                <p:spPr bwMode="gray">
                  <a:xfrm flipV="1">
                    <a:off x="7595195" y="2720183"/>
                    <a:ext cx="93871" cy="70177"/>
                  </a:xfrm>
                  <a:prstGeom prst="rect">
                    <a:avLst/>
                  </a:prstGeom>
                  <a:grp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499" name="Rectangle 1498">
                    <a:extLst>
                      <a:ext uri="{FF2B5EF4-FFF2-40B4-BE49-F238E27FC236}">
                        <a16:creationId xmlns:a16="http://schemas.microsoft.com/office/drawing/2014/main" id="{E45EFAC4-E6B7-255A-D67C-9AD765BA0F3D}"/>
                      </a:ext>
                    </a:extLst>
                  </p:cNvPr>
                  <p:cNvSpPr/>
                  <p:nvPr/>
                </p:nvSpPr>
                <p:spPr bwMode="gray">
                  <a:xfrm>
                    <a:off x="7434697" y="2711291"/>
                    <a:ext cx="93871" cy="3600"/>
                  </a:xfrm>
                  <a:prstGeom prst="rect">
                    <a:avLst/>
                  </a:prstGeom>
                  <a:solidFill>
                    <a:srgbClr val="67BB6E"/>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500" name="Rectangle 1499">
                    <a:extLst>
                      <a:ext uri="{FF2B5EF4-FFF2-40B4-BE49-F238E27FC236}">
                        <a16:creationId xmlns:a16="http://schemas.microsoft.com/office/drawing/2014/main" id="{42FFEA61-9C0D-436C-3622-1DAF7CCABE39}"/>
                      </a:ext>
                    </a:extLst>
                  </p:cNvPr>
                  <p:cNvSpPr/>
                  <p:nvPr/>
                </p:nvSpPr>
                <p:spPr bwMode="gray">
                  <a:xfrm flipV="1">
                    <a:off x="7755693" y="2720182"/>
                    <a:ext cx="93871" cy="92842"/>
                  </a:xfrm>
                  <a:prstGeom prst="rect">
                    <a:avLst/>
                  </a:prstGeom>
                  <a:grp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501" name="Rectangle 1500">
                    <a:extLst>
                      <a:ext uri="{FF2B5EF4-FFF2-40B4-BE49-F238E27FC236}">
                        <a16:creationId xmlns:a16="http://schemas.microsoft.com/office/drawing/2014/main" id="{D43F872B-7B67-E6FC-FEBA-91DAB60B0591}"/>
                      </a:ext>
                    </a:extLst>
                  </p:cNvPr>
                  <p:cNvSpPr/>
                  <p:nvPr/>
                </p:nvSpPr>
                <p:spPr bwMode="gray">
                  <a:xfrm flipV="1">
                    <a:off x="7916191" y="2720182"/>
                    <a:ext cx="93871" cy="116680"/>
                  </a:xfrm>
                  <a:prstGeom prst="rect">
                    <a:avLst/>
                  </a:prstGeom>
                  <a:grp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502" name="Rectangle 1501">
                    <a:extLst>
                      <a:ext uri="{FF2B5EF4-FFF2-40B4-BE49-F238E27FC236}">
                        <a16:creationId xmlns:a16="http://schemas.microsoft.com/office/drawing/2014/main" id="{A569CEE0-AF7B-B045-BFFE-C7B074CF4771}"/>
                      </a:ext>
                    </a:extLst>
                  </p:cNvPr>
                  <p:cNvSpPr/>
                  <p:nvPr/>
                </p:nvSpPr>
                <p:spPr bwMode="gray">
                  <a:xfrm flipV="1">
                    <a:off x="8076689" y="2720179"/>
                    <a:ext cx="93871" cy="122400"/>
                  </a:xfrm>
                  <a:prstGeom prst="rect">
                    <a:avLst/>
                  </a:prstGeom>
                  <a:solidFill>
                    <a:srgbClr val="67BB6E"/>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503" name="Rectangle 1502">
                    <a:extLst>
                      <a:ext uri="{FF2B5EF4-FFF2-40B4-BE49-F238E27FC236}">
                        <a16:creationId xmlns:a16="http://schemas.microsoft.com/office/drawing/2014/main" id="{DACA49B7-EC9C-1E11-D38E-10E354A3BB7D}"/>
                      </a:ext>
                    </a:extLst>
                  </p:cNvPr>
                  <p:cNvSpPr/>
                  <p:nvPr/>
                </p:nvSpPr>
                <p:spPr bwMode="gray">
                  <a:xfrm flipV="1">
                    <a:off x="8237187" y="2720181"/>
                    <a:ext cx="93871" cy="124607"/>
                  </a:xfrm>
                  <a:prstGeom prst="rect">
                    <a:avLst/>
                  </a:prstGeom>
                  <a:grp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504" name="Rectangle 1503">
                    <a:extLst>
                      <a:ext uri="{FF2B5EF4-FFF2-40B4-BE49-F238E27FC236}">
                        <a16:creationId xmlns:a16="http://schemas.microsoft.com/office/drawing/2014/main" id="{877245A5-5626-D9DF-9216-908D854F3632}"/>
                      </a:ext>
                    </a:extLst>
                  </p:cNvPr>
                  <p:cNvSpPr/>
                  <p:nvPr/>
                </p:nvSpPr>
                <p:spPr bwMode="gray">
                  <a:xfrm flipV="1">
                    <a:off x="8397685" y="2720180"/>
                    <a:ext cx="93871" cy="196051"/>
                  </a:xfrm>
                  <a:prstGeom prst="rect">
                    <a:avLst/>
                  </a:prstGeom>
                  <a:grp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505" name="Rectangle 1504">
                    <a:extLst>
                      <a:ext uri="{FF2B5EF4-FFF2-40B4-BE49-F238E27FC236}">
                        <a16:creationId xmlns:a16="http://schemas.microsoft.com/office/drawing/2014/main" id="{6AAC7FFF-987E-0006-325B-B80BF6A710F6}"/>
                      </a:ext>
                    </a:extLst>
                  </p:cNvPr>
                  <p:cNvSpPr/>
                  <p:nvPr/>
                </p:nvSpPr>
                <p:spPr bwMode="gray">
                  <a:xfrm flipV="1">
                    <a:off x="8558183" y="2720179"/>
                    <a:ext cx="93871" cy="203563"/>
                  </a:xfrm>
                  <a:prstGeom prst="rect">
                    <a:avLst/>
                  </a:prstGeom>
                  <a:grp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506" name="Rectangle 1505">
                    <a:extLst>
                      <a:ext uri="{FF2B5EF4-FFF2-40B4-BE49-F238E27FC236}">
                        <a16:creationId xmlns:a16="http://schemas.microsoft.com/office/drawing/2014/main" id="{8099FFAC-D6D6-941C-F360-CCD8EB235EE0}"/>
                      </a:ext>
                    </a:extLst>
                  </p:cNvPr>
                  <p:cNvSpPr/>
                  <p:nvPr/>
                </p:nvSpPr>
                <p:spPr bwMode="gray">
                  <a:xfrm flipV="1">
                    <a:off x="8718681" y="2720178"/>
                    <a:ext cx="93871" cy="229263"/>
                  </a:xfrm>
                  <a:prstGeom prst="rect">
                    <a:avLst/>
                  </a:prstGeom>
                  <a:grp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507" name="Rectangle 1506">
                    <a:extLst>
                      <a:ext uri="{FF2B5EF4-FFF2-40B4-BE49-F238E27FC236}">
                        <a16:creationId xmlns:a16="http://schemas.microsoft.com/office/drawing/2014/main" id="{5E6ED01C-134A-878A-1758-3E303DFF7680}"/>
                      </a:ext>
                    </a:extLst>
                  </p:cNvPr>
                  <p:cNvSpPr/>
                  <p:nvPr/>
                </p:nvSpPr>
                <p:spPr bwMode="gray">
                  <a:xfrm flipV="1">
                    <a:off x="8879179" y="2720177"/>
                    <a:ext cx="93871" cy="235819"/>
                  </a:xfrm>
                  <a:prstGeom prst="rect">
                    <a:avLst/>
                  </a:prstGeom>
                  <a:grp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508" name="Rectangle 1507">
                    <a:extLst>
                      <a:ext uri="{FF2B5EF4-FFF2-40B4-BE49-F238E27FC236}">
                        <a16:creationId xmlns:a16="http://schemas.microsoft.com/office/drawing/2014/main" id="{C39AB35A-F354-026E-5291-2C485D8F40C2}"/>
                      </a:ext>
                    </a:extLst>
                  </p:cNvPr>
                  <p:cNvSpPr/>
                  <p:nvPr/>
                </p:nvSpPr>
                <p:spPr bwMode="gray">
                  <a:xfrm flipV="1">
                    <a:off x="9039677" y="2720176"/>
                    <a:ext cx="93871" cy="305598"/>
                  </a:xfrm>
                  <a:prstGeom prst="rect">
                    <a:avLst/>
                  </a:prstGeom>
                  <a:solidFill>
                    <a:srgbClr val="67BB6E"/>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509" name="Rectangle 1508">
                    <a:extLst>
                      <a:ext uri="{FF2B5EF4-FFF2-40B4-BE49-F238E27FC236}">
                        <a16:creationId xmlns:a16="http://schemas.microsoft.com/office/drawing/2014/main" id="{492CA5A2-DA51-AABA-E6FF-7D5C46A6E88E}"/>
                      </a:ext>
                    </a:extLst>
                  </p:cNvPr>
                  <p:cNvSpPr/>
                  <p:nvPr/>
                </p:nvSpPr>
                <p:spPr bwMode="gray">
                  <a:xfrm flipV="1">
                    <a:off x="9200175" y="2720175"/>
                    <a:ext cx="93871" cy="340521"/>
                  </a:xfrm>
                  <a:prstGeom prst="rect">
                    <a:avLst/>
                  </a:prstGeom>
                  <a:grp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510" name="Rectangle 1509">
                    <a:extLst>
                      <a:ext uri="{FF2B5EF4-FFF2-40B4-BE49-F238E27FC236}">
                        <a16:creationId xmlns:a16="http://schemas.microsoft.com/office/drawing/2014/main" id="{14341E10-7EC8-4619-11CD-CFDA66E98434}"/>
                      </a:ext>
                    </a:extLst>
                  </p:cNvPr>
                  <p:cNvSpPr/>
                  <p:nvPr/>
                </p:nvSpPr>
                <p:spPr bwMode="gray">
                  <a:xfrm flipV="1">
                    <a:off x="9360673" y="2720174"/>
                    <a:ext cx="93871" cy="348463"/>
                  </a:xfrm>
                  <a:prstGeom prst="rect">
                    <a:avLst/>
                  </a:prstGeom>
                  <a:grp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511" name="Rectangle 1510">
                    <a:extLst>
                      <a:ext uri="{FF2B5EF4-FFF2-40B4-BE49-F238E27FC236}">
                        <a16:creationId xmlns:a16="http://schemas.microsoft.com/office/drawing/2014/main" id="{0F8EF5F6-80AC-91E4-B513-5A18B93BCCF1}"/>
                      </a:ext>
                    </a:extLst>
                  </p:cNvPr>
                  <p:cNvSpPr/>
                  <p:nvPr/>
                </p:nvSpPr>
                <p:spPr bwMode="gray">
                  <a:xfrm flipV="1">
                    <a:off x="9521171" y="2720172"/>
                    <a:ext cx="93871" cy="401586"/>
                  </a:xfrm>
                  <a:prstGeom prst="rect">
                    <a:avLst/>
                  </a:prstGeom>
                  <a:grp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512" name="Rectangle 1511">
                    <a:extLst>
                      <a:ext uri="{FF2B5EF4-FFF2-40B4-BE49-F238E27FC236}">
                        <a16:creationId xmlns:a16="http://schemas.microsoft.com/office/drawing/2014/main" id="{04AD5D3D-BC51-6A47-F43C-CD318449493A}"/>
                      </a:ext>
                    </a:extLst>
                  </p:cNvPr>
                  <p:cNvSpPr/>
                  <p:nvPr/>
                </p:nvSpPr>
                <p:spPr bwMode="gray">
                  <a:xfrm flipV="1">
                    <a:off x="9681669" y="2720171"/>
                    <a:ext cx="93871" cy="410377"/>
                  </a:xfrm>
                  <a:prstGeom prst="rect">
                    <a:avLst/>
                  </a:prstGeom>
                  <a:grp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513" name="Rectangle 1512">
                    <a:extLst>
                      <a:ext uri="{FF2B5EF4-FFF2-40B4-BE49-F238E27FC236}">
                        <a16:creationId xmlns:a16="http://schemas.microsoft.com/office/drawing/2014/main" id="{C8342639-13D9-2731-1696-025D22B5B722}"/>
                      </a:ext>
                    </a:extLst>
                  </p:cNvPr>
                  <p:cNvSpPr/>
                  <p:nvPr/>
                </p:nvSpPr>
                <p:spPr bwMode="gray">
                  <a:xfrm flipV="1">
                    <a:off x="9842167" y="2720170"/>
                    <a:ext cx="93871" cy="414000"/>
                  </a:xfrm>
                  <a:prstGeom prst="rect">
                    <a:avLst/>
                  </a:prstGeom>
                  <a:grp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514" name="Rectangle 1513">
                    <a:extLst>
                      <a:ext uri="{FF2B5EF4-FFF2-40B4-BE49-F238E27FC236}">
                        <a16:creationId xmlns:a16="http://schemas.microsoft.com/office/drawing/2014/main" id="{43F81F04-5762-8C1B-A543-10771322719D}"/>
                      </a:ext>
                    </a:extLst>
                  </p:cNvPr>
                  <p:cNvSpPr/>
                  <p:nvPr/>
                </p:nvSpPr>
                <p:spPr bwMode="gray">
                  <a:xfrm flipV="1">
                    <a:off x="10002665" y="2720169"/>
                    <a:ext cx="93871" cy="428400"/>
                  </a:xfrm>
                  <a:prstGeom prst="rect">
                    <a:avLst/>
                  </a:prstGeom>
                  <a:grp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515" name="Rectangle 1514">
                    <a:extLst>
                      <a:ext uri="{FF2B5EF4-FFF2-40B4-BE49-F238E27FC236}">
                        <a16:creationId xmlns:a16="http://schemas.microsoft.com/office/drawing/2014/main" id="{CC3C0278-C09B-6433-A90D-1C3CB3C1200B}"/>
                      </a:ext>
                    </a:extLst>
                  </p:cNvPr>
                  <p:cNvSpPr/>
                  <p:nvPr/>
                </p:nvSpPr>
                <p:spPr bwMode="gray">
                  <a:xfrm flipV="1">
                    <a:off x="10163163" y="2720169"/>
                    <a:ext cx="93871" cy="435600"/>
                  </a:xfrm>
                  <a:prstGeom prst="rect">
                    <a:avLst/>
                  </a:prstGeom>
                  <a:grp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516" name="Rectangle 1515">
                    <a:extLst>
                      <a:ext uri="{FF2B5EF4-FFF2-40B4-BE49-F238E27FC236}">
                        <a16:creationId xmlns:a16="http://schemas.microsoft.com/office/drawing/2014/main" id="{D77E76C7-1A1A-696B-EDC7-E8289AB9C79E}"/>
                      </a:ext>
                    </a:extLst>
                  </p:cNvPr>
                  <p:cNvSpPr/>
                  <p:nvPr/>
                </p:nvSpPr>
                <p:spPr bwMode="gray">
                  <a:xfrm flipV="1">
                    <a:off x="10323661" y="2720168"/>
                    <a:ext cx="93871" cy="505629"/>
                  </a:xfrm>
                  <a:prstGeom prst="rect">
                    <a:avLst/>
                  </a:prstGeom>
                  <a:grp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517" name="Rectangle 1516">
                    <a:extLst>
                      <a:ext uri="{FF2B5EF4-FFF2-40B4-BE49-F238E27FC236}">
                        <a16:creationId xmlns:a16="http://schemas.microsoft.com/office/drawing/2014/main" id="{22258B23-9078-BDBC-06D1-45649AA86AF1}"/>
                      </a:ext>
                    </a:extLst>
                  </p:cNvPr>
                  <p:cNvSpPr/>
                  <p:nvPr/>
                </p:nvSpPr>
                <p:spPr bwMode="gray">
                  <a:xfrm flipV="1">
                    <a:off x="10484159" y="2720167"/>
                    <a:ext cx="93871" cy="515031"/>
                  </a:xfrm>
                  <a:prstGeom prst="rect">
                    <a:avLst/>
                  </a:prstGeom>
                  <a:grp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518" name="Rectangle 1517">
                    <a:extLst>
                      <a:ext uri="{FF2B5EF4-FFF2-40B4-BE49-F238E27FC236}">
                        <a16:creationId xmlns:a16="http://schemas.microsoft.com/office/drawing/2014/main" id="{013DC9B1-4FD2-5EEC-3E62-7144DF492B15}"/>
                      </a:ext>
                    </a:extLst>
                  </p:cNvPr>
                  <p:cNvSpPr/>
                  <p:nvPr/>
                </p:nvSpPr>
                <p:spPr bwMode="gray">
                  <a:xfrm flipV="1">
                    <a:off x="10644657" y="2720166"/>
                    <a:ext cx="93871" cy="529020"/>
                  </a:xfrm>
                  <a:prstGeom prst="rect">
                    <a:avLst/>
                  </a:prstGeom>
                  <a:grp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519" name="Rectangle 1518">
                    <a:extLst>
                      <a:ext uri="{FF2B5EF4-FFF2-40B4-BE49-F238E27FC236}">
                        <a16:creationId xmlns:a16="http://schemas.microsoft.com/office/drawing/2014/main" id="{45D61DBD-E04D-ECD9-7553-CBC0A94BA11E}"/>
                      </a:ext>
                    </a:extLst>
                  </p:cNvPr>
                  <p:cNvSpPr/>
                  <p:nvPr/>
                </p:nvSpPr>
                <p:spPr bwMode="gray">
                  <a:xfrm flipV="1">
                    <a:off x="10805155" y="2720165"/>
                    <a:ext cx="93871" cy="576000"/>
                  </a:xfrm>
                  <a:prstGeom prst="rect">
                    <a:avLst/>
                  </a:prstGeom>
                  <a:grp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520" name="Rectangle 1519">
                    <a:extLst>
                      <a:ext uri="{FF2B5EF4-FFF2-40B4-BE49-F238E27FC236}">
                        <a16:creationId xmlns:a16="http://schemas.microsoft.com/office/drawing/2014/main" id="{EB27E96A-C134-C3CA-D836-6349BFF68EA2}"/>
                      </a:ext>
                    </a:extLst>
                  </p:cNvPr>
                  <p:cNvSpPr/>
                  <p:nvPr/>
                </p:nvSpPr>
                <p:spPr bwMode="gray">
                  <a:xfrm flipV="1">
                    <a:off x="10965653" y="2720164"/>
                    <a:ext cx="93871" cy="626400"/>
                  </a:xfrm>
                  <a:prstGeom prst="rect">
                    <a:avLst/>
                  </a:prstGeom>
                  <a:grp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521" name="Rectangle 1520">
                    <a:extLst>
                      <a:ext uri="{FF2B5EF4-FFF2-40B4-BE49-F238E27FC236}">
                        <a16:creationId xmlns:a16="http://schemas.microsoft.com/office/drawing/2014/main" id="{3DCEF885-B05F-CADE-FCC8-8CE10C58BF48}"/>
                      </a:ext>
                    </a:extLst>
                  </p:cNvPr>
                  <p:cNvSpPr/>
                  <p:nvPr/>
                </p:nvSpPr>
                <p:spPr bwMode="gray">
                  <a:xfrm flipV="1">
                    <a:off x="11126151" y="2720163"/>
                    <a:ext cx="93871" cy="684000"/>
                  </a:xfrm>
                  <a:prstGeom prst="rect">
                    <a:avLst/>
                  </a:prstGeom>
                  <a:grp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522" name="Rectangle 1521">
                    <a:extLst>
                      <a:ext uri="{FF2B5EF4-FFF2-40B4-BE49-F238E27FC236}">
                        <a16:creationId xmlns:a16="http://schemas.microsoft.com/office/drawing/2014/main" id="{7EB42862-0D97-4F1F-2273-DE2ECA4C2D22}"/>
                      </a:ext>
                    </a:extLst>
                  </p:cNvPr>
                  <p:cNvSpPr/>
                  <p:nvPr/>
                </p:nvSpPr>
                <p:spPr bwMode="gray">
                  <a:xfrm flipV="1">
                    <a:off x="11286649" y="2720163"/>
                    <a:ext cx="93871" cy="696136"/>
                  </a:xfrm>
                  <a:prstGeom prst="rect">
                    <a:avLst/>
                  </a:prstGeom>
                  <a:grp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523" name="Rectangle 1522">
                    <a:extLst>
                      <a:ext uri="{FF2B5EF4-FFF2-40B4-BE49-F238E27FC236}">
                        <a16:creationId xmlns:a16="http://schemas.microsoft.com/office/drawing/2014/main" id="{B3E4D55D-0B4B-8BB9-AD51-0B2D0B6F1F51}"/>
                      </a:ext>
                    </a:extLst>
                  </p:cNvPr>
                  <p:cNvSpPr/>
                  <p:nvPr/>
                </p:nvSpPr>
                <p:spPr bwMode="gray">
                  <a:xfrm flipV="1">
                    <a:off x="11447147" y="2720163"/>
                    <a:ext cx="93871" cy="821628"/>
                  </a:xfrm>
                  <a:prstGeom prst="rect">
                    <a:avLst/>
                  </a:prstGeom>
                  <a:solidFill>
                    <a:srgbClr val="67BB6E"/>
                  </a:solid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sp>
                <p:nvSpPr>
                  <p:cNvPr id="1524" name="Rectangle 1523">
                    <a:extLst>
                      <a:ext uri="{FF2B5EF4-FFF2-40B4-BE49-F238E27FC236}">
                        <a16:creationId xmlns:a16="http://schemas.microsoft.com/office/drawing/2014/main" id="{A6748F7F-9D69-2001-3A3A-2BA227979DCB}"/>
                      </a:ext>
                    </a:extLst>
                  </p:cNvPr>
                  <p:cNvSpPr/>
                  <p:nvPr/>
                </p:nvSpPr>
                <p:spPr bwMode="gray">
                  <a:xfrm flipV="1">
                    <a:off x="11607646" y="2720163"/>
                    <a:ext cx="93871" cy="821628"/>
                  </a:xfrm>
                  <a:prstGeom prst="rect">
                    <a:avLst/>
                  </a:prstGeom>
                  <a:grpFill/>
                  <a:ln w="28575" cap="flat" cmpd="sng" algn="ctr">
                    <a:noFill/>
                    <a:prstDash val="solid"/>
                    <a:miter lim="800000"/>
                    <a:headEnd type="none" w="med" len="med"/>
                    <a:tailEnd type="none" w="med" len="med"/>
                  </a:ln>
                  <a:effectLst/>
                </p:spPr>
                <p:txBody>
                  <a:bodyPr vert="horz" wrap="square" lIns="91429" tIns="45715" rIns="91429" bIns="45715" numCol="1" rtlCol="0" anchor="ctr" anchorCtr="0" compatLnSpc="1">
                    <a:prstTxWarp prst="textNoShape">
                      <a:avLst/>
                    </a:prstTxWarp>
                    <a:noAutofit/>
                  </a:bodyPr>
                  <a:lstStyle/>
                  <a:p>
                    <a:pPr marL="0" marR="0" lvl="0" indent="0" algn="ctr" defTabSz="914400" eaLnBrk="1" fontAlgn="base" latinLnBrk="0" hangingPunct="1">
                      <a:lnSpc>
                        <a:spcPct val="90000"/>
                      </a:lnSpc>
                      <a:spcBef>
                        <a:spcPts val="0"/>
                      </a:spcBef>
                      <a:spcAft>
                        <a:spcPct val="0"/>
                      </a:spcAft>
                      <a:buClr>
                        <a:srgbClr val="0095FF"/>
                      </a:buClr>
                      <a:buSzPct val="90000"/>
                      <a:buFontTx/>
                      <a:buNone/>
                      <a:tabLst/>
                      <a:defRPr/>
                    </a:pPr>
                    <a:endParaRPr kumimoji="0" lang="en-GB" sz="1800" b="1" i="0" u="none" strike="noStrike" kern="0" cap="none" spc="0" normalizeH="0" baseline="0" noProof="0">
                      <a:ln>
                        <a:noFill/>
                      </a:ln>
                      <a:solidFill>
                        <a:srgbClr val="0000C9"/>
                      </a:solidFill>
                      <a:effectLst/>
                      <a:uLnTx/>
                      <a:uFillTx/>
                    </a:endParaRPr>
                  </a:p>
                </p:txBody>
              </p:sp>
            </p:grpSp>
            <p:cxnSp>
              <p:nvCxnSpPr>
                <p:cNvPr id="1490" name="Straight Connector 1489">
                  <a:extLst>
                    <a:ext uri="{FF2B5EF4-FFF2-40B4-BE49-F238E27FC236}">
                      <a16:creationId xmlns:a16="http://schemas.microsoft.com/office/drawing/2014/main" id="{3E41035C-19AB-9395-A5CD-4D06D1EB8466}"/>
                    </a:ext>
                  </a:extLst>
                </p:cNvPr>
                <p:cNvCxnSpPr>
                  <a:cxnSpLocks/>
                </p:cNvCxnSpPr>
                <p:nvPr/>
              </p:nvCxnSpPr>
              <p:spPr bwMode="gray">
                <a:xfrm>
                  <a:off x="6263640" y="2634476"/>
                  <a:ext cx="5485448" cy="0"/>
                </a:xfrm>
                <a:prstGeom prst="line">
                  <a:avLst/>
                </a:prstGeom>
                <a:noFill/>
                <a:ln w="12700" cap="sq">
                  <a:solidFill>
                    <a:srgbClr val="000000"/>
                  </a:solidFill>
                  <a:prstDash val="solid"/>
                  <a:miter lim="800000"/>
                  <a:headEnd/>
                  <a:tailEnd/>
                </a:ln>
                <a:effectLst/>
              </p:spPr>
            </p:cxnSp>
          </p:grpSp>
          <p:sp>
            <p:nvSpPr>
              <p:cNvPr id="1454" name="TextBox 1453">
                <a:extLst>
                  <a:ext uri="{FF2B5EF4-FFF2-40B4-BE49-F238E27FC236}">
                    <a16:creationId xmlns:a16="http://schemas.microsoft.com/office/drawing/2014/main" id="{56180200-39E7-1848-3B33-6F166FB6B9FE}"/>
                  </a:ext>
                </a:extLst>
              </p:cNvPr>
              <p:cNvSpPr txBox="1"/>
              <p:nvPr/>
            </p:nvSpPr>
            <p:spPr bwMode="gray">
              <a:xfrm>
                <a:off x="6278564" y="2119748"/>
                <a:ext cx="158750" cy="109055"/>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800" b="0" i="0" u="none" strike="noStrike" kern="0" cap="none" spc="0" normalizeH="0" baseline="0" noProof="0">
                    <a:ln>
                      <a:noFill/>
                    </a:ln>
                    <a:solidFill>
                      <a:srgbClr val="000000"/>
                    </a:solidFill>
                    <a:effectLst/>
                    <a:uLnTx/>
                    <a:uFillTx/>
                  </a:rPr>
                  <a:t>PD</a:t>
                </a:r>
              </a:p>
            </p:txBody>
          </p:sp>
          <p:sp>
            <p:nvSpPr>
              <p:cNvPr id="1455" name="TextBox 1454">
                <a:extLst>
                  <a:ext uri="{FF2B5EF4-FFF2-40B4-BE49-F238E27FC236}">
                    <a16:creationId xmlns:a16="http://schemas.microsoft.com/office/drawing/2014/main" id="{A72DF150-D576-0692-92AF-B12C86C8DB9A}"/>
                  </a:ext>
                </a:extLst>
              </p:cNvPr>
              <p:cNvSpPr txBox="1"/>
              <p:nvPr/>
            </p:nvSpPr>
            <p:spPr bwMode="gray">
              <a:xfrm>
                <a:off x="6439087" y="2281670"/>
                <a:ext cx="158750" cy="109055"/>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800" b="0" i="0" u="none" strike="noStrike" kern="0" cap="none" spc="0" normalizeH="0" baseline="0" noProof="0">
                    <a:ln>
                      <a:noFill/>
                    </a:ln>
                    <a:solidFill>
                      <a:srgbClr val="000000"/>
                    </a:solidFill>
                    <a:effectLst/>
                    <a:uLnTx/>
                    <a:uFillTx/>
                  </a:rPr>
                  <a:t>PD</a:t>
                </a:r>
              </a:p>
            </p:txBody>
          </p:sp>
          <p:sp>
            <p:nvSpPr>
              <p:cNvPr id="1456" name="TextBox 1455">
                <a:extLst>
                  <a:ext uri="{FF2B5EF4-FFF2-40B4-BE49-F238E27FC236}">
                    <a16:creationId xmlns:a16="http://schemas.microsoft.com/office/drawing/2014/main" id="{D47C10B8-1066-B782-7705-46B17D18C3ED}"/>
                  </a:ext>
                </a:extLst>
              </p:cNvPr>
              <p:cNvSpPr txBox="1"/>
              <p:nvPr/>
            </p:nvSpPr>
            <p:spPr bwMode="gray">
              <a:xfrm>
                <a:off x="6599610" y="2326120"/>
                <a:ext cx="158750" cy="109055"/>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800" b="0" i="0" u="none" strike="noStrike" kern="0" cap="none" spc="0" normalizeH="0" baseline="0" noProof="0">
                    <a:ln>
                      <a:noFill/>
                    </a:ln>
                    <a:solidFill>
                      <a:srgbClr val="000000"/>
                    </a:solidFill>
                    <a:effectLst/>
                    <a:uLnTx/>
                    <a:uFillTx/>
                  </a:rPr>
                  <a:t>PD</a:t>
                </a:r>
              </a:p>
            </p:txBody>
          </p:sp>
          <p:sp>
            <p:nvSpPr>
              <p:cNvPr id="1457" name="TextBox 1456">
                <a:extLst>
                  <a:ext uri="{FF2B5EF4-FFF2-40B4-BE49-F238E27FC236}">
                    <a16:creationId xmlns:a16="http://schemas.microsoft.com/office/drawing/2014/main" id="{DE7CCD52-1802-2C72-E938-69FC5B32CDE7}"/>
                  </a:ext>
                </a:extLst>
              </p:cNvPr>
              <p:cNvSpPr txBox="1"/>
              <p:nvPr/>
            </p:nvSpPr>
            <p:spPr bwMode="gray">
              <a:xfrm>
                <a:off x="6760133" y="2386448"/>
                <a:ext cx="158750" cy="109055"/>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800" b="0" i="0" u="none" strike="noStrike" kern="0" cap="none" spc="0" normalizeH="0" baseline="0" noProof="0">
                    <a:ln>
                      <a:noFill/>
                    </a:ln>
                    <a:solidFill>
                      <a:srgbClr val="000000"/>
                    </a:solidFill>
                    <a:effectLst/>
                    <a:uLnTx/>
                    <a:uFillTx/>
                  </a:rPr>
                  <a:t>PD</a:t>
                </a:r>
              </a:p>
            </p:txBody>
          </p:sp>
          <p:sp>
            <p:nvSpPr>
              <p:cNvPr id="1458" name="TextBox 1457">
                <a:extLst>
                  <a:ext uri="{FF2B5EF4-FFF2-40B4-BE49-F238E27FC236}">
                    <a16:creationId xmlns:a16="http://schemas.microsoft.com/office/drawing/2014/main" id="{6FC3E7C8-9538-A68E-2305-8F5D8FF38747}"/>
                  </a:ext>
                </a:extLst>
              </p:cNvPr>
              <p:cNvSpPr txBox="1"/>
              <p:nvPr/>
            </p:nvSpPr>
            <p:spPr bwMode="gray">
              <a:xfrm>
                <a:off x="6920656" y="2411848"/>
                <a:ext cx="158750" cy="109055"/>
              </a:xfrm>
              <a:prstGeom prst="rect">
                <a:avLst/>
              </a:prstGeom>
              <a:solidFill>
                <a:srgbClr val="FFFFFF"/>
              </a:solidFill>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800" b="0" i="0" u="none" strike="noStrike" kern="0" cap="none" spc="0" normalizeH="0" baseline="0" noProof="0">
                    <a:ln>
                      <a:noFill/>
                    </a:ln>
                    <a:solidFill>
                      <a:srgbClr val="000000"/>
                    </a:solidFill>
                    <a:effectLst/>
                    <a:uLnTx/>
                    <a:uFillTx/>
                  </a:rPr>
                  <a:t>SD</a:t>
                </a:r>
              </a:p>
            </p:txBody>
          </p:sp>
          <p:sp>
            <p:nvSpPr>
              <p:cNvPr id="1459" name="TextBox 1458">
                <a:extLst>
                  <a:ext uri="{FF2B5EF4-FFF2-40B4-BE49-F238E27FC236}">
                    <a16:creationId xmlns:a16="http://schemas.microsoft.com/office/drawing/2014/main" id="{16753E77-BD30-BD22-2269-38FF5E62C579}"/>
                  </a:ext>
                </a:extLst>
              </p:cNvPr>
              <p:cNvSpPr txBox="1"/>
              <p:nvPr/>
            </p:nvSpPr>
            <p:spPr bwMode="gray">
              <a:xfrm>
                <a:off x="7081179" y="2419986"/>
                <a:ext cx="158750" cy="109055"/>
              </a:xfrm>
              <a:prstGeom prst="rect">
                <a:avLst/>
              </a:prstGeom>
              <a:solidFill>
                <a:srgbClr val="FFFFFF"/>
              </a:solidFill>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800" b="0" i="0" u="none" strike="noStrike" kern="0" cap="none" spc="0" normalizeH="0" baseline="0" noProof="0">
                    <a:ln>
                      <a:noFill/>
                    </a:ln>
                    <a:solidFill>
                      <a:srgbClr val="000000"/>
                    </a:solidFill>
                    <a:effectLst/>
                    <a:uLnTx/>
                    <a:uFillTx/>
                  </a:rPr>
                  <a:t>SD</a:t>
                </a:r>
              </a:p>
            </p:txBody>
          </p:sp>
          <p:sp>
            <p:nvSpPr>
              <p:cNvPr id="1460" name="TextBox 1459">
                <a:extLst>
                  <a:ext uri="{FF2B5EF4-FFF2-40B4-BE49-F238E27FC236}">
                    <a16:creationId xmlns:a16="http://schemas.microsoft.com/office/drawing/2014/main" id="{42F5E754-EF87-23EC-B2AC-67ED47FCEE8B}"/>
                  </a:ext>
                </a:extLst>
              </p:cNvPr>
              <p:cNvSpPr txBox="1"/>
              <p:nvPr/>
            </p:nvSpPr>
            <p:spPr bwMode="gray">
              <a:xfrm>
                <a:off x="7241702" y="2497771"/>
                <a:ext cx="158750" cy="109055"/>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800" b="0" i="0" u="none" strike="noStrike" kern="0" cap="none" spc="0" normalizeH="0" baseline="0" noProof="0">
                    <a:ln>
                      <a:noFill/>
                    </a:ln>
                    <a:solidFill>
                      <a:srgbClr val="000000"/>
                    </a:solidFill>
                    <a:effectLst/>
                    <a:uLnTx/>
                    <a:uFillTx/>
                  </a:rPr>
                  <a:t>SD</a:t>
                </a:r>
              </a:p>
            </p:txBody>
          </p:sp>
          <p:sp>
            <p:nvSpPr>
              <p:cNvPr id="1461" name="TextBox 1460">
                <a:extLst>
                  <a:ext uri="{FF2B5EF4-FFF2-40B4-BE49-F238E27FC236}">
                    <a16:creationId xmlns:a16="http://schemas.microsoft.com/office/drawing/2014/main" id="{647C9A7A-6EB0-4882-1DF2-0BC8B4EAF4B8}"/>
                  </a:ext>
                </a:extLst>
              </p:cNvPr>
              <p:cNvSpPr txBox="1"/>
              <p:nvPr/>
            </p:nvSpPr>
            <p:spPr bwMode="gray">
              <a:xfrm>
                <a:off x="7402225" y="2515030"/>
                <a:ext cx="158750" cy="109055"/>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800" b="0" i="0" u="none" strike="noStrike" kern="0" cap="none" spc="0" normalizeH="0" baseline="0" noProof="0">
                    <a:ln>
                      <a:noFill/>
                    </a:ln>
                    <a:solidFill>
                      <a:srgbClr val="000000"/>
                    </a:solidFill>
                    <a:effectLst/>
                    <a:uLnTx/>
                    <a:uFillTx/>
                  </a:rPr>
                  <a:t>SD</a:t>
                </a:r>
              </a:p>
            </p:txBody>
          </p:sp>
          <p:sp>
            <p:nvSpPr>
              <p:cNvPr id="1462" name="TextBox 1461">
                <a:extLst>
                  <a:ext uri="{FF2B5EF4-FFF2-40B4-BE49-F238E27FC236}">
                    <a16:creationId xmlns:a16="http://schemas.microsoft.com/office/drawing/2014/main" id="{19BB5717-0972-E474-0B40-BE2BEFB9A0F3}"/>
                  </a:ext>
                </a:extLst>
              </p:cNvPr>
              <p:cNvSpPr txBox="1"/>
              <p:nvPr/>
            </p:nvSpPr>
            <p:spPr bwMode="gray">
              <a:xfrm>
                <a:off x="7562748" y="2701587"/>
                <a:ext cx="158750" cy="109055"/>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800" b="0" i="0" u="none" strike="noStrike" kern="0" cap="none" spc="0" normalizeH="0" baseline="0" noProof="0">
                    <a:ln>
                      <a:noFill/>
                    </a:ln>
                    <a:solidFill>
                      <a:srgbClr val="000000"/>
                    </a:solidFill>
                    <a:effectLst/>
                    <a:uLnTx/>
                    <a:uFillTx/>
                  </a:rPr>
                  <a:t>SD</a:t>
                </a:r>
              </a:p>
            </p:txBody>
          </p:sp>
          <p:sp>
            <p:nvSpPr>
              <p:cNvPr id="1463" name="TextBox 1462">
                <a:extLst>
                  <a:ext uri="{FF2B5EF4-FFF2-40B4-BE49-F238E27FC236}">
                    <a16:creationId xmlns:a16="http://schemas.microsoft.com/office/drawing/2014/main" id="{ACD67AD9-266C-0F69-8630-70EB0D677367}"/>
                  </a:ext>
                </a:extLst>
              </p:cNvPr>
              <p:cNvSpPr txBox="1"/>
              <p:nvPr/>
            </p:nvSpPr>
            <p:spPr bwMode="gray">
              <a:xfrm>
                <a:off x="7723271" y="2723808"/>
                <a:ext cx="158750" cy="109055"/>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800" b="0" i="0" u="none" strike="noStrike" kern="0" cap="none" spc="0" normalizeH="0" baseline="0" noProof="0">
                    <a:ln>
                      <a:noFill/>
                    </a:ln>
                    <a:solidFill>
                      <a:srgbClr val="000000"/>
                    </a:solidFill>
                    <a:effectLst/>
                    <a:uLnTx/>
                    <a:uFillTx/>
                  </a:rPr>
                  <a:t>SD</a:t>
                </a:r>
              </a:p>
            </p:txBody>
          </p:sp>
          <p:sp>
            <p:nvSpPr>
              <p:cNvPr id="1464" name="TextBox 1463">
                <a:extLst>
                  <a:ext uri="{FF2B5EF4-FFF2-40B4-BE49-F238E27FC236}">
                    <a16:creationId xmlns:a16="http://schemas.microsoft.com/office/drawing/2014/main" id="{E6DADAEC-D50B-7E87-1170-4BA2534F8D66}"/>
                  </a:ext>
                </a:extLst>
              </p:cNvPr>
              <p:cNvSpPr txBox="1"/>
              <p:nvPr/>
            </p:nvSpPr>
            <p:spPr bwMode="gray">
              <a:xfrm>
                <a:off x="7883794" y="2746034"/>
                <a:ext cx="158750" cy="109055"/>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800" b="0" i="0" u="none" strike="noStrike" kern="0" cap="none" spc="0" normalizeH="0" baseline="0" noProof="0">
                    <a:ln>
                      <a:noFill/>
                    </a:ln>
                    <a:solidFill>
                      <a:srgbClr val="000000"/>
                    </a:solidFill>
                    <a:effectLst/>
                    <a:uLnTx/>
                    <a:uFillTx/>
                  </a:rPr>
                  <a:t>PD</a:t>
                </a:r>
              </a:p>
            </p:txBody>
          </p:sp>
          <p:sp>
            <p:nvSpPr>
              <p:cNvPr id="1465" name="TextBox 1464">
                <a:extLst>
                  <a:ext uri="{FF2B5EF4-FFF2-40B4-BE49-F238E27FC236}">
                    <a16:creationId xmlns:a16="http://schemas.microsoft.com/office/drawing/2014/main" id="{3D810CBE-E206-8BA3-1D5C-3C0A1673BE8D}"/>
                  </a:ext>
                </a:extLst>
              </p:cNvPr>
              <p:cNvSpPr txBox="1"/>
              <p:nvPr/>
            </p:nvSpPr>
            <p:spPr bwMode="gray">
              <a:xfrm>
                <a:off x="8044317" y="2750799"/>
                <a:ext cx="158750" cy="109055"/>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800" b="0" i="0" u="none" strike="noStrike" kern="0" cap="none" spc="0" normalizeH="0" baseline="0" noProof="0">
                    <a:ln>
                      <a:noFill/>
                    </a:ln>
                    <a:solidFill>
                      <a:srgbClr val="000000"/>
                    </a:solidFill>
                    <a:effectLst/>
                    <a:uLnTx/>
                    <a:uFillTx/>
                  </a:rPr>
                  <a:t>SD</a:t>
                </a:r>
              </a:p>
            </p:txBody>
          </p:sp>
          <p:sp>
            <p:nvSpPr>
              <p:cNvPr id="1466" name="TextBox 1465">
                <a:extLst>
                  <a:ext uri="{FF2B5EF4-FFF2-40B4-BE49-F238E27FC236}">
                    <a16:creationId xmlns:a16="http://schemas.microsoft.com/office/drawing/2014/main" id="{2A24974C-FD45-81BE-20AC-E216B389C7D2}"/>
                  </a:ext>
                </a:extLst>
              </p:cNvPr>
              <p:cNvSpPr txBox="1"/>
              <p:nvPr/>
            </p:nvSpPr>
            <p:spPr bwMode="gray">
              <a:xfrm>
                <a:off x="8204840" y="2750799"/>
                <a:ext cx="158750" cy="109055"/>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800" b="0" i="0" u="none" strike="noStrike" kern="0" cap="none" spc="0" normalizeH="0" baseline="0" noProof="0">
                    <a:ln>
                      <a:noFill/>
                    </a:ln>
                    <a:solidFill>
                      <a:srgbClr val="000000"/>
                    </a:solidFill>
                    <a:effectLst/>
                    <a:uLnTx/>
                    <a:uFillTx/>
                  </a:rPr>
                  <a:t>PD</a:t>
                </a:r>
              </a:p>
            </p:txBody>
          </p:sp>
          <p:sp>
            <p:nvSpPr>
              <p:cNvPr id="1467" name="TextBox 1466">
                <a:extLst>
                  <a:ext uri="{FF2B5EF4-FFF2-40B4-BE49-F238E27FC236}">
                    <a16:creationId xmlns:a16="http://schemas.microsoft.com/office/drawing/2014/main" id="{C1ECF695-F90F-9FFA-08A1-878EACB8F507}"/>
                  </a:ext>
                </a:extLst>
              </p:cNvPr>
              <p:cNvSpPr txBox="1"/>
              <p:nvPr/>
            </p:nvSpPr>
            <p:spPr bwMode="gray">
              <a:xfrm>
                <a:off x="8365363" y="2820170"/>
                <a:ext cx="158750" cy="109055"/>
              </a:xfrm>
              <a:prstGeom prst="rect">
                <a:avLst/>
              </a:prstGeom>
              <a:solidFill>
                <a:srgbClr val="FFFFFF"/>
              </a:solidFill>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800" b="0" i="0" u="none" strike="noStrike" kern="0" cap="none" spc="0" normalizeH="0" baseline="0" noProof="0">
                    <a:ln>
                      <a:noFill/>
                    </a:ln>
                    <a:solidFill>
                      <a:srgbClr val="000000"/>
                    </a:solidFill>
                    <a:effectLst/>
                    <a:uLnTx/>
                    <a:uFillTx/>
                  </a:rPr>
                  <a:t>SD</a:t>
                </a:r>
              </a:p>
            </p:txBody>
          </p:sp>
          <p:sp>
            <p:nvSpPr>
              <p:cNvPr id="1468" name="TextBox 1467">
                <a:extLst>
                  <a:ext uri="{FF2B5EF4-FFF2-40B4-BE49-F238E27FC236}">
                    <a16:creationId xmlns:a16="http://schemas.microsoft.com/office/drawing/2014/main" id="{715726D9-DB75-B9F0-8DA7-3C8061B07551}"/>
                  </a:ext>
                </a:extLst>
              </p:cNvPr>
              <p:cNvSpPr txBox="1"/>
              <p:nvPr/>
            </p:nvSpPr>
            <p:spPr bwMode="gray">
              <a:xfrm>
                <a:off x="8525886" y="2828110"/>
                <a:ext cx="158750" cy="109055"/>
              </a:xfrm>
              <a:prstGeom prst="rect">
                <a:avLst/>
              </a:prstGeom>
              <a:solidFill>
                <a:srgbClr val="FFFFFF"/>
              </a:solidFill>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800" b="0" i="0" u="none" strike="noStrike" kern="0" cap="none" spc="0" normalizeH="0" baseline="0" noProof="0">
                    <a:ln>
                      <a:noFill/>
                    </a:ln>
                    <a:solidFill>
                      <a:srgbClr val="000000"/>
                    </a:solidFill>
                    <a:effectLst/>
                    <a:uLnTx/>
                    <a:uFillTx/>
                  </a:rPr>
                  <a:t>SD</a:t>
                </a:r>
              </a:p>
            </p:txBody>
          </p:sp>
          <p:sp>
            <p:nvSpPr>
              <p:cNvPr id="1469" name="TextBox 1468">
                <a:extLst>
                  <a:ext uri="{FF2B5EF4-FFF2-40B4-BE49-F238E27FC236}">
                    <a16:creationId xmlns:a16="http://schemas.microsoft.com/office/drawing/2014/main" id="{7AF75C34-3BCC-8A6E-C58A-74D54D73BF76}"/>
                  </a:ext>
                </a:extLst>
              </p:cNvPr>
              <p:cNvSpPr txBox="1"/>
              <p:nvPr/>
            </p:nvSpPr>
            <p:spPr bwMode="gray">
              <a:xfrm>
                <a:off x="8686409" y="2851594"/>
                <a:ext cx="158750" cy="109055"/>
              </a:xfrm>
              <a:prstGeom prst="rect">
                <a:avLst/>
              </a:prstGeom>
              <a:solidFill>
                <a:srgbClr val="FFFFFF"/>
              </a:solidFill>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800" b="0" i="0" u="none" strike="noStrike" kern="0" cap="none" spc="0" normalizeH="0" baseline="0" noProof="0">
                    <a:ln>
                      <a:noFill/>
                    </a:ln>
                    <a:solidFill>
                      <a:srgbClr val="000000"/>
                    </a:solidFill>
                    <a:effectLst/>
                    <a:uLnTx/>
                    <a:uFillTx/>
                  </a:rPr>
                  <a:t>SD</a:t>
                </a:r>
              </a:p>
            </p:txBody>
          </p:sp>
          <p:sp>
            <p:nvSpPr>
              <p:cNvPr id="1470" name="TextBox 1469">
                <a:extLst>
                  <a:ext uri="{FF2B5EF4-FFF2-40B4-BE49-F238E27FC236}">
                    <a16:creationId xmlns:a16="http://schemas.microsoft.com/office/drawing/2014/main" id="{5C9930E7-5F42-AB40-7D38-04A449270F96}"/>
                  </a:ext>
                </a:extLst>
              </p:cNvPr>
              <p:cNvSpPr txBox="1"/>
              <p:nvPr/>
            </p:nvSpPr>
            <p:spPr bwMode="gray">
              <a:xfrm>
                <a:off x="8846932" y="2857946"/>
                <a:ext cx="158750" cy="109055"/>
              </a:xfrm>
              <a:prstGeom prst="rect">
                <a:avLst/>
              </a:prstGeom>
              <a:solidFill>
                <a:srgbClr val="FFFFFF"/>
              </a:solidFill>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800" b="0" i="0" u="none" strike="noStrike" kern="0" cap="none" spc="0" normalizeH="0" baseline="0" noProof="0">
                    <a:ln>
                      <a:noFill/>
                    </a:ln>
                    <a:solidFill>
                      <a:srgbClr val="000000"/>
                    </a:solidFill>
                    <a:effectLst/>
                    <a:uLnTx/>
                    <a:uFillTx/>
                  </a:rPr>
                  <a:t>SD</a:t>
                </a:r>
              </a:p>
            </p:txBody>
          </p:sp>
          <p:sp>
            <p:nvSpPr>
              <p:cNvPr id="1471" name="TextBox 1470">
                <a:extLst>
                  <a:ext uri="{FF2B5EF4-FFF2-40B4-BE49-F238E27FC236}">
                    <a16:creationId xmlns:a16="http://schemas.microsoft.com/office/drawing/2014/main" id="{63D7434B-C590-F48D-B10B-37304149952A}"/>
                  </a:ext>
                </a:extLst>
              </p:cNvPr>
              <p:cNvSpPr txBox="1"/>
              <p:nvPr/>
            </p:nvSpPr>
            <p:spPr bwMode="gray">
              <a:xfrm>
                <a:off x="9007455" y="2923600"/>
                <a:ext cx="158750" cy="109055"/>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800" b="0" i="0" u="none" strike="noStrike" kern="0" cap="none" spc="0" normalizeH="0" baseline="0" noProof="0">
                    <a:ln>
                      <a:noFill/>
                    </a:ln>
                    <a:solidFill>
                      <a:srgbClr val="000000"/>
                    </a:solidFill>
                    <a:effectLst/>
                    <a:uLnTx/>
                    <a:uFillTx/>
                  </a:rPr>
                  <a:t>PR</a:t>
                </a:r>
              </a:p>
            </p:txBody>
          </p:sp>
          <p:sp>
            <p:nvSpPr>
              <p:cNvPr id="1472" name="TextBox 1471">
                <a:extLst>
                  <a:ext uri="{FF2B5EF4-FFF2-40B4-BE49-F238E27FC236}">
                    <a16:creationId xmlns:a16="http://schemas.microsoft.com/office/drawing/2014/main" id="{71395120-4FA8-71C6-7079-1CF234BD63D2}"/>
                  </a:ext>
                </a:extLst>
              </p:cNvPr>
              <p:cNvSpPr txBox="1"/>
              <p:nvPr/>
            </p:nvSpPr>
            <p:spPr bwMode="gray">
              <a:xfrm>
                <a:off x="9167978" y="2955885"/>
                <a:ext cx="158750" cy="109055"/>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800" b="0" i="0" u="none" strike="noStrike" kern="0" cap="none" spc="0" normalizeH="0" baseline="0" noProof="0">
                    <a:ln>
                      <a:noFill/>
                    </a:ln>
                    <a:solidFill>
                      <a:srgbClr val="000000"/>
                    </a:solidFill>
                    <a:effectLst/>
                    <a:uLnTx/>
                    <a:uFillTx/>
                  </a:rPr>
                  <a:t>PR</a:t>
                </a:r>
              </a:p>
            </p:txBody>
          </p:sp>
          <p:sp>
            <p:nvSpPr>
              <p:cNvPr id="1473" name="TextBox 1472">
                <a:extLst>
                  <a:ext uri="{FF2B5EF4-FFF2-40B4-BE49-F238E27FC236}">
                    <a16:creationId xmlns:a16="http://schemas.microsoft.com/office/drawing/2014/main" id="{B837D425-7E04-EB76-7E38-2221156545F1}"/>
                  </a:ext>
                </a:extLst>
              </p:cNvPr>
              <p:cNvSpPr txBox="1"/>
              <p:nvPr/>
            </p:nvSpPr>
            <p:spPr bwMode="gray">
              <a:xfrm>
                <a:off x="9328501" y="2963825"/>
                <a:ext cx="158750" cy="109055"/>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800" b="0" i="0" u="none" strike="noStrike" kern="0" cap="none" spc="0" normalizeH="0" baseline="0" noProof="0">
                    <a:ln>
                      <a:noFill/>
                    </a:ln>
                    <a:solidFill>
                      <a:srgbClr val="000000"/>
                    </a:solidFill>
                    <a:effectLst/>
                    <a:uLnTx/>
                    <a:uFillTx/>
                  </a:rPr>
                  <a:t>PR</a:t>
                </a:r>
              </a:p>
            </p:txBody>
          </p:sp>
          <p:sp>
            <p:nvSpPr>
              <p:cNvPr id="1474" name="TextBox 1473">
                <a:extLst>
                  <a:ext uri="{FF2B5EF4-FFF2-40B4-BE49-F238E27FC236}">
                    <a16:creationId xmlns:a16="http://schemas.microsoft.com/office/drawing/2014/main" id="{6E743E3A-8638-FB49-12FB-D8651E857E47}"/>
                  </a:ext>
                </a:extLst>
              </p:cNvPr>
              <p:cNvSpPr txBox="1"/>
              <p:nvPr/>
            </p:nvSpPr>
            <p:spPr bwMode="gray">
              <a:xfrm>
                <a:off x="9489024" y="3014625"/>
                <a:ext cx="158750" cy="109055"/>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800" b="0" i="0" u="none" strike="noStrike" kern="0" cap="none" spc="0" normalizeH="0" baseline="0" noProof="0">
                    <a:ln>
                      <a:noFill/>
                    </a:ln>
                    <a:solidFill>
                      <a:srgbClr val="000000"/>
                    </a:solidFill>
                    <a:effectLst/>
                    <a:uLnTx/>
                    <a:uFillTx/>
                  </a:rPr>
                  <a:t>SD</a:t>
                </a:r>
              </a:p>
            </p:txBody>
          </p:sp>
          <p:sp>
            <p:nvSpPr>
              <p:cNvPr id="1475" name="TextBox 1474">
                <a:extLst>
                  <a:ext uri="{FF2B5EF4-FFF2-40B4-BE49-F238E27FC236}">
                    <a16:creationId xmlns:a16="http://schemas.microsoft.com/office/drawing/2014/main" id="{A4B2F5D8-C619-709A-2023-F12E6CC96828}"/>
                  </a:ext>
                </a:extLst>
              </p:cNvPr>
              <p:cNvSpPr txBox="1"/>
              <p:nvPr/>
            </p:nvSpPr>
            <p:spPr bwMode="gray">
              <a:xfrm>
                <a:off x="9649547" y="3022565"/>
                <a:ext cx="158750" cy="109055"/>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800" b="0" i="0" u="none" strike="noStrike" kern="0" cap="none" spc="0" normalizeH="0" baseline="0" noProof="0">
                    <a:ln>
                      <a:noFill/>
                    </a:ln>
                    <a:solidFill>
                      <a:srgbClr val="000000"/>
                    </a:solidFill>
                    <a:effectLst/>
                    <a:uLnTx/>
                    <a:uFillTx/>
                  </a:rPr>
                  <a:t>PR</a:t>
                </a:r>
              </a:p>
            </p:txBody>
          </p:sp>
          <p:sp>
            <p:nvSpPr>
              <p:cNvPr id="1476" name="TextBox 1475">
                <a:extLst>
                  <a:ext uri="{FF2B5EF4-FFF2-40B4-BE49-F238E27FC236}">
                    <a16:creationId xmlns:a16="http://schemas.microsoft.com/office/drawing/2014/main" id="{B5DEE162-3483-D0CD-FD01-AD1EA6E85B80}"/>
                  </a:ext>
                </a:extLst>
              </p:cNvPr>
              <p:cNvSpPr txBox="1"/>
              <p:nvPr/>
            </p:nvSpPr>
            <p:spPr bwMode="gray">
              <a:xfrm>
                <a:off x="9810070" y="3025738"/>
                <a:ext cx="158750" cy="109055"/>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800" b="0" i="0" u="none" strike="noStrike" kern="0" cap="none" spc="0" normalizeH="0" baseline="0" noProof="0">
                    <a:ln>
                      <a:noFill/>
                    </a:ln>
                    <a:solidFill>
                      <a:srgbClr val="000000"/>
                    </a:solidFill>
                    <a:effectLst/>
                    <a:uLnTx/>
                    <a:uFillTx/>
                  </a:rPr>
                  <a:t>SD</a:t>
                </a:r>
              </a:p>
            </p:txBody>
          </p:sp>
          <p:sp>
            <p:nvSpPr>
              <p:cNvPr id="1477" name="TextBox 1476">
                <a:extLst>
                  <a:ext uri="{FF2B5EF4-FFF2-40B4-BE49-F238E27FC236}">
                    <a16:creationId xmlns:a16="http://schemas.microsoft.com/office/drawing/2014/main" id="{E5B11C15-4636-EEA7-6FBD-AEC1848FA399}"/>
                  </a:ext>
                </a:extLst>
              </p:cNvPr>
              <p:cNvSpPr txBox="1"/>
              <p:nvPr/>
            </p:nvSpPr>
            <p:spPr bwMode="gray">
              <a:xfrm>
                <a:off x="9970593" y="3038594"/>
                <a:ext cx="158750" cy="109055"/>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800" b="0" i="0" u="none" strike="noStrike" kern="0" cap="none" spc="0" normalizeH="0" baseline="0" noProof="0">
                    <a:ln>
                      <a:noFill/>
                    </a:ln>
                    <a:solidFill>
                      <a:srgbClr val="000000"/>
                    </a:solidFill>
                    <a:effectLst/>
                    <a:uLnTx/>
                    <a:uFillTx/>
                  </a:rPr>
                  <a:t>PD</a:t>
                </a:r>
              </a:p>
            </p:txBody>
          </p:sp>
          <p:sp>
            <p:nvSpPr>
              <p:cNvPr id="1478" name="TextBox 1477">
                <a:extLst>
                  <a:ext uri="{FF2B5EF4-FFF2-40B4-BE49-F238E27FC236}">
                    <a16:creationId xmlns:a16="http://schemas.microsoft.com/office/drawing/2014/main" id="{6416F03B-1C0F-C125-7DED-270CE4BC8F79}"/>
                  </a:ext>
                </a:extLst>
              </p:cNvPr>
              <p:cNvSpPr txBox="1"/>
              <p:nvPr/>
            </p:nvSpPr>
            <p:spPr bwMode="gray">
              <a:xfrm>
                <a:off x="10131116" y="3046530"/>
                <a:ext cx="158750" cy="109055"/>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800" b="0" i="0" u="none" strike="noStrike" kern="0" cap="none" spc="0" normalizeH="0" baseline="0" noProof="0">
                    <a:ln>
                      <a:noFill/>
                    </a:ln>
                    <a:solidFill>
                      <a:srgbClr val="000000"/>
                    </a:solidFill>
                    <a:effectLst/>
                    <a:uLnTx/>
                    <a:uFillTx/>
                  </a:rPr>
                  <a:t>PR</a:t>
                </a:r>
              </a:p>
            </p:txBody>
          </p:sp>
          <p:sp>
            <p:nvSpPr>
              <p:cNvPr id="1479" name="TextBox 1478">
                <a:extLst>
                  <a:ext uri="{FF2B5EF4-FFF2-40B4-BE49-F238E27FC236}">
                    <a16:creationId xmlns:a16="http://schemas.microsoft.com/office/drawing/2014/main" id="{FF2C3E8B-A294-37C4-D57B-BE5EA309806F}"/>
                  </a:ext>
                </a:extLst>
              </p:cNvPr>
              <p:cNvSpPr txBox="1"/>
              <p:nvPr/>
            </p:nvSpPr>
            <p:spPr bwMode="gray">
              <a:xfrm>
                <a:off x="10291639" y="3111773"/>
                <a:ext cx="158750" cy="109055"/>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800" b="0" i="0" u="none" strike="noStrike" kern="0" cap="none" spc="0" normalizeH="0" baseline="0" noProof="0">
                    <a:ln>
                      <a:noFill/>
                    </a:ln>
                    <a:solidFill>
                      <a:srgbClr val="000000"/>
                    </a:solidFill>
                    <a:effectLst/>
                    <a:uLnTx/>
                    <a:uFillTx/>
                  </a:rPr>
                  <a:t>PR</a:t>
                </a:r>
              </a:p>
            </p:txBody>
          </p:sp>
          <p:sp>
            <p:nvSpPr>
              <p:cNvPr id="1480" name="TextBox 1479">
                <a:extLst>
                  <a:ext uri="{FF2B5EF4-FFF2-40B4-BE49-F238E27FC236}">
                    <a16:creationId xmlns:a16="http://schemas.microsoft.com/office/drawing/2014/main" id="{28A49BAB-D261-745B-A395-CA8489D46741}"/>
                  </a:ext>
                </a:extLst>
              </p:cNvPr>
              <p:cNvSpPr txBox="1"/>
              <p:nvPr/>
            </p:nvSpPr>
            <p:spPr bwMode="gray">
              <a:xfrm>
                <a:off x="10452162" y="3121299"/>
                <a:ext cx="158750" cy="109055"/>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800" b="0" i="0" u="none" strike="noStrike" kern="0" cap="none" spc="0" normalizeH="0" baseline="0" noProof="0">
                    <a:ln>
                      <a:noFill/>
                    </a:ln>
                    <a:solidFill>
                      <a:srgbClr val="000000"/>
                    </a:solidFill>
                    <a:effectLst/>
                    <a:uLnTx/>
                    <a:uFillTx/>
                  </a:rPr>
                  <a:t>PR</a:t>
                </a:r>
              </a:p>
            </p:txBody>
          </p:sp>
          <p:sp>
            <p:nvSpPr>
              <p:cNvPr id="1481" name="TextBox 1480">
                <a:extLst>
                  <a:ext uri="{FF2B5EF4-FFF2-40B4-BE49-F238E27FC236}">
                    <a16:creationId xmlns:a16="http://schemas.microsoft.com/office/drawing/2014/main" id="{91CE6CDF-5300-DC7F-413E-AA73318DBBFB}"/>
                  </a:ext>
                </a:extLst>
              </p:cNvPr>
              <p:cNvSpPr txBox="1"/>
              <p:nvPr/>
            </p:nvSpPr>
            <p:spPr bwMode="gray">
              <a:xfrm>
                <a:off x="10612685" y="3134155"/>
                <a:ext cx="158750" cy="109055"/>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800" b="0" i="0" u="none" strike="noStrike" kern="0" cap="none" spc="0" normalizeH="0" baseline="0" noProof="0">
                    <a:ln>
                      <a:noFill/>
                    </a:ln>
                    <a:solidFill>
                      <a:srgbClr val="000000"/>
                    </a:solidFill>
                    <a:effectLst/>
                    <a:uLnTx/>
                    <a:uFillTx/>
                  </a:rPr>
                  <a:t>PR</a:t>
                </a:r>
              </a:p>
            </p:txBody>
          </p:sp>
          <p:sp>
            <p:nvSpPr>
              <p:cNvPr id="1482" name="TextBox 1481">
                <a:extLst>
                  <a:ext uri="{FF2B5EF4-FFF2-40B4-BE49-F238E27FC236}">
                    <a16:creationId xmlns:a16="http://schemas.microsoft.com/office/drawing/2014/main" id="{43ADC838-B3D5-11C9-2968-7956506D3849}"/>
                  </a:ext>
                </a:extLst>
              </p:cNvPr>
              <p:cNvSpPr txBox="1"/>
              <p:nvPr/>
            </p:nvSpPr>
            <p:spPr bwMode="gray">
              <a:xfrm>
                <a:off x="10773208" y="3177414"/>
                <a:ext cx="158750" cy="109055"/>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800" b="0" i="0" u="none" strike="noStrike" kern="0" cap="none" spc="0" normalizeH="0" baseline="0" noProof="0">
                    <a:ln>
                      <a:noFill/>
                    </a:ln>
                    <a:solidFill>
                      <a:srgbClr val="000000"/>
                    </a:solidFill>
                    <a:effectLst/>
                    <a:uLnTx/>
                    <a:uFillTx/>
                  </a:rPr>
                  <a:t>PR</a:t>
                </a:r>
              </a:p>
            </p:txBody>
          </p:sp>
          <p:sp>
            <p:nvSpPr>
              <p:cNvPr id="1483" name="TextBox 1482">
                <a:extLst>
                  <a:ext uri="{FF2B5EF4-FFF2-40B4-BE49-F238E27FC236}">
                    <a16:creationId xmlns:a16="http://schemas.microsoft.com/office/drawing/2014/main" id="{8A1203E7-54FA-979E-4710-615564F73672}"/>
                  </a:ext>
                </a:extLst>
              </p:cNvPr>
              <p:cNvSpPr txBox="1"/>
              <p:nvPr/>
            </p:nvSpPr>
            <p:spPr bwMode="gray">
              <a:xfrm>
                <a:off x="10933731" y="3225186"/>
                <a:ext cx="158750" cy="109055"/>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800" b="0" i="0" u="none" strike="noStrike" kern="0" cap="none" spc="0" normalizeH="0" baseline="0" noProof="0">
                    <a:ln>
                      <a:noFill/>
                    </a:ln>
                    <a:solidFill>
                      <a:srgbClr val="000000"/>
                    </a:solidFill>
                    <a:effectLst/>
                    <a:uLnTx/>
                    <a:uFillTx/>
                  </a:rPr>
                  <a:t>PR</a:t>
                </a:r>
              </a:p>
            </p:txBody>
          </p:sp>
          <p:sp>
            <p:nvSpPr>
              <p:cNvPr id="1484" name="TextBox 1483">
                <a:extLst>
                  <a:ext uri="{FF2B5EF4-FFF2-40B4-BE49-F238E27FC236}">
                    <a16:creationId xmlns:a16="http://schemas.microsoft.com/office/drawing/2014/main" id="{DB5BBAF4-E9DB-1199-5060-81E236D20158}"/>
                  </a:ext>
                </a:extLst>
              </p:cNvPr>
              <p:cNvSpPr txBox="1"/>
              <p:nvPr/>
            </p:nvSpPr>
            <p:spPr bwMode="gray">
              <a:xfrm>
                <a:off x="11094254" y="3279161"/>
                <a:ext cx="158750" cy="109055"/>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800" b="0" i="0" u="none" strike="noStrike" kern="0" cap="none" spc="0" normalizeH="0" baseline="0" noProof="0">
                    <a:ln>
                      <a:noFill/>
                    </a:ln>
                    <a:solidFill>
                      <a:srgbClr val="000000"/>
                    </a:solidFill>
                    <a:effectLst/>
                    <a:uLnTx/>
                    <a:uFillTx/>
                  </a:rPr>
                  <a:t>PR</a:t>
                </a:r>
              </a:p>
            </p:txBody>
          </p:sp>
          <p:sp>
            <p:nvSpPr>
              <p:cNvPr id="1485" name="TextBox 1484">
                <a:extLst>
                  <a:ext uri="{FF2B5EF4-FFF2-40B4-BE49-F238E27FC236}">
                    <a16:creationId xmlns:a16="http://schemas.microsoft.com/office/drawing/2014/main" id="{D31AB097-2D7C-4B11-71D3-45AB2367369D}"/>
                  </a:ext>
                </a:extLst>
              </p:cNvPr>
              <p:cNvSpPr txBox="1"/>
              <p:nvPr/>
            </p:nvSpPr>
            <p:spPr bwMode="gray">
              <a:xfrm>
                <a:off x="11254777" y="3290274"/>
                <a:ext cx="158750" cy="109055"/>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800" b="0" i="0" u="none" strike="noStrike" kern="0" cap="none" spc="0" normalizeH="0" baseline="0" noProof="0">
                    <a:ln>
                      <a:noFill/>
                    </a:ln>
                    <a:solidFill>
                      <a:srgbClr val="000000"/>
                    </a:solidFill>
                    <a:effectLst/>
                    <a:uLnTx/>
                    <a:uFillTx/>
                  </a:rPr>
                  <a:t>PR</a:t>
                </a:r>
              </a:p>
            </p:txBody>
          </p:sp>
          <p:sp>
            <p:nvSpPr>
              <p:cNvPr id="1486" name="TextBox 1485">
                <a:extLst>
                  <a:ext uri="{FF2B5EF4-FFF2-40B4-BE49-F238E27FC236}">
                    <a16:creationId xmlns:a16="http://schemas.microsoft.com/office/drawing/2014/main" id="{92AAFCCE-73CA-EEBB-4ABF-B03BBAC91C26}"/>
                  </a:ext>
                </a:extLst>
              </p:cNvPr>
              <p:cNvSpPr txBox="1"/>
              <p:nvPr/>
            </p:nvSpPr>
            <p:spPr bwMode="gray">
              <a:xfrm>
                <a:off x="11415300" y="3407574"/>
                <a:ext cx="158750" cy="109055"/>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800" b="0" i="0" u="none" strike="noStrike" kern="0" cap="none" spc="0" normalizeH="0" baseline="0" noProof="0">
                    <a:ln>
                      <a:noFill/>
                    </a:ln>
                    <a:solidFill>
                      <a:srgbClr val="000000"/>
                    </a:solidFill>
                    <a:effectLst/>
                    <a:uLnTx/>
                    <a:uFillTx/>
                  </a:rPr>
                  <a:t>CR</a:t>
                </a:r>
              </a:p>
            </p:txBody>
          </p:sp>
          <p:sp>
            <p:nvSpPr>
              <p:cNvPr id="1487" name="TextBox 1486">
                <a:extLst>
                  <a:ext uri="{FF2B5EF4-FFF2-40B4-BE49-F238E27FC236}">
                    <a16:creationId xmlns:a16="http://schemas.microsoft.com/office/drawing/2014/main" id="{FF56D5AD-A04E-ED41-39B4-3BEF88D1C149}"/>
                  </a:ext>
                </a:extLst>
              </p:cNvPr>
              <p:cNvSpPr txBox="1"/>
              <p:nvPr/>
            </p:nvSpPr>
            <p:spPr bwMode="gray">
              <a:xfrm>
                <a:off x="11575825" y="3407574"/>
                <a:ext cx="158750" cy="109055"/>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800" b="0" i="0" u="none" strike="noStrike" kern="0" cap="none" spc="0" normalizeH="0" baseline="0" noProof="0">
                    <a:ln>
                      <a:noFill/>
                    </a:ln>
                    <a:solidFill>
                      <a:srgbClr val="000000"/>
                    </a:solidFill>
                    <a:effectLst/>
                    <a:uLnTx/>
                    <a:uFillTx/>
                  </a:rPr>
                  <a:t>CR</a:t>
                </a:r>
              </a:p>
            </p:txBody>
          </p:sp>
        </p:grpSp>
      </p:grpSp>
    </p:spTree>
    <p:extLst>
      <p:ext uri="{BB962C8B-B14F-4D97-AF65-F5344CB8AC3E}">
        <p14:creationId xmlns:p14="http://schemas.microsoft.com/office/powerpoint/2010/main" val="22312733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227DF9-0164-514D-6723-05922361C0F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BD2475B-B18E-7D92-A493-D09A22944B0A}"/>
              </a:ext>
            </a:extLst>
          </p:cNvPr>
          <p:cNvSpPr>
            <a:spLocks noGrp="1"/>
          </p:cNvSpPr>
          <p:nvPr>
            <p:ph type="title"/>
          </p:nvPr>
        </p:nvSpPr>
        <p:spPr>
          <a:xfrm>
            <a:off x="613953" y="286743"/>
            <a:ext cx="10972800" cy="822960"/>
          </a:xfrm>
        </p:spPr>
        <p:txBody>
          <a:bodyPr>
            <a:normAutofit/>
          </a:bodyPr>
          <a:lstStyle/>
          <a:p>
            <a:r>
              <a:rPr lang="en-US" b="1" dirty="0">
                <a:latin typeface="Arial"/>
                <a:cs typeface="Arial"/>
              </a:rPr>
              <a:t>Best overall response based on HPV status</a:t>
            </a:r>
            <a:endParaRPr lang="en-US" strike="sngStrike" dirty="0">
              <a:latin typeface="Arial"/>
              <a:cs typeface="Arial"/>
            </a:endParaRPr>
          </a:p>
        </p:txBody>
      </p:sp>
      <p:sp>
        <p:nvSpPr>
          <p:cNvPr id="3" name="Slide Number Placeholder 2">
            <a:extLst>
              <a:ext uri="{FF2B5EF4-FFF2-40B4-BE49-F238E27FC236}">
                <a16:creationId xmlns:a16="http://schemas.microsoft.com/office/drawing/2014/main" id="{F346F499-D304-11E1-1AFD-0E46AC632F47}"/>
              </a:ext>
            </a:extLst>
          </p:cNvPr>
          <p:cNvSpPr>
            <a:spLocks noGrp="1"/>
          </p:cNvSpPr>
          <p:nvPr>
            <p:ph type="sldNum" sz="quarter" idx="12"/>
          </p:nvPr>
        </p:nvSpPr>
        <p:spPr/>
        <p:txBody>
          <a:bodyPr/>
          <a:lstStyle/>
          <a:p>
            <a:fld id="{BE33F7A0-71F0-446B-9DE8-6D75BE64EE0F}" type="slidenum">
              <a:rPr lang="en-US" smtClean="0"/>
              <a:pPr/>
              <a:t>8</a:t>
            </a:fld>
            <a:endParaRPr lang="en-US"/>
          </a:p>
        </p:txBody>
      </p:sp>
      <p:sp>
        <p:nvSpPr>
          <p:cNvPr id="5" name="Text Placeholder 4">
            <a:extLst>
              <a:ext uri="{FF2B5EF4-FFF2-40B4-BE49-F238E27FC236}">
                <a16:creationId xmlns:a16="http://schemas.microsoft.com/office/drawing/2014/main" id="{5D32E12A-73FB-DC84-CD89-5ED976234590}"/>
              </a:ext>
            </a:extLst>
          </p:cNvPr>
          <p:cNvSpPr>
            <a:spLocks noGrp="1"/>
          </p:cNvSpPr>
          <p:nvPr>
            <p:ph type="body" sz="quarter" idx="15"/>
          </p:nvPr>
        </p:nvSpPr>
        <p:spPr/>
        <p:txBody>
          <a:bodyPr/>
          <a:lstStyle/>
          <a:p>
            <a:r>
              <a:rPr lang="en-US" dirty="0"/>
              <a:t>Dr. Cristina Rodriguez, MD, </a:t>
            </a:r>
            <a:r>
              <a:rPr lang="en-US" dirty="0">
                <a:hlinkClick r:id="rId2"/>
              </a:rPr>
              <a:t>rodrigcr@uw.edu</a:t>
            </a:r>
            <a:endParaRPr lang="en-US" dirty="0"/>
          </a:p>
        </p:txBody>
      </p:sp>
      <p:sp>
        <p:nvSpPr>
          <p:cNvPr id="6" name="Text Placeholder 6">
            <a:extLst>
              <a:ext uri="{FF2B5EF4-FFF2-40B4-BE49-F238E27FC236}">
                <a16:creationId xmlns:a16="http://schemas.microsoft.com/office/drawing/2014/main" id="{60F603BC-5747-2D22-CC26-5CBCE1FFFFAD}"/>
              </a:ext>
            </a:extLst>
          </p:cNvPr>
          <p:cNvSpPr txBox="1">
            <a:spLocks/>
          </p:cNvSpPr>
          <p:nvPr/>
        </p:nvSpPr>
        <p:spPr>
          <a:xfrm>
            <a:off x="548007" y="5806440"/>
            <a:ext cx="11195948" cy="347472"/>
          </a:xfrm>
          <a:prstGeom prst="rect">
            <a:avLst/>
          </a:prstGeom>
        </p:spPr>
        <p:txBody>
          <a:bodyPr anchor="b"/>
          <a:lstStyle>
            <a:lvl1pPr marL="342900" indent="-342900" algn="l" defTabSz="914400" rtl="0" eaLnBrk="1" latinLnBrk="0" hangingPunct="1">
              <a:lnSpc>
                <a:spcPct val="100000"/>
              </a:lnSpc>
              <a:spcBef>
                <a:spcPts val="1000"/>
              </a:spcBef>
              <a:buClr>
                <a:srgbClr val="008764"/>
              </a:buClr>
              <a:buFont typeface="Arial" panose="020B0604020202020204" pitchFamily="34" charset="0"/>
              <a:buChar char="•"/>
              <a:defRPr lang="en-US" sz="2400" kern="1200" dirty="0">
                <a:solidFill>
                  <a:srgbClr val="002557"/>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0000"/>
              </a:lnSpc>
              <a:spcBef>
                <a:spcPts val="500"/>
              </a:spcBef>
              <a:buClr>
                <a:srgbClr val="008764"/>
              </a:buClr>
              <a:buFont typeface="Wingdings" panose="05000000000000000000" pitchFamily="2" charset="2"/>
              <a:buChar char="§"/>
              <a:defRPr lang="en-US" sz="2400" kern="1200" dirty="0">
                <a:solidFill>
                  <a:srgbClr val="002557"/>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0000"/>
              </a:lnSpc>
              <a:spcBef>
                <a:spcPts val="500"/>
              </a:spcBef>
              <a:buClr>
                <a:srgbClr val="008764"/>
              </a:buClr>
              <a:buFont typeface="Courier New" panose="02070309020205020404" pitchFamily="49" charset="0"/>
              <a:buChar char="o"/>
              <a:defRPr lang="en-US" sz="1800" kern="1200" dirty="0">
                <a:solidFill>
                  <a:srgbClr val="002557"/>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0000"/>
              </a:lnSpc>
              <a:spcBef>
                <a:spcPts val="500"/>
              </a:spcBef>
              <a:buClr>
                <a:srgbClr val="008764"/>
              </a:buClr>
              <a:buFont typeface="Arial" panose="020B0604020202020204" pitchFamily="34" charset="0"/>
              <a:buChar char="•"/>
              <a:defRPr lang="en-US" sz="1800" kern="1200" dirty="0">
                <a:solidFill>
                  <a:srgbClr val="002557"/>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0000"/>
              </a:lnSpc>
              <a:spcBef>
                <a:spcPts val="500"/>
              </a:spcBef>
              <a:buClr>
                <a:srgbClr val="008764"/>
              </a:buClr>
              <a:buFont typeface="Arial" panose="020B0604020202020204" pitchFamily="34" charset="0"/>
              <a:buChar char="•"/>
              <a:defRPr lang="en-US" sz="1800" kern="1200" dirty="0">
                <a:solidFill>
                  <a:srgbClr val="002557"/>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tabLst/>
            </a:pPr>
            <a:r>
              <a:rPr lang="en-US" sz="800" dirty="0">
                <a:cs typeface="Arial"/>
              </a:rPr>
              <a:t>HPV, human papillomavirus; ORR, overall response rate.</a:t>
            </a:r>
            <a:r>
              <a:rPr lang="en-US" sz="800" dirty="0"/>
              <a:t> </a:t>
            </a:r>
          </a:p>
        </p:txBody>
      </p:sp>
      <p:graphicFrame>
        <p:nvGraphicFramePr>
          <p:cNvPr id="1574" name="Table 1573">
            <a:extLst>
              <a:ext uri="{FF2B5EF4-FFF2-40B4-BE49-F238E27FC236}">
                <a16:creationId xmlns:a16="http://schemas.microsoft.com/office/drawing/2014/main" id="{1753F796-22E2-E467-5941-15B5D8999627}"/>
              </a:ext>
            </a:extLst>
          </p:cNvPr>
          <p:cNvGraphicFramePr>
            <a:graphicFrameLocks noGrp="1"/>
          </p:cNvGraphicFramePr>
          <p:nvPr>
            <p:extLst>
              <p:ext uri="{D42A27DB-BD31-4B8C-83A1-F6EECF244321}">
                <p14:modId xmlns:p14="http://schemas.microsoft.com/office/powerpoint/2010/main" val="3917164777"/>
              </p:ext>
            </p:extLst>
          </p:nvPr>
        </p:nvGraphicFramePr>
        <p:xfrm>
          <a:off x="6410959" y="1783462"/>
          <a:ext cx="5201921" cy="1386270"/>
        </p:xfrm>
        <a:graphic>
          <a:graphicData uri="http://schemas.openxmlformats.org/drawingml/2006/table">
            <a:tbl>
              <a:tblPr firstRow="1" bandRow="1">
                <a:tableStyleId>{2D5ABB26-0587-4C30-8999-92F81FD0307C}</a:tableStyleId>
              </a:tblPr>
              <a:tblGrid>
                <a:gridCol w="2018963">
                  <a:extLst>
                    <a:ext uri="{9D8B030D-6E8A-4147-A177-3AD203B41FA5}">
                      <a16:colId xmlns:a16="http://schemas.microsoft.com/office/drawing/2014/main" val="356801435"/>
                    </a:ext>
                  </a:extLst>
                </a:gridCol>
                <a:gridCol w="1591479">
                  <a:extLst>
                    <a:ext uri="{9D8B030D-6E8A-4147-A177-3AD203B41FA5}">
                      <a16:colId xmlns:a16="http://schemas.microsoft.com/office/drawing/2014/main" val="1718018632"/>
                    </a:ext>
                  </a:extLst>
                </a:gridCol>
                <a:gridCol w="1591479">
                  <a:extLst>
                    <a:ext uri="{9D8B030D-6E8A-4147-A177-3AD203B41FA5}">
                      <a16:colId xmlns:a16="http://schemas.microsoft.com/office/drawing/2014/main" val="1222056106"/>
                    </a:ext>
                  </a:extLst>
                </a:gridCol>
              </a:tblGrid>
              <a:tr h="460130">
                <a:tc>
                  <a:txBody>
                    <a:bodyPr/>
                    <a:lstStyle/>
                    <a:p>
                      <a:pPr algn="l" fontAlgn="b">
                        <a:lnSpc>
                          <a:spcPct val="120000"/>
                        </a:lnSpc>
                      </a:pPr>
                      <a:r>
                        <a:rPr lang="en-US" sz="1200" b="1">
                          <a:solidFill>
                            <a:schemeClr val="tx1"/>
                          </a:solidFill>
                          <a:effectLst/>
                        </a:rPr>
                        <a:t>ORR by P16 expression in oropharyngeal cancer</a:t>
                      </a:r>
                    </a:p>
                  </a:txBody>
                  <a:tcPr marL="47625" marR="47625" marT="47625" marB="47625"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377" rtl="0" eaLnBrk="1" fontAlgn="auto" latinLnBrk="0" hangingPunct="1">
                        <a:lnSpc>
                          <a:spcPct val="120000"/>
                        </a:lnSpc>
                        <a:spcBef>
                          <a:spcPts val="0"/>
                        </a:spcBef>
                        <a:spcAft>
                          <a:spcPts val="0"/>
                        </a:spcAft>
                        <a:buClrTx/>
                        <a:buSzTx/>
                        <a:buFontTx/>
                        <a:buNone/>
                        <a:tabLst/>
                        <a:defRPr/>
                      </a:pPr>
                      <a:r>
                        <a:rPr lang="en-US" sz="1200" b="1" kern="100">
                          <a:solidFill>
                            <a:schemeClr val="tx1"/>
                          </a:solidFill>
                          <a:effectLst/>
                          <a:latin typeface="+mn-lt"/>
                        </a:rPr>
                        <a:t>ORR, n (%)</a:t>
                      </a:r>
                      <a:endParaRPr lang="en-US" sz="1200" b="1" kern="100">
                        <a:solidFill>
                          <a:schemeClr val="tx1"/>
                        </a:solidFill>
                        <a:effectLst/>
                        <a:latin typeface="+mn-lt"/>
                        <a:ea typeface="Times New Roman" panose="02020603050405020304" pitchFamily="18" charset="0"/>
                        <a:cs typeface="Times New Roman"/>
                      </a:endParaRPr>
                    </a:p>
                  </a:txBody>
                  <a:tcPr marL="19050" marR="1905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377" rtl="0" eaLnBrk="1" fontAlgn="auto" latinLnBrk="0" hangingPunct="1">
                        <a:lnSpc>
                          <a:spcPct val="120000"/>
                        </a:lnSpc>
                        <a:spcBef>
                          <a:spcPts val="0"/>
                        </a:spcBef>
                        <a:spcAft>
                          <a:spcPts val="0"/>
                        </a:spcAft>
                        <a:buClrTx/>
                        <a:buSzTx/>
                        <a:buFontTx/>
                        <a:buNone/>
                        <a:tabLst/>
                        <a:defRPr/>
                      </a:pPr>
                      <a:r>
                        <a:rPr lang="en-US" sz="1200" b="1" kern="100" dirty="0">
                          <a:solidFill>
                            <a:schemeClr val="tx1"/>
                          </a:solidFill>
                          <a:effectLst/>
                          <a:latin typeface="+mn-lt"/>
                          <a:ea typeface="Times New Roman" panose="02020603050405020304" pitchFamily="18" charset="0"/>
                          <a:cs typeface="Times New Roman"/>
                        </a:rPr>
                        <a:t>95% CI</a:t>
                      </a:r>
                    </a:p>
                  </a:txBody>
                  <a:tcPr marL="19050" marR="1905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931399637"/>
                  </a:ext>
                </a:extLst>
              </a:tr>
              <a:tr h="272855">
                <a:tc>
                  <a:txBody>
                    <a:bodyPr/>
                    <a:lstStyle/>
                    <a:p>
                      <a:pPr marL="0" marR="0" lvl="0" indent="0" algn="l" defTabSz="914377" rtl="0" eaLnBrk="1" fontAlgn="auto" latinLnBrk="0" hangingPunct="1">
                        <a:lnSpc>
                          <a:spcPct val="120000"/>
                        </a:lnSpc>
                        <a:spcBef>
                          <a:spcPts val="0"/>
                        </a:spcBef>
                        <a:spcAft>
                          <a:spcPts val="0"/>
                        </a:spcAft>
                        <a:buClrTx/>
                        <a:buSzTx/>
                        <a:buFontTx/>
                        <a:buNone/>
                        <a:tabLst/>
                        <a:defRPr/>
                      </a:pPr>
                      <a:r>
                        <a:rPr lang="en-US" sz="1200" kern="100">
                          <a:effectLst/>
                        </a:rPr>
                        <a:t>P16 positive (n=8)</a:t>
                      </a:r>
                      <a:endParaRPr lang="en-US" sz="1400" kern="100">
                        <a:effectLst/>
                        <a:latin typeface="Aptos" panose="020B0004020202020204" pitchFamily="34" charset="0"/>
                        <a:ea typeface="Aptos" panose="020B0004020202020204" pitchFamily="34" charset="0"/>
                        <a:cs typeface="Arial" panose="020B0604020202020204" pitchFamily="34" charset="0"/>
                      </a:endParaRPr>
                    </a:p>
                  </a:txBody>
                  <a:tcPr marL="47625" marR="47625" marT="47625" marB="47625"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a:lnSpc>
                          <a:spcPct val="120000"/>
                        </a:lnSpc>
                        <a:spcBef>
                          <a:spcPts val="0"/>
                        </a:spcBef>
                        <a:spcAft>
                          <a:spcPts val="0"/>
                        </a:spcAft>
                      </a:pPr>
                      <a:r>
                        <a:rPr lang="en-US" sz="1200"/>
                        <a:t>4 (50) </a:t>
                      </a:r>
                    </a:p>
                  </a:txBody>
                  <a:tcPr marL="19050" marR="1905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a:lnSpc>
                          <a:spcPct val="120000"/>
                        </a:lnSpc>
                        <a:spcBef>
                          <a:spcPts val="0"/>
                        </a:spcBef>
                        <a:spcAft>
                          <a:spcPts val="0"/>
                        </a:spcAft>
                      </a:pPr>
                      <a:r>
                        <a:rPr lang="en-US" sz="1200"/>
                        <a:t>(15.7-84.3)</a:t>
                      </a:r>
                    </a:p>
                  </a:txBody>
                  <a:tcPr marL="19050" marR="1905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921227186"/>
                  </a:ext>
                </a:extLst>
              </a:tr>
              <a:tr h="272855">
                <a:tc>
                  <a:txBody>
                    <a:bodyPr/>
                    <a:lstStyle/>
                    <a:p>
                      <a:pPr marL="0" marR="0" lvl="0" indent="0" algn="l" defTabSz="914377" rtl="0" eaLnBrk="1" fontAlgn="auto" latinLnBrk="0" hangingPunct="1">
                        <a:lnSpc>
                          <a:spcPct val="120000"/>
                        </a:lnSpc>
                        <a:spcBef>
                          <a:spcPts val="0"/>
                        </a:spcBef>
                        <a:spcAft>
                          <a:spcPts val="0"/>
                        </a:spcAft>
                        <a:buClrTx/>
                        <a:buSzTx/>
                        <a:buFontTx/>
                        <a:buNone/>
                        <a:tabLst/>
                        <a:defRPr/>
                      </a:pPr>
                      <a:r>
                        <a:rPr lang="en-US" sz="1200">
                          <a:solidFill>
                            <a:schemeClr val="tx1"/>
                          </a:solidFill>
                          <a:effectLst/>
                        </a:rPr>
                        <a:t>P16 negative (n=3)</a:t>
                      </a:r>
                    </a:p>
                  </a:txBody>
                  <a:tcPr marL="47625" marR="47625" marT="47625" marB="47625"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a:lnSpc>
                          <a:spcPct val="120000"/>
                        </a:lnSpc>
                        <a:spcBef>
                          <a:spcPts val="0"/>
                        </a:spcBef>
                        <a:spcAft>
                          <a:spcPts val="0"/>
                        </a:spcAft>
                      </a:pPr>
                      <a:r>
                        <a:rPr lang="en-US" sz="1200"/>
                        <a:t>0</a:t>
                      </a:r>
                    </a:p>
                  </a:txBody>
                  <a:tcPr marL="19050" marR="1905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a:lnSpc>
                          <a:spcPct val="120000"/>
                        </a:lnSpc>
                        <a:spcBef>
                          <a:spcPts val="0"/>
                        </a:spcBef>
                        <a:spcAft>
                          <a:spcPts val="0"/>
                        </a:spcAft>
                      </a:pPr>
                      <a:r>
                        <a:rPr lang="en-US" sz="1200"/>
                        <a:t>(0.0-70.8)</a:t>
                      </a:r>
                    </a:p>
                  </a:txBody>
                  <a:tcPr marL="19050" marR="1905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08746431"/>
                  </a:ext>
                </a:extLst>
              </a:tr>
              <a:tr h="272855">
                <a:tc>
                  <a:txBody>
                    <a:bodyPr/>
                    <a:lstStyle/>
                    <a:p>
                      <a:pPr marL="0" marR="0" lvl="0" indent="0" algn="l" defTabSz="914377" rtl="0" eaLnBrk="1" fontAlgn="auto" latinLnBrk="0" hangingPunct="1">
                        <a:lnSpc>
                          <a:spcPct val="120000"/>
                        </a:lnSpc>
                        <a:spcBef>
                          <a:spcPts val="0"/>
                        </a:spcBef>
                        <a:spcAft>
                          <a:spcPts val="0"/>
                        </a:spcAft>
                        <a:buClrTx/>
                        <a:buSzTx/>
                        <a:buFontTx/>
                        <a:buNone/>
                        <a:tabLst/>
                        <a:defRPr/>
                      </a:pPr>
                      <a:r>
                        <a:rPr lang="en-US" sz="1200">
                          <a:solidFill>
                            <a:schemeClr val="tx1"/>
                          </a:solidFill>
                          <a:effectLst/>
                        </a:rPr>
                        <a:t>Unknown (n=2)</a:t>
                      </a:r>
                    </a:p>
                  </a:txBody>
                  <a:tcPr marL="47625" marR="47625" marT="47625" marB="47625"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a:lnSpc>
                          <a:spcPct val="120000"/>
                        </a:lnSpc>
                        <a:spcBef>
                          <a:spcPts val="0"/>
                        </a:spcBef>
                        <a:spcAft>
                          <a:spcPts val="0"/>
                        </a:spcAft>
                      </a:pPr>
                      <a:r>
                        <a:rPr lang="en-US" sz="1200" u="none" kern="100">
                          <a:effectLst/>
                        </a:rPr>
                        <a:t>1 (50) </a:t>
                      </a:r>
                      <a:endParaRPr lang="en-US" sz="1200"/>
                    </a:p>
                  </a:txBody>
                  <a:tcPr marL="19050" marR="1905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a:lnSpc>
                          <a:spcPct val="120000"/>
                        </a:lnSpc>
                        <a:spcBef>
                          <a:spcPts val="0"/>
                        </a:spcBef>
                        <a:spcAft>
                          <a:spcPts val="0"/>
                        </a:spcAft>
                      </a:pPr>
                      <a:r>
                        <a:rPr lang="en-US" sz="1200" dirty="0"/>
                        <a:t>(</a:t>
                      </a:r>
                      <a:r>
                        <a:rPr lang="en-US" sz="1200" u="none" kern="100" dirty="0">
                          <a:effectLst/>
                        </a:rPr>
                        <a:t>1.3-98.7)</a:t>
                      </a:r>
                      <a:endParaRPr lang="en-US" sz="1200" dirty="0"/>
                    </a:p>
                  </a:txBody>
                  <a:tcPr marL="19050" marR="1905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831277772"/>
                  </a:ext>
                </a:extLst>
              </a:tr>
            </a:tbl>
          </a:graphicData>
        </a:graphic>
      </p:graphicFrame>
      <p:graphicFrame>
        <p:nvGraphicFramePr>
          <p:cNvPr id="1575" name="Table 1574">
            <a:extLst>
              <a:ext uri="{FF2B5EF4-FFF2-40B4-BE49-F238E27FC236}">
                <a16:creationId xmlns:a16="http://schemas.microsoft.com/office/drawing/2014/main" id="{64010270-359A-3B73-CFC2-4B1777B4CA92}"/>
              </a:ext>
            </a:extLst>
          </p:cNvPr>
          <p:cNvGraphicFramePr>
            <a:graphicFrameLocks noGrp="1"/>
          </p:cNvGraphicFramePr>
          <p:nvPr>
            <p:extLst>
              <p:ext uri="{D42A27DB-BD31-4B8C-83A1-F6EECF244321}">
                <p14:modId xmlns:p14="http://schemas.microsoft.com/office/powerpoint/2010/main" val="1169493437"/>
              </p:ext>
            </p:extLst>
          </p:nvPr>
        </p:nvGraphicFramePr>
        <p:xfrm>
          <a:off x="723443" y="1783462"/>
          <a:ext cx="5201921" cy="1380492"/>
        </p:xfrm>
        <a:graphic>
          <a:graphicData uri="http://schemas.openxmlformats.org/drawingml/2006/table">
            <a:tbl>
              <a:tblPr firstRow="1" bandRow="1">
                <a:tableStyleId>{2D5ABB26-0587-4C30-8999-92F81FD0307C}</a:tableStyleId>
              </a:tblPr>
              <a:tblGrid>
                <a:gridCol w="2018963">
                  <a:extLst>
                    <a:ext uri="{9D8B030D-6E8A-4147-A177-3AD203B41FA5}">
                      <a16:colId xmlns:a16="http://schemas.microsoft.com/office/drawing/2014/main" val="356801435"/>
                    </a:ext>
                  </a:extLst>
                </a:gridCol>
                <a:gridCol w="1591479">
                  <a:extLst>
                    <a:ext uri="{9D8B030D-6E8A-4147-A177-3AD203B41FA5}">
                      <a16:colId xmlns:a16="http://schemas.microsoft.com/office/drawing/2014/main" val="1718018632"/>
                    </a:ext>
                  </a:extLst>
                </a:gridCol>
                <a:gridCol w="1591479">
                  <a:extLst>
                    <a:ext uri="{9D8B030D-6E8A-4147-A177-3AD203B41FA5}">
                      <a16:colId xmlns:a16="http://schemas.microsoft.com/office/drawing/2014/main" val="1222056106"/>
                    </a:ext>
                  </a:extLst>
                </a:gridCol>
              </a:tblGrid>
              <a:tr h="460130">
                <a:tc>
                  <a:txBody>
                    <a:bodyPr/>
                    <a:lstStyle/>
                    <a:p>
                      <a:pPr algn="l" fontAlgn="b">
                        <a:lnSpc>
                          <a:spcPct val="120000"/>
                        </a:lnSpc>
                      </a:pPr>
                      <a:r>
                        <a:rPr lang="en-US" sz="1200" b="1">
                          <a:solidFill>
                            <a:schemeClr val="tx1"/>
                          </a:solidFill>
                          <a:effectLst/>
                        </a:rPr>
                        <a:t>ORR by HPV status across all subtypes </a:t>
                      </a:r>
                    </a:p>
                  </a:txBody>
                  <a:tcPr marL="47625" marR="47625" marT="47625" marB="47625"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377" rtl="0" eaLnBrk="1" fontAlgn="auto" latinLnBrk="0" hangingPunct="1">
                        <a:lnSpc>
                          <a:spcPct val="120000"/>
                        </a:lnSpc>
                        <a:spcBef>
                          <a:spcPts val="0"/>
                        </a:spcBef>
                        <a:spcAft>
                          <a:spcPts val="0"/>
                        </a:spcAft>
                        <a:buClrTx/>
                        <a:buSzTx/>
                        <a:buFontTx/>
                        <a:buNone/>
                        <a:tabLst/>
                        <a:defRPr/>
                      </a:pPr>
                      <a:r>
                        <a:rPr lang="en-US" sz="1200" b="1" kern="100">
                          <a:solidFill>
                            <a:schemeClr val="tx1"/>
                          </a:solidFill>
                          <a:effectLst/>
                          <a:latin typeface="+mn-lt"/>
                        </a:rPr>
                        <a:t>ORR, n (%)</a:t>
                      </a:r>
                      <a:endParaRPr lang="en-US" sz="1200" b="1" kern="100">
                        <a:solidFill>
                          <a:schemeClr val="tx1"/>
                        </a:solidFill>
                        <a:effectLst/>
                        <a:latin typeface="+mn-lt"/>
                        <a:ea typeface="Times New Roman" panose="02020603050405020304" pitchFamily="18" charset="0"/>
                        <a:cs typeface="Times New Roman"/>
                      </a:endParaRPr>
                    </a:p>
                  </a:txBody>
                  <a:tcPr marL="19050" marR="1905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377" rtl="0" eaLnBrk="1" fontAlgn="auto" latinLnBrk="0" hangingPunct="1">
                        <a:lnSpc>
                          <a:spcPct val="120000"/>
                        </a:lnSpc>
                        <a:spcBef>
                          <a:spcPts val="0"/>
                        </a:spcBef>
                        <a:spcAft>
                          <a:spcPts val="0"/>
                        </a:spcAft>
                        <a:buClrTx/>
                        <a:buSzTx/>
                        <a:buFontTx/>
                        <a:buNone/>
                        <a:tabLst/>
                        <a:defRPr/>
                      </a:pPr>
                      <a:r>
                        <a:rPr lang="en-US" sz="1200" b="1" kern="100">
                          <a:solidFill>
                            <a:schemeClr val="tx1"/>
                          </a:solidFill>
                          <a:effectLst/>
                          <a:latin typeface="+mn-lt"/>
                          <a:ea typeface="Times New Roman" panose="02020603050405020304" pitchFamily="18" charset="0"/>
                          <a:cs typeface="Times New Roman"/>
                        </a:rPr>
                        <a:t>95% CI</a:t>
                      </a:r>
                    </a:p>
                  </a:txBody>
                  <a:tcPr marL="19050" marR="1905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931399637"/>
                  </a:ext>
                </a:extLst>
              </a:tr>
              <a:tr h="272855">
                <a:tc>
                  <a:txBody>
                    <a:bodyPr/>
                    <a:lstStyle/>
                    <a:p>
                      <a:pPr marL="0" marR="0" lvl="0" indent="0" algn="l" defTabSz="914377" rtl="0" eaLnBrk="1" fontAlgn="auto" latinLnBrk="0" hangingPunct="1">
                        <a:lnSpc>
                          <a:spcPct val="120000"/>
                        </a:lnSpc>
                        <a:spcBef>
                          <a:spcPts val="0"/>
                        </a:spcBef>
                        <a:spcAft>
                          <a:spcPts val="0"/>
                        </a:spcAft>
                        <a:buClrTx/>
                        <a:buSzTx/>
                        <a:buFontTx/>
                        <a:buNone/>
                        <a:tabLst/>
                        <a:defRPr/>
                      </a:pPr>
                      <a:r>
                        <a:rPr lang="en-US" sz="1200" kern="100">
                          <a:effectLst/>
                        </a:rPr>
                        <a:t>HPV positive (n=15)</a:t>
                      </a:r>
                    </a:p>
                  </a:txBody>
                  <a:tcPr marL="47625" marR="47625" marT="47625" marB="47625"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a:lnSpc>
                          <a:spcPct val="120000"/>
                        </a:lnSpc>
                        <a:spcBef>
                          <a:spcPts val="0"/>
                        </a:spcBef>
                        <a:spcAft>
                          <a:spcPts val="0"/>
                        </a:spcAft>
                      </a:pPr>
                      <a:r>
                        <a:rPr lang="en-US" sz="1200"/>
                        <a:t>7 (47)</a:t>
                      </a:r>
                    </a:p>
                  </a:txBody>
                  <a:tcPr marL="19050" marR="1905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a:lnSpc>
                          <a:spcPct val="120000"/>
                        </a:lnSpc>
                        <a:spcBef>
                          <a:spcPts val="0"/>
                        </a:spcBef>
                        <a:spcAft>
                          <a:spcPts val="0"/>
                        </a:spcAft>
                      </a:pPr>
                      <a:r>
                        <a:rPr lang="en-US" sz="1200"/>
                        <a:t>(21.3-73.4)</a:t>
                      </a:r>
                    </a:p>
                  </a:txBody>
                  <a:tcPr marL="19050" marR="1905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921227186"/>
                  </a:ext>
                </a:extLst>
              </a:tr>
              <a:tr h="272855">
                <a:tc>
                  <a:txBody>
                    <a:bodyPr/>
                    <a:lstStyle/>
                    <a:p>
                      <a:pPr marL="0" marR="0" lvl="0" indent="0" algn="l" defTabSz="914377" rtl="0" eaLnBrk="1" fontAlgn="auto" latinLnBrk="0" hangingPunct="1">
                        <a:lnSpc>
                          <a:spcPct val="120000"/>
                        </a:lnSpc>
                        <a:spcBef>
                          <a:spcPts val="0"/>
                        </a:spcBef>
                        <a:spcAft>
                          <a:spcPts val="0"/>
                        </a:spcAft>
                        <a:buClrTx/>
                        <a:buSzTx/>
                        <a:buFontTx/>
                        <a:buNone/>
                        <a:tabLst/>
                        <a:defRPr/>
                      </a:pPr>
                      <a:r>
                        <a:rPr lang="en-US" sz="1200">
                          <a:solidFill>
                            <a:schemeClr val="tx1"/>
                          </a:solidFill>
                          <a:effectLst/>
                        </a:rPr>
                        <a:t>HPV negative (n=11)</a:t>
                      </a:r>
                    </a:p>
                  </a:txBody>
                  <a:tcPr marL="47625" marR="47625" marT="47625" marB="47625"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a:lnSpc>
                          <a:spcPct val="120000"/>
                        </a:lnSpc>
                        <a:spcBef>
                          <a:spcPts val="0"/>
                        </a:spcBef>
                        <a:spcAft>
                          <a:spcPts val="0"/>
                        </a:spcAft>
                      </a:pPr>
                      <a:r>
                        <a:rPr lang="en-US" sz="1200"/>
                        <a:t>3 (27)</a:t>
                      </a:r>
                    </a:p>
                  </a:txBody>
                  <a:tcPr marL="19050" marR="1905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a:lnSpc>
                          <a:spcPct val="120000"/>
                        </a:lnSpc>
                        <a:spcBef>
                          <a:spcPts val="0"/>
                        </a:spcBef>
                        <a:spcAft>
                          <a:spcPts val="0"/>
                        </a:spcAft>
                      </a:pPr>
                      <a:r>
                        <a:rPr lang="en-US" sz="1200"/>
                        <a:t>(6.0-61.0)</a:t>
                      </a:r>
                    </a:p>
                  </a:txBody>
                  <a:tcPr marL="19050" marR="1905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08746431"/>
                  </a:ext>
                </a:extLst>
              </a:tr>
              <a:tr h="272855">
                <a:tc>
                  <a:txBody>
                    <a:bodyPr/>
                    <a:lstStyle/>
                    <a:p>
                      <a:pPr marL="0" marR="0" lvl="0" indent="0" algn="l" defTabSz="914377" rtl="0" eaLnBrk="1" fontAlgn="auto" latinLnBrk="0" hangingPunct="1">
                        <a:lnSpc>
                          <a:spcPct val="120000"/>
                        </a:lnSpc>
                        <a:spcBef>
                          <a:spcPts val="0"/>
                        </a:spcBef>
                        <a:spcAft>
                          <a:spcPts val="0"/>
                        </a:spcAft>
                        <a:buClrTx/>
                        <a:buSzTx/>
                        <a:buFontTx/>
                        <a:buNone/>
                        <a:tabLst/>
                        <a:defRPr/>
                      </a:pPr>
                      <a:r>
                        <a:rPr lang="en-US" sz="1200">
                          <a:solidFill>
                            <a:schemeClr val="tx1"/>
                          </a:solidFill>
                          <a:effectLst/>
                        </a:rPr>
                        <a:t>Unknown/Missing (n=12)</a:t>
                      </a:r>
                    </a:p>
                  </a:txBody>
                  <a:tcPr marL="47625" marR="47625" marT="47625" marB="47625"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a:lnSpc>
                          <a:spcPct val="120000"/>
                        </a:lnSpc>
                        <a:spcBef>
                          <a:spcPts val="0"/>
                        </a:spcBef>
                        <a:spcAft>
                          <a:spcPts val="0"/>
                        </a:spcAft>
                      </a:pPr>
                      <a:r>
                        <a:rPr lang="en-US" sz="1200" u="none" kern="100">
                          <a:effectLst/>
                        </a:rPr>
                        <a:t>4 (33)</a:t>
                      </a:r>
                      <a:endParaRPr lang="en-US" sz="1200"/>
                    </a:p>
                  </a:txBody>
                  <a:tcPr marL="19050" marR="1905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a:lnSpc>
                          <a:spcPct val="120000"/>
                        </a:lnSpc>
                        <a:spcBef>
                          <a:spcPts val="0"/>
                        </a:spcBef>
                        <a:spcAft>
                          <a:spcPts val="0"/>
                        </a:spcAft>
                      </a:pPr>
                      <a:r>
                        <a:rPr lang="en-US" sz="1200" dirty="0"/>
                        <a:t>(</a:t>
                      </a:r>
                      <a:r>
                        <a:rPr lang="en-US" sz="1200" u="none" kern="100" dirty="0">
                          <a:effectLst/>
                        </a:rPr>
                        <a:t>9.9-65.1)</a:t>
                      </a:r>
                      <a:endParaRPr lang="en-US" sz="1200" dirty="0"/>
                    </a:p>
                  </a:txBody>
                  <a:tcPr marL="19050" marR="1905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831277772"/>
                  </a:ext>
                </a:extLst>
              </a:tr>
            </a:tbl>
          </a:graphicData>
        </a:graphic>
      </p:graphicFrame>
    </p:spTree>
    <p:extLst>
      <p:ext uri="{BB962C8B-B14F-4D97-AF65-F5344CB8AC3E}">
        <p14:creationId xmlns:p14="http://schemas.microsoft.com/office/powerpoint/2010/main" val="32738037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7568E9-428C-A9FB-D151-476A36B09EE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B600808-FE82-5EF2-CC9B-90D945B37415}"/>
              </a:ext>
            </a:extLst>
          </p:cNvPr>
          <p:cNvSpPr>
            <a:spLocks noGrp="1"/>
          </p:cNvSpPr>
          <p:nvPr>
            <p:ph type="title"/>
          </p:nvPr>
        </p:nvSpPr>
        <p:spPr>
          <a:xfrm>
            <a:off x="613953" y="286744"/>
            <a:ext cx="10972800" cy="822960"/>
          </a:xfrm>
        </p:spPr>
        <p:txBody>
          <a:bodyPr>
            <a:normAutofit/>
          </a:bodyPr>
          <a:lstStyle/>
          <a:p>
            <a:r>
              <a:rPr lang="en-US" b="1" dirty="0"/>
              <a:t>Duration of response </a:t>
            </a:r>
            <a:endParaRPr lang="en-US" dirty="0"/>
          </a:p>
        </p:txBody>
      </p:sp>
      <p:sp>
        <p:nvSpPr>
          <p:cNvPr id="3" name="Slide Number Placeholder 2">
            <a:extLst>
              <a:ext uri="{FF2B5EF4-FFF2-40B4-BE49-F238E27FC236}">
                <a16:creationId xmlns:a16="http://schemas.microsoft.com/office/drawing/2014/main" id="{3C33BD99-561E-A1E5-7219-CA905A635D90}"/>
              </a:ext>
            </a:extLst>
          </p:cNvPr>
          <p:cNvSpPr>
            <a:spLocks noGrp="1"/>
          </p:cNvSpPr>
          <p:nvPr>
            <p:ph type="sldNum" sz="quarter" idx="12"/>
          </p:nvPr>
        </p:nvSpPr>
        <p:spPr/>
        <p:txBody>
          <a:bodyPr/>
          <a:lstStyle/>
          <a:p>
            <a:fld id="{BE33F7A0-71F0-446B-9DE8-6D75BE64EE0F}" type="slidenum">
              <a:rPr lang="en-US" smtClean="0"/>
              <a:pPr/>
              <a:t>9</a:t>
            </a:fld>
            <a:endParaRPr lang="en-US"/>
          </a:p>
        </p:txBody>
      </p:sp>
      <p:sp>
        <p:nvSpPr>
          <p:cNvPr id="5" name="Text Placeholder 4">
            <a:extLst>
              <a:ext uri="{FF2B5EF4-FFF2-40B4-BE49-F238E27FC236}">
                <a16:creationId xmlns:a16="http://schemas.microsoft.com/office/drawing/2014/main" id="{7C929C9B-F515-06D7-06EC-9137EC996460}"/>
              </a:ext>
            </a:extLst>
          </p:cNvPr>
          <p:cNvSpPr>
            <a:spLocks noGrp="1"/>
          </p:cNvSpPr>
          <p:nvPr>
            <p:ph type="body" sz="quarter" idx="15"/>
          </p:nvPr>
        </p:nvSpPr>
        <p:spPr/>
        <p:txBody>
          <a:bodyPr/>
          <a:lstStyle/>
          <a:p>
            <a:r>
              <a:rPr lang="en-US" dirty="0"/>
              <a:t>Dr. Cristina Rodriguez, MD, </a:t>
            </a:r>
            <a:r>
              <a:rPr lang="en-US" dirty="0">
                <a:hlinkClick r:id="rId2"/>
              </a:rPr>
              <a:t>rodrigcr@uw.edu</a:t>
            </a:r>
            <a:endParaRPr lang="en-US" dirty="0"/>
          </a:p>
        </p:txBody>
      </p:sp>
      <p:sp>
        <p:nvSpPr>
          <p:cNvPr id="6" name="Text Placeholder 6">
            <a:extLst>
              <a:ext uri="{FF2B5EF4-FFF2-40B4-BE49-F238E27FC236}">
                <a16:creationId xmlns:a16="http://schemas.microsoft.com/office/drawing/2014/main" id="{2B52BEA3-317C-7A66-BABC-475E198EBA08}"/>
              </a:ext>
            </a:extLst>
          </p:cNvPr>
          <p:cNvSpPr txBox="1">
            <a:spLocks/>
          </p:cNvSpPr>
          <p:nvPr/>
        </p:nvSpPr>
        <p:spPr>
          <a:xfrm>
            <a:off x="548007" y="5806440"/>
            <a:ext cx="11195948" cy="347472"/>
          </a:xfrm>
          <a:prstGeom prst="rect">
            <a:avLst/>
          </a:prstGeom>
        </p:spPr>
        <p:txBody>
          <a:bodyPr anchor="b"/>
          <a:lstStyle>
            <a:lvl1pPr marL="342900" indent="-342900" algn="l" defTabSz="914400" rtl="0" eaLnBrk="1" latinLnBrk="0" hangingPunct="1">
              <a:lnSpc>
                <a:spcPct val="100000"/>
              </a:lnSpc>
              <a:spcBef>
                <a:spcPts val="1000"/>
              </a:spcBef>
              <a:buClr>
                <a:srgbClr val="008764"/>
              </a:buClr>
              <a:buFont typeface="Arial" panose="020B0604020202020204" pitchFamily="34" charset="0"/>
              <a:buChar char="•"/>
              <a:defRPr lang="en-US" sz="2400" kern="1200" dirty="0">
                <a:solidFill>
                  <a:srgbClr val="002557"/>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0000"/>
              </a:lnSpc>
              <a:spcBef>
                <a:spcPts val="500"/>
              </a:spcBef>
              <a:buClr>
                <a:srgbClr val="008764"/>
              </a:buClr>
              <a:buFont typeface="Wingdings" panose="05000000000000000000" pitchFamily="2" charset="2"/>
              <a:buChar char="§"/>
              <a:defRPr lang="en-US" sz="2400" kern="1200" dirty="0">
                <a:solidFill>
                  <a:srgbClr val="002557"/>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0000"/>
              </a:lnSpc>
              <a:spcBef>
                <a:spcPts val="500"/>
              </a:spcBef>
              <a:buClr>
                <a:srgbClr val="008764"/>
              </a:buClr>
              <a:buFont typeface="Courier New" panose="02070309020205020404" pitchFamily="49" charset="0"/>
              <a:buChar char="o"/>
              <a:defRPr lang="en-US" sz="1800" kern="1200" dirty="0">
                <a:solidFill>
                  <a:srgbClr val="002557"/>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0000"/>
              </a:lnSpc>
              <a:spcBef>
                <a:spcPts val="500"/>
              </a:spcBef>
              <a:buClr>
                <a:srgbClr val="008764"/>
              </a:buClr>
              <a:buFont typeface="Arial" panose="020B0604020202020204" pitchFamily="34" charset="0"/>
              <a:buChar char="•"/>
              <a:defRPr lang="en-US" sz="1800" kern="1200" dirty="0">
                <a:solidFill>
                  <a:srgbClr val="002557"/>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0000"/>
              </a:lnSpc>
              <a:spcBef>
                <a:spcPts val="500"/>
              </a:spcBef>
              <a:buClr>
                <a:srgbClr val="008764"/>
              </a:buClr>
              <a:buFont typeface="Arial" panose="020B0604020202020204" pitchFamily="34" charset="0"/>
              <a:buChar char="•"/>
              <a:defRPr lang="en-US" sz="1800" kern="1200" dirty="0">
                <a:solidFill>
                  <a:srgbClr val="002557"/>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buNone/>
            </a:pPr>
            <a:r>
              <a:rPr lang="en-US" sz="800" dirty="0"/>
              <a:t>BV, brentuximab vedotin; </a:t>
            </a:r>
            <a:r>
              <a:rPr lang="en-US" sz="800" dirty="0">
                <a:cs typeface="Arial"/>
              </a:rPr>
              <a:t>CR, complete response; DOR, duration of response; NR, not reached; PD, progressive disease; </a:t>
            </a:r>
            <a:r>
              <a:rPr lang="en-US" sz="800" dirty="0"/>
              <a:t>pembro, pembrolizumab; </a:t>
            </a:r>
            <a:r>
              <a:rPr lang="en-US" sz="800" dirty="0">
                <a:cs typeface="Arial"/>
              </a:rPr>
              <a:t>PR, partial response.</a:t>
            </a:r>
          </a:p>
          <a:p>
            <a:pPr marL="0" indent="0">
              <a:spcBef>
                <a:spcPts val="0"/>
              </a:spcBef>
              <a:buNone/>
            </a:pPr>
            <a:r>
              <a:rPr lang="en-US" sz="800" baseline="30000" dirty="0" err="1">
                <a:cs typeface="Arial"/>
              </a:rPr>
              <a:t>a</a:t>
            </a:r>
            <a:r>
              <a:rPr lang="en-US" sz="800" dirty="0" err="1">
                <a:cs typeface="Arial"/>
              </a:rPr>
              <a:t>As</a:t>
            </a:r>
            <a:r>
              <a:rPr lang="en-US" sz="800" dirty="0">
                <a:cs typeface="Arial"/>
              </a:rPr>
              <a:t> estimated using Kaplan-Meier method. </a:t>
            </a:r>
            <a:r>
              <a:rPr lang="en-US" sz="800" baseline="30000" dirty="0" err="1">
                <a:cs typeface="Arial"/>
              </a:rPr>
              <a:t>b</a:t>
            </a:r>
            <a:r>
              <a:rPr lang="en-US" sz="800" dirty="0" err="1">
                <a:cs typeface="Arial"/>
              </a:rPr>
              <a:t>Calculated</a:t>
            </a:r>
            <a:r>
              <a:rPr lang="en-US" sz="800" dirty="0">
                <a:cs typeface="Arial"/>
              </a:rPr>
              <a:t> using the complementary log-log transformation method (Collett, 1994). </a:t>
            </a:r>
            <a:r>
              <a:rPr lang="en-US" sz="800" baseline="30000" dirty="0">
                <a:cs typeface="Arial"/>
              </a:rPr>
              <a:t>c</a:t>
            </a:r>
            <a:r>
              <a:rPr lang="en-US" sz="800" dirty="0">
                <a:cs typeface="Arial"/>
              </a:rPr>
              <a:t>'+' means the observed time was from censored patient.</a:t>
            </a:r>
          </a:p>
        </p:txBody>
      </p:sp>
      <p:sp>
        <p:nvSpPr>
          <p:cNvPr id="8" name="Title 1">
            <a:extLst>
              <a:ext uri="{FF2B5EF4-FFF2-40B4-BE49-F238E27FC236}">
                <a16:creationId xmlns:a16="http://schemas.microsoft.com/office/drawing/2014/main" id="{9778BE89-F622-31AD-F062-9CB8EDED4946}"/>
              </a:ext>
            </a:extLst>
          </p:cNvPr>
          <p:cNvSpPr txBox="1">
            <a:spLocks/>
          </p:cNvSpPr>
          <p:nvPr/>
        </p:nvSpPr>
        <p:spPr>
          <a:xfrm>
            <a:off x="640080" y="1080333"/>
            <a:ext cx="10972800" cy="38530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b="1" kern="1200">
                <a:solidFill>
                  <a:srgbClr val="002557"/>
                </a:solidFill>
                <a:latin typeface="Arial" panose="020B0604020202020204" pitchFamily="34" charset="0"/>
                <a:ea typeface="+mj-ea"/>
                <a:cs typeface="Arial" panose="020B0604020202020204" pitchFamily="34" charset="0"/>
              </a:defRPr>
            </a:lvl1pPr>
          </a:lstStyle>
          <a:p>
            <a:r>
              <a:rPr lang="en-US" sz="2000" b="0">
                <a:cs typeface="Arial"/>
              </a:rPr>
              <a:t>Median duration of follow-up, 13.4 months</a:t>
            </a:r>
            <a:endParaRPr lang="en-GB" sz="1200" b="0"/>
          </a:p>
        </p:txBody>
      </p:sp>
      <p:graphicFrame>
        <p:nvGraphicFramePr>
          <p:cNvPr id="4" name="Table 3">
            <a:extLst>
              <a:ext uri="{FF2B5EF4-FFF2-40B4-BE49-F238E27FC236}">
                <a16:creationId xmlns:a16="http://schemas.microsoft.com/office/drawing/2014/main" id="{8ECCF7B5-C3C5-4664-E856-318CC358580B}"/>
              </a:ext>
            </a:extLst>
          </p:cNvPr>
          <p:cNvGraphicFramePr>
            <a:graphicFrameLocks noGrp="1"/>
          </p:cNvGraphicFramePr>
          <p:nvPr>
            <p:extLst>
              <p:ext uri="{D42A27DB-BD31-4B8C-83A1-F6EECF244321}">
                <p14:modId xmlns:p14="http://schemas.microsoft.com/office/powerpoint/2010/main" val="408550745"/>
              </p:ext>
            </p:extLst>
          </p:nvPr>
        </p:nvGraphicFramePr>
        <p:xfrm>
          <a:off x="7453708" y="2224293"/>
          <a:ext cx="4133824" cy="1195962"/>
        </p:xfrm>
        <a:graphic>
          <a:graphicData uri="http://schemas.openxmlformats.org/drawingml/2006/table">
            <a:tbl>
              <a:tblPr firstRow="1" bandRow="1"/>
              <a:tblGrid>
                <a:gridCol w="2066912">
                  <a:extLst>
                    <a:ext uri="{9D8B030D-6E8A-4147-A177-3AD203B41FA5}">
                      <a16:colId xmlns:a16="http://schemas.microsoft.com/office/drawing/2014/main" val="356801435"/>
                    </a:ext>
                  </a:extLst>
                </a:gridCol>
                <a:gridCol w="2066912">
                  <a:extLst>
                    <a:ext uri="{9D8B030D-6E8A-4147-A177-3AD203B41FA5}">
                      <a16:colId xmlns:a16="http://schemas.microsoft.com/office/drawing/2014/main" val="1718018632"/>
                    </a:ext>
                  </a:extLst>
                </a:gridCol>
              </a:tblGrid>
              <a:tr h="91440">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a:lnSpc>
                          <a:spcPct val="120000"/>
                        </a:lnSpc>
                        <a:spcBef>
                          <a:spcPts val="0"/>
                        </a:spcBef>
                        <a:spcAft>
                          <a:spcPts val="0"/>
                        </a:spcAft>
                      </a:pPr>
                      <a:r>
                        <a:rPr lang="en-US" sz="1200" b="1" kern="100" dirty="0">
                          <a:effectLst/>
                          <a:latin typeface="+mn-lt"/>
                          <a:ea typeface="Times New Roman" panose="02020603050405020304" pitchFamily="18" charset="0"/>
                          <a:cs typeface="Times New Roman" panose="02020603050405020304" pitchFamily="18" charset="0"/>
                        </a:rPr>
                        <a:t>DOR</a:t>
                      </a:r>
                    </a:p>
                  </a:txBody>
                  <a:tcPr marL="19050" marR="1905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lvl="0" indent="0" algn="ctr" defTabSz="914377" rtl="0" eaLnBrk="1" fontAlgn="auto" latinLnBrk="0" hangingPunct="1">
                        <a:lnSpc>
                          <a:spcPct val="120000"/>
                        </a:lnSpc>
                        <a:spcBef>
                          <a:spcPts val="0"/>
                        </a:spcBef>
                        <a:spcAft>
                          <a:spcPts val="0"/>
                        </a:spcAft>
                        <a:buClrTx/>
                        <a:buSzTx/>
                        <a:buFontTx/>
                        <a:buNone/>
                        <a:tabLst/>
                        <a:defRPr/>
                      </a:pPr>
                      <a:r>
                        <a:rPr lang="en-US" sz="1200" b="1" kern="100" dirty="0">
                          <a:solidFill>
                            <a:schemeClr val="tx1"/>
                          </a:solidFill>
                          <a:effectLst/>
                          <a:latin typeface="+mn-lt"/>
                        </a:rPr>
                        <a:t>BV + pembro (N=38)</a:t>
                      </a:r>
                      <a:endParaRPr lang="en-US" sz="1200" b="1" kern="100" dirty="0">
                        <a:solidFill>
                          <a:schemeClr val="tx1"/>
                        </a:solidFill>
                        <a:effectLst/>
                        <a:latin typeface="+mn-lt"/>
                        <a:ea typeface="Times New Roman" panose="02020603050405020304" pitchFamily="18" charset="0"/>
                        <a:cs typeface="Times New Roman"/>
                      </a:endParaRPr>
                    </a:p>
                  </a:txBody>
                  <a:tcPr marL="19050" marR="1905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31399637"/>
                  </a:ext>
                </a:extLst>
              </a:tr>
              <a:tr h="91440">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a:lnSpc>
                          <a:spcPct val="120000"/>
                        </a:lnSpc>
                        <a:spcBef>
                          <a:spcPts val="0"/>
                        </a:spcBef>
                        <a:spcAft>
                          <a:spcPts val="0"/>
                        </a:spcAft>
                      </a:pPr>
                      <a:r>
                        <a:rPr lang="en-US" sz="1200" kern="100" dirty="0">
                          <a:solidFill>
                            <a:srgbClr val="000000"/>
                          </a:solidFill>
                          <a:effectLst/>
                          <a:latin typeface="+mn-lt"/>
                          <a:ea typeface="Times New Roman" panose="02020603050405020304" pitchFamily="18" charset="0"/>
                          <a:cs typeface="Times New Roman" panose="02020603050405020304" pitchFamily="18" charset="0"/>
                        </a:rPr>
                        <a:t>Confirmed CR or PR, n (%)</a:t>
                      </a:r>
                      <a:endParaRPr lang="en-US" sz="1200" kern="100" dirty="0">
                        <a:effectLst/>
                        <a:latin typeface="+mn-lt"/>
                        <a:ea typeface="Times New Roman" panose="02020603050405020304" pitchFamily="18" charset="0"/>
                        <a:cs typeface="Times New Roman" panose="02020603050405020304" pitchFamily="18" charset="0"/>
                      </a:endParaRPr>
                    </a:p>
                  </a:txBody>
                  <a:tcPr marL="19050" marR="1905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FFFFFF">
                          <a:lumMod val="65000"/>
                        </a:srgbClr>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algn="ctr">
                        <a:lnSpc>
                          <a:spcPct val="120000"/>
                        </a:lnSpc>
                        <a:spcBef>
                          <a:spcPts val="0"/>
                        </a:spcBef>
                        <a:spcAft>
                          <a:spcPts val="0"/>
                        </a:spcAft>
                      </a:pPr>
                      <a:r>
                        <a:rPr lang="en-US" sz="1200" dirty="0">
                          <a:latin typeface="+mn-lt"/>
                        </a:rPr>
                        <a:t>14 (37)</a:t>
                      </a:r>
                    </a:p>
                  </a:txBody>
                  <a:tcPr marL="19050" marR="1905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FFFFFF">
                          <a:lumMod val="65000"/>
                        </a:srgbClr>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4279581575"/>
                  </a:ext>
                </a:extLst>
              </a:tr>
              <a:tr h="91440">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a:lnSpc>
                          <a:spcPct val="120000"/>
                        </a:lnSpc>
                        <a:spcBef>
                          <a:spcPts val="0"/>
                        </a:spcBef>
                        <a:spcAft>
                          <a:spcPts val="0"/>
                        </a:spcAft>
                      </a:pPr>
                      <a:r>
                        <a:rPr lang="en-US" sz="1200" kern="100" dirty="0">
                          <a:solidFill>
                            <a:srgbClr val="000000"/>
                          </a:solidFill>
                          <a:effectLst/>
                          <a:latin typeface="+mn-lt"/>
                          <a:ea typeface="Times New Roman" panose="02020603050405020304" pitchFamily="18" charset="0"/>
                          <a:cs typeface="Times New Roman" panose="02020603050405020304" pitchFamily="18" charset="0"/>
                        </a:rPr>
                        <a:t>PD or death, n (%)</a:t>
                      </a:r>
                      <a:endParaRPr lang="en-US" sz="1200" kern="100" dirty="0">
                        <a:effectLst/>
                        <a:latin typeface="+mn-lt"/>
                        <a:ea typeface="Times New Roman" panose="02020603050405020304" pitchFamily="18" charset="0"/>
                        <a:cs typeface="Times New Roman" panose="02020603050405020304" pitchFamily="18" charset="0"/>
                      </a:endParaRPr>
                    </a:p>
                  </a:txBody>
                  <a:tcPr marL="19050" marR="1905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FFFFFF">
                          <a:lumMod val="65000"/>
                        </a:srgbClr>
                      </a:solidFill>
                      <a:prstDash val="solid"/>
                      <a:round/>
                      <a:headEnd type="none" w="med" len="med"/>
                      <a:tailEnd type="none" w="med" len="med"/>
                    </a:lnT>
                    <a:lnB w="12700" cap="flat" cmpd="sng" algn="ctr">
                      <a:solidFill>
                        <a:srgbClr val="FFFFFF">
                          <a:lumMod val="75000"/>
                        </a:srgbClr>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algn="ctr">
                        <a:lnSpc>
                          <a:spcPct val="120000"/>
                        </a:lnSpc>
                        <a:spcBef>
                          <a:spcPts val="0"/>
                        </a:spcBef>
                        <a:spcAft>
                          <a:spcPts val="0"/>
                        </a:spcAft>
                      </a:pPr>
                      <a:r>
                        <a:rPr lang="en-US" sz="1200" dirty="0">
                          <a:latin typeface="+mn-lt"/>
                        </a:rPr>
                        <a:t>3 (8)</a:t>
                      </a:r>
                    </a:p>
                  </a:txBody>
                  <a:tcPr marL="19050" marR="1905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FFFFFF">
                          <a:lumMod val="65000"/>
                        </a:srgbClr>
                      </a:solidFill>
                      <a:prstDash val="solid"/>
                      <a:round/>
                      <a:headEnd type="none" w="med" len="med"/>
                      <a:tailEnd type="none" w="med" len="med"/>
                    </a:lnT>
                    <a:lnB w="12700" cap="flat" cmpd="sng" algn="ctr">
                      <a:solidFill>
                        <a:srgbClr val="FFFFFF">
                          <a:lumMod val="75000"/>
                        </a:srgbClr>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681413666"/>
                  </a:ext>
                </a:extLst>
              </a:tr>
              <a:tr h="91440">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a:lnSpc>
                          <a:spcPct val="120000"/>
                        </a:lnSpc>
                        <a:spcBef>
                          <a:spcPts val="0"/>
                        </a:spcBef>
                        <a:spcAft>
                          <a:spcPts val="0"/>
                        </a:spcAft>
                      </a:pPr>
                      <a:r>
                        <a:rPr lang="en-US" sz="1200" b="1" kern="100" dirty="0">
                          <a:solidFill>
                            <a:srgbClr val="000000"/>
                          </a:solidFill>
                          <a:effectLst/>
                          <a:latin typeface="+mn-lt"/>
                          <a:ea typeface="Times New Roman" panose="02020603050405020304" pitchFamily="18" charset="0"/>
                          <a:cs typeface="Times New Roman" panose="02020603050405020304" pitchFamily="18" charset="0"/>
                        </a:rPr>
                        <a:t>DOR, </a:t>
                      </a:r>
                      <a:r>
                        <a:rPr lang="en-US" sz="1200" b="1" kern="100" dirty="0" err="1">
                          <a:solidFill>
                            <a:srgbClr val="000000"/>
                          </a:solidFill>
                          <a:effectLst/>
                          <a:latin typeface="+mn-lt"/>
                          <a:ea typeface="Times New Roman" panose="02020603050405020304" pitchFamily="18" charset="0"/>
                          <a:cs typeface="Times New Roman" panose="02020603050405020304" pitchFamily="18" charset="0"/>
                        </a:rPr>
                        <a:t>months</a:t>
                      </a:r>
                      <a:r>
                        <a:rPr lang="en-US" sz="1200" b="1" kern="100" baseline="30000" dirty="0" err="1">
                          <a:solidFill>
                            <a:srgbClr val="000000"/>
                          </a:solidFill>
                          <a:effectLst/>
                          <a:latin typeface="+mn-lt"/>
                          <a:ea typeface="Times New Roman" panose="02020603050405020304" pitchFamily="18" charset="0"/>
                          <a:cs typeface="Times New Roman" panose="02020603050405020304" pitchFamily="18" charset="0"/>
                        </a:rPr>
                        <a:t>a</a:t>
                      </a:r>
                      <a:endParaRPr lang="en-US" sz="1200" b="1" kern="100" dirty="0">
                        <a:effectLst/>
                        <a:latin typeface="+mn-lt"/>
                        <a:ea typeface="Times New Roman" panose="02020603050405020304" pitchFamily="18" charset="0"/>
                        <a:cs typeface="Times New Roman" panose="02020603050405020304" pitchFamily="18" charset="0"/>
                      </a:endParaRPr>
                    </a:p>
                  </a:txBody>
                  <a:tcPr marL="19050" marR="1905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FFFFFF">
                          <a:lumMod val="75000"/>
                        </a:srgbClr>
                      </a:solidFill>
                      <a:prstDash val="solid"/>
                      <a:round/>
                      <a:headEnd type="none" w="med" len="med"/>
                      <a:tailEnd type="none" w="med" len="med"/>
                    </a:lnT>
                    <a:lnB w="12700" cap="flat" cmpd="sng" algn="ctr">
                      <a:solidFill>
                        <a:srgbClr val="FFFFFF">
                          <a:lumMod val="75000"/>
                        </a:srgbClr>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algn="ctr">
                        <a:lnSpc>
                          <a:spcPct val="120000"/>
                        </a:lnSpc>
                        <a:spcBef>
                          <a:spcPts val="0"/>
                        </a:spcBef>
                        <a:spcAft>
                          <a:spcPts val="0"/>
                        </a:spcAft>
                      </a:pPr>
                      <a:endParaRPr lang="en-US" sz="1200" b="1" dirty="0">
                        <a:latin typeface="+mn-lt"/>
                      </a:endParaRPr>
                    </a:p>
                  </a:txBody>
                  <a:tcPr marL="19050" marR="1905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FFFFFF">
                          <a:lumMod val="75000"/>
                        </a:srgbClr>
                      </a:solidFill>
                      <a:prstDash val="solid"/>
                      <a:round/>
                      <a:headEnd type="none" w="med" len="med"/>
                      <a:tailEnd type="none" w="med" len="med"/>
                    </a:lnT>
                    <a:lnB w="12700" cap="flat" cmpd="sng" algn="ctr">
                      <a:solidFill>
                        <a:srgbClr val="FFFFFF">
                          <a:lumMod val="75000"/>
                        </a:srgbClr>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113149705"/>
                  </a:ext>
                </a:extLst>
              </a:tr>
              <a:tr h="91440">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a:lnSpc>
                          <a:spcPct val="120000"/>
                        </a:lnSpc>
                        <a:spcBef>
                          <a:spcPts val="0"/>
                        </a:spcBef>
                        <a:spcAft>
                          <a:spcPts val="0"/>
                        </a:spcAft>
                      </a:pPr>
                      <a:r>
                        <a:rPr lang="en-US" sz="1200" kern="100" dirty="0">
                          <a:solidFill>
                            <a:srgbClr val="000000"/>
                          </a:solidFill>
                          <a:effectLst/>
                          <a:latin typeface="+mn-lt"/>
                          <a:ea typeface="Times New Roman" panose="02020603050405020304" pitchFamily="18" charset="0"/>
                          <a:cs typeface="Times New Roman" panose="02020603050405020304" pitchFamily="18" charset="0"/>
                        </a:rPr>
                        <a:t>   Median (95% CI)</a:t>
                      </a:r>
                      <a:r>
                        <a:rPr lang="en-US" sz="1200" kern="100" baseline="30000" dirty="0">
                          <a:solidFill>
                            <a:srgbClr val="000000"/>
                          </a:solidFill>
                          <a:effectLst/>
                          <a:latin typeface="+mn-lt"/>
                          <a:ea typeface="Times New Roman" panose="02020603050405020304" pitchFamily="18" charset="0"/>
                          <a:cs typeface="Times New Roman" panose="02020603050405020304" pitchFamily="18" charset="0"/>
                        </a:rPr>
                        <a:t>b</a:t>
                      </a:r>
                      <a:endParaRPr lang="en-US" sz="1200" kern="100" dirty="0">
                        <a:effectLst/>
                        <a:latin typeface="+mn-lt"/>
                        <a:ea typeface="Times New Roman" panose="02020603050405020304" pitchFamily="18" charset="0"/>
                        <a:cs typeface="Times New Roman" panose="02020603050405020304" pitchFamily="18" charset="0"/>
                      </a:endParaRPr>
                    </a:p>
                  </a:txBody>
                  <a:tcPr marL="19050" marR="1905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FFFFFF">
                          <a:lumMod val="75000"/>
                        </a:srgbClr>
                      </a:solidFill>
                      <a:prstDash val="solid"/>
                      <a:round/>
                      <a:headEnd type="none" w="med" len="med"/>
                      <a:tailEnd type="none" w="med" len="med"/>
                    </a:lnT>
                    <a:lnB w="12700" cap="flat" cmpd="sng" algn="ctr">
                      <a:solidFill>
                        <a:srgbClr val="FFFFFF">
                          <a:lumMod val="75000"/>
                        </a:srgbClr>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algn="ctr">
                        <a:lnSpc>
                          <a:spcPct val="120000"/>
                        </a:lnSpc>
                        <a:spcBef>
                          <a:spcPts val="0"/>
                        </a:spcBef>
                        <a:spcAft>
                          <a:spcPts val="0"/>
                        </a:spcAft>
                      </a:pPr>
                      <a:r>
                        <a:rPr lang="en-US" sz="1200" dirty="0">
                          <a:latin typeface="+mn-lt"/>
                        </a:rPr>
                        <a:t>NR (7.49-NR)</a:t>
                      </a:r>
                    </a:p>
                  </a:txBody>
                  <a:tcPr marL="19050" marR="1905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FFFFFF">
                          <a:lumMod val="75000"/>
                        </a:srgbClr>
                      </a:solidFill>
                      <a:prstDash val="solid"/>
                      <a:round/>
                      <a:headEnd type="none" w="med" len="med"/>
                      <a:tailEnd type="none" w="med" len="med"/>
                    </a:lnT>
                    <a:lnB w="12700" cap="flat" cmpd="sng" algn="ctr">
                      <a:solidFill>
                        <a:srgbClr val="FFFFFF">
                          <a:lumMod val="75000"/>
                        </a:srgbClr>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3891122431"/>
                  </a:ext>
                </a:extLst>
              </a:tr>
              <a:tr h="91440">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marR="0">
                        <a:lnSpc>
                          <a:spcPct val="120000"/>
                        </a:lnSpc>
                        <a:spcBef>
                          <a:spcPts val="0"/>
                        </a:spcBef>
                        <a:spcAft>
                          <a:spcPts val="0"/>
                        </a:spcAft>
                      </a:pPr>
                      <a:r>
                        <a:rPr lang="en-US" sz="1200" kern="100" dirty="0">
                          <a:solidFill>
                            <a:srgbClr val="000000"/>
                          </a:solidFill>
                          <a:effectLst/>
                          <a:latin typeface="+mn-lt"/>
                          <a:ea typeface="Times New Roman" panose="02020603050405020304" pitchFamily="18" charset="0"/>
                          <a:cs typeface="Times New Roman" panose="02020603050405020304" pitchFamily="18" charset="0"/>
                        </a:rPr>
                        <a:t>   Observed min, </a:t>
                      </a:r>
                      <a:r>
                        <a:rPr lang="en-US" sz="1200" kern="100" dirty="0" err="1">
                          <a:solidFill>
                            <a:srgbClr val="000000"/>
                          </a:solidFill>
                          <a:effectLst/>
                          <a:latin typeface="+mn-lt"/>
                          <a:ea typeface="Times New Roman" panose="02020603050405020304" pitchFamily="18" charset="0"/>
                          <a:cs typeface="Times New Roman" panose="02020603050405020304" pitchFamily="18" charset="0"/>
                        </a:rPr>
                        <a:t>max</a:t>
                      </a:r>
                      <a:r>
                        <a:rPr lang="en-US" sz="1200" kern="100" baseline="30000" dirty="0" err="1">
                          <a:solidFill>
                            <a:srgbClr val="000000"/>
                          </a:solidFill>
                          <a:effectLst/>
                          <a:latin typeface="+mn-lt"/>
                          <a:ea typeface="Times New Roman" panose="02020603050405020304" pitchFamily="18" charset="0"/>
                          <a:cs typeface="Times New Roman" panose="02020603050405020304" pitchFamily="18" charset="0"/>
                        </a:rPr>
                        <a:t>c</a:t>
                      </a:r>
                      <a:endParaRPr lang="en-US" sz="1200" kern="100" dirty="0">
                        <a:effectLst/>
                        <a:latin typeface="+mn-lt"/>
                        <a:ea typeface="Times New Roman" panose="02020603050405020304" pitchFamily="18" charset="0"/>
                        <a:cs typeface="Times New Roman" panose="02020603050405020304" pitchFamily="18" charset="0"/>
                      </a:endParaRPr>
                    </a:p>
                  </a:txBody>
                  <a:tcPr marL="19050" marR="1905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FFFFFF">
                          <a:lumMod val="75000"/>
                        </a:srgbClr>
                      </a:solidFill>
                      <a:prstDash val="solid"/>
                      <a:round/>
                      <a:headEnd type="none" w="med" len="med"/>
                      <a:tailEnd type="none" w="med" len="med"/>
                    </a:lnT>
                    <a:lnB w="12700" cap="flat" cmpd="sng" algn="ctr">
                      <a:solidFill>
                        <a:srgbClr val="FFFFFF">
                          <a:lumMod val="75000"/>
                        </a:srgbClr>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sz="1800" kern="1200">
                          <a:solidFill>
                            <a:schemeClr val="tx1"/>
                          </a:solidFill>
                          <a:latin typeface="Arial" panose="020B0604020202020204"/>
                        </a:defRPr>
                      </a:lvl1pPr>
                      <a:lvl2pPr marL="457200" algn="l" defTabSz="914400" rtl="0" eaLnBrk="1" latinLnBrk="0" hangingPunct="1">
                        <a:defRPr sz="1800" kern="1200">
                          <a:solidFill>
                            <a:schemeClr val="tx1"/>
                          </a:solidFill>
                          <a:latin typeface="Arial" panose="020B0604020202020204"/>
                        </a:defRPr>
                      </a:lvl2pPr>
                      <a:lvl3pPr marL="914400" algn="l" defTabSz="914400" rtl="0" eaLnBrk="1" latinLnBrk="0" hangingPunct="1">
                        <a:defRPr sz="1800" kern="1200">
                          <a:solidFill>
                            <a:schemeClr val="tx1"/>
                          </a:solidFill>
                          <a:latin typeface="Arial" panose="020B0604020202020204"/>
                        </a:defRPr>
                      </a:lvl3pPr>
                      <a:lvl4pPr marL="1371600" algn="l" defTabSz="914400" rtl="0" eaLnBrk="1" latinLnBrk="0" hangingPunct="1">
                        <a:defRPr sz="1800" kern="1200">
                          <a:solidFill>
                            <a:schemeClr val="tx1"/>
                          </a:solidFill>
                          <a:latin typeface="Arial" panose="020B0604020202020204"/>
                        </a:defRPr>
                      </a:lvl4pPr>
                      <a:lvl5pPr marL="1828800" algn="l" defTabSz="914400" rtl="0" eaLnBrk="1" latinLnBrk="0" hangingPunct="1">
                        <a:defRPr sz="1800" kern="1200">
                          <a:solidFill>
                            <a:schemeClr val="tx1"/>
                          </a:solidFill>
                          <a:latin typeface="Arial" panose="020B0604020202020204"/>
                        </a:defRPr>
                      </a:lvl5pPr>
                      <a:lvl6pPr marL="2286000" algn="l" defTabSz="914400" rtl="0" eaLnBrk="1" latinLnBrk="0" hangingPunct="1">
                        <a:defRPr sz="1800" kern="1200">
                          <a:solidFill>
                            <a:schemeClr val="tx1"/>
                          </a:solidFill>
                          <a:latin typeface="Arial" panose="020B0604020202020204"/>
                        </a:defRPr>
                      </a:lvl6pPr>
                      <a:lvl7pPr marL="2743200" algn="l" defTabSz="914400" rtl="0" eaLnBrk="1" latinLnBrk="0" hangingPunct="1">
                        <a:defRPr sz="1800" kern="1200">
                          <a:solidFill>
                            <a:schemeClr val="tx1"/>
                          </a:solidFill>
                          <a:latin typeface="Arial" panose="020B0604020202020204"/>
                        </a:defRPr>
                      </a:lvl7pPr>
                      <a:lvl8pPr marL="3200400" algn="l" defTabSz="914400" rtl="0" eaLnBrk="1" latinLnBrk="0" hangingPunct="1">
                        <a:defRPr sz="1800" kern="1200">
                          <a:solidFill>
                            <a:schemeClr val="tx1"/>
                          </a:solidFill>
                          <a:latin typeface="Arial" panose="020B0604020202020204"/>
                        </a:defRPr>
                      </a:lvl8pPr>
                      <a:lvl9pPr marL="3657600" algn="l" defTabSz="914400" rtl="0" eaLnBrk="1" latinLnBrk="0" hangingPunct="1">
                        <a:defRPr sz="1800" kern="1200">
                          <a:solidFill>
                            <a:schemeClr val="tx1"/>
                          </a:solidFill>
                          <a:latin typeface="Arial" panose="020B0604020202020204"/>
                        </a:defRPr>
                      </a:lvl9pPr>
                    </a:lstStyle>
                    <a:p>
                      <a:pPr marL="0" algn="ctr">
                        <a:lnSpc>
                          <a:spcPct val="120000"/>
                        </a:lnSpc>
                        <a:spcBef>
                          <a:spcPts val="0"/>
                        </a:spcBef>
                        <a:spcAft>
                          <a:spcPts val="0"/>
                        </a:spcAft>
                      </a:pPr>
                      <a:r>
                        <a:rPr lang="en-US" sz="1200" dirty="0">
                          <a:latin typeface="+mn-lt"/>
                        </a:rPr>
                        <a:t>1.45+, 20.76+</a:t>
                      </a:r>
                    </a:p>
                  </a:txBody>
                  <a:tcPr marL="19050" marR="1905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FFFFFF">
                          <a:lumMod val="75000"/>
                        </a:srgbClr>
                      </a:solidFill>
                      <a:prstDash val="solid"/>
                      <a:round/>
                      <a:headEnd type="none" w="med" len="med"/>
                      <a:tailEnd type="none" w="med" len="med"/>
                    </a:lnT>
                    <a:lnB w="12700" cap="flat" cmpd="sng" algn="ctr">
                      <a:solidFill>
                        <a:srgbClr val="FFFFFF">
                          <a:lumMod val="75000"/>
                        </a:srgbClr>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2116558082"/>
                  </a:ext>
                </a:extLst>
              </a:tr>
            </a:tbl>
          </a:graphicData>
        </a:graphic>
      </p:graphicFrame>
      <p:graphicFrame>
        <p:nvGraphicFramePr>
          <p:cNvPr id="7" name="Table 6">
            <a:extLst>
              <a:ext uri="{FF2B5EF4-FFF2-40B4-BE49-F238E27FC236}">
                <a16:creationId xmlns:a16="http://schemas.microsoft.com/office/drawing/2014/main" id="{632C3971-053B-4B4A-FFB6-0F362D61AAA3}"/>
              </a:ext>
            </a:extLst>
          </p:cNvPr>
          <p:cNvGraphicFramePr>
            <a:graphicFrameLocks noGrp="1"/>
          </p:cNvGraphicFramePr>
          <p:nvPr>
            <p:extLst>
              <p:ext uri="{D42A27DB-BD31-4B8C-83A1-F6EECF244321}">
                <p14:modId xmlns:p14="http://schemas.microsoft.com/office/powerpoint/2010/main" val="2087845400"/>
              </p:ext>
            </p:extLst>
          </p:nvPr>
        </p:nvGraphicFramePr>
        <p:xfrm>
          <a:off x="1010312" y="4961269"/>
          <a:ext cx="6400800" cy="304800"/>
        </p:xfrm>
        <a:graphic>
          <a:graphicData uri="http://schemas.openxmlformats.org/drawingml/2006/table">
            <a:tbl>
              <a:tblPr firstRow="1" bandRow="1"/>
              <a:tblGrid>
                <a:gridCol w="711200">
                  <a:extLst>
                    <a:ext uri="{9D8B030D-6E8A-4147-A177-3AD203B41FA5}">
                      <a16:colId xmlns:a16="http://schemas.microsoft.com/office/drawing/2014/main" val="2348575327"/>
                    </a:ext>
                  </a:extLst>
                </a:gridCol>
                <a:gridCol w="711200">
                  <a:extLst>
                    <a:ext uri="{9D8B030D-6E8A-4147-A177-3AD203B41FA5}">
                      <a16:colId xmlns:a16="http://schemas.microsoft.com/office/drawing/2014/main" val="2669667259"/>
                    </a:ext>
                  </a:extLst>
                </a:gridCol>
                <a:gridCol w="711200">
                  <a:extLst>
                    <a:ext uri="{9D8B030D-6E8A-4147-A177-3AD203B41FA5}">
                      <a16:colId xmlns:a16="http://schemas.microsoft.com/office/drawing/2014/main" val="1486298247"/>
                    </a:ext>
                  </a:extLst>
                </a:gridCol>
                <a:gridCol w="711200">
                  <a:extLst>
                    <a:ext uri="{9D8B030D-6E8A-4147-A177-3AD203B41FA5}">
                      <a16:colId xmlns:a16="http://schemas.microsoft.com/office/drawing/2014/main" val="814134090"/>
                    </a:ext>
                  </a:extLst>
                </a:gridCol>
                <a:gridCol w="711200">
                  <a:extLst>
                    <a:ext uri="{9D8B030D-6E8A-4147-A177-3AD203B41FA5}">
                      <a16:colId xmlns:a16="http://schemas.microsoft.com/office/drawing/2014/main" val="677247455"/>
                    </a:ext>
                  </a:extLst>
                </a:gridCol>
                <a:gridCol w="711200">
                  <a:extLst>
                    <a:ext uri="{9D8B030D-6E8A-4147-A177-3AD203B41FA5}">
                      <a16:colId xmlns:a16="http://schemas.microsoft.com/office/drawing/2014/main" val="3423040536"/>
                    </a:ext>
                  </a:extLst>
                </a:gridCol>
                <a:gridCol w="711200">
                  <a:extLst>
                    <a:ext uri="{9D8B030D-6E8A-4147-A177-3AD203B41FA5}">
                      <a16:colId xmlns:a16="http://schemas.microsoft.com/office/drawing/2014/main" val="2027391709"/>
                    </a:ext>
                  </a:extLst>
                </a:gridCol>
                <a:gridCol w="711200">
                  <a:extLst>
                    <a:ext uri="{9D8B030D-6E8A-4147-A177-3AD203B41FA5}">
                      <a16:colId xmlns:a16="http://schemas.microsoft.com/office/drawing/2014/main" val="1400760594"/>
                    </a:ext>
                  </a:extLst>
                </a:gridCol>
                <a:gridCol w="711200">
                  <a:extLst>
                    <a:ext uri="{9D8B030D-6E8A-4147-A177-3AD203B41FA5}">
                      <a16:colId xmlns:a16="http://schemas.microsoft.com/office/drawing/2014/main" val="2498090283"/>
                    </a:ext>
                  </a:extLst>
                </a:gridCol>
              </a:tblGrid>
              <a:tr h="56888">
                <a:tc gridSpan="2">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r>
                        <a:rPr lang="en-GB" sz="1000" b="0" dirty="0">
                          <a:solidFill>
                            <a:schemeClr val="tx1"/>
                          </a:solidFill>
                        </a:rPr>
                        <a:t>No. at risk (events)</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GB" sz="800" b="0" dirty="0">
                        <a:solidFill>
                          <a:schemeClr val="tx1"/>
                        </a:solidFill>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endParaRPr lang="en-GB" sz="1000" b="0">
                        <a:solidFill>
                          <a:schemeClr val="tx1"/>
                        </a:solidFill>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endParaRPr lang="en-GB" sz="1000" b="0" dirty="0">
                        <a:solidFill>
                          <a:schemeClr val="tx1"/>
                        </a:solidFill>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endParaRPr lang="en-GB" sz="1000" b="0">
                        <a:solidFill>
                          <a:schemeClr val="tx1"/>
                        </a:solidFill>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endParaRPr lang="en-GB" sz="1000" b="0" dirty="0">
                        <a:solidFill>
                          <a:schemeClr val="tx1"/>
                        </a:solidFill>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endParaRPr lang="en-GB" sz="1000" b="0" dirty="0">
                        <a:solidFill>
                          <a:schemeClr val="tx1"/>
                        </a:solidFill>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endParaRPr lang="en-GB" sz="1000" b="0" dirty="0">
                        <a:solidFill>
                          <a:schemeClr val="tx1"/>
                        </a:solidFill>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lt1"/>
                          </a:solidFill>
                          <a:latin typeface="Arial" panose="020B0604020202020204"/>
                        </a:defRPr>
                      </a:lvl1pPr>
                      <a:lvl2pPr marL="457200" algn="l" defTabSz="914400" rtl="0" eaLnBrk="1" latinLnBrk="0" hangingPunct="1">
                        <a:defRPr sz="1800" b="1" kern="1200">
                          <a:solidFill>
                            <a:schemeClr val="lt1"/>
                          </a:solidFill>
                          <a:latin typeface="Arial" panose="020B0604020202020204"/>
                        </a:defRPr>
                      </a:lvl2pPr>
                      <a:lvl3pPr marL="914400" algn="l" defTabSz="914400" rtl="0" eaLnBrk="1" latinLnBrk="0" hangingPunct="1">
                        <a:defRPr sz="1800" b="1" kern="1200">
                          <a:solidFill>
                            <a:schemeClr val="lt1"/>
                          </a:solidFill>
                          <a:latin typeface="Arial" panose="020B0604020202020204"/>
                        </a:defRPr>
                      </a:lvl3pPr>
                      <a:lvl4pPr marL="1371600" algn="l" defTabSz="914400" rtl="0" eaLnBrk="1" latinLnBrk="0" hangingPunct="1">
                        <a:defRPr sz="1800" b="1" kern="1200">
                          <a:solidFill>
                            <a:schemeClr val="lt1"/>
                          </a:solidFill>
                          <a:latin typeface="Arial" panose="020B0604020202020204"/>
                        </a:defRPr>
                      </a:lvl4pPr>
                      <a:lvl5pPr marL="1828800" algn="l" defTabSz="914400" rtl="0" eaLnBrk="1" latinLnBrk="0" hangingPunct="1">
                        <a:defRPr sz="1800" b="1" kern="1200">
                          <a:solidFill>
                            <a:schemeClr val="lt1"/>
                          </a:solidFill>
                          <a:latin typeface="Arial" panose="020B0604020202020204"/>
                        </a:defRPr>
                      </a:lvl5pPr>
                      <a:lvl6pPr marL="2286000" algn="l" defTabSz="914400" rtl="0" eaLnBrk="1" latinLnBrk="0" hangingPunct="1">
                        <a:defRPr sz="1800" b="1" kern="1200">
                          <a:solidFill>
                            <a:schemeClr val="lt1"/>
                          </a:solidFill>
                          <a:latin typeface="Arial" panose="020B0604020202020204"/>
                        </a:defRPr>
                      </a:lvl6pPr>
                      <a:lvl7pPr marL="2743200" algn="l" defTabSz="914400" rtl="0" eaLnBrk="1" latinLnBrk="0" hangingPunct="1">
                        <a:defRPr sz="1800" b="1" kern="1200">
                          <a:solidFill>
                            <a:schemeClr val="lt1"/>
                          </a:solidFill>
                          <a:latin typeface="Arial" panose="020B0604020202020204"/>
                        </a:defRPr>
                      </a:lvl7pPr>
                      <a:lvl8pPr marL="3200400" algn="l" defTabSz="914400" rtl="0" eaLnBrk="1" latinLnBrk="0" hangingPunct="1">
                        <a:defRPr sz="1800" b="1" kern="1200">
                          <a:solidFill>
                            <a:schemeClr val="lt1"/>
                          </a:solidFill>
                          <a:latin typeface="Arial" panose="020B0604020202020204"/>
                        </a:defRPr>
                      </a:lvl8pPr>
                      <a:lvl9pPr marL="3657600" algn="l" defTabSz="914400" rtl="0" eaLnBrk="1" latinLnBrk="0" hangingPunct="1">
                        <a:defRPr sz="1800" b="1" kern="1200">
                          <a:solidFill>
                            <a:schemeClr val="lt1"/>
                          </a:solidFill>
                          <a:latin typeface="Arial" panose="020B0604020202020204"/>
                        </a:defRPr>
                      </a:lvl9pPr>
                    </a:lstStyle>
                    <a:p>
                      <a:endParaRPr lang="en-GB" sz="1000" b="0" dirty="0">
                        <a:solidFill>
                          <a:schemeClr val="tx1"/>
                        </a:solidFill>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24531200"/>
                  </a:ext>
                </a:extLst>
              </a:tr>
              <a:tr h="56888">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GB" sz="1000" b="0" dirty="0">
                          <a:solidFill>
                            <a:schemeClr val="tx1"/>
                          </a:solidFill>
                        </a:rPr>
                        <a:t>14 (0)</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GB" sz="1000" b="0" dirty="0">
                          <a:solidFill>
                            <a:schemeClr val="tx1"/>
                          </a:solidFill>
                        </a:rPr>
                        <a:t>11 (0)</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GB" sz="1000" b="0" dirty="0">
                          <a:solidFill>
                            <a:schemeClr val="tx1"/>
                          </a:solidFill>
                        </a:rPr>
                        <a:t>8 (1)</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GB" sz="1000" b="0" dirty="0">
                          <a:solidFill>
                            <a:schemeClr val="tx1"/>
                          </a:solidFill>
                        </a:rPr>
                        <a:t>5 (2)</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GB" sz="1000" b="0" dirty="0">
                          <a:solidFill>
                            <a:schemeClr val="tx1"/>
                          </a:solidFill>
                        </a:rPr>
                        <a:t>5 (2)</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GB" sz="1000" b="0" dirty="0">
                          <a:solidFill>
                            <a:schemeClr val="tx1"/>
                          </a:solidFill>
                        </a:rPr>
                        <a:t>2 (3)</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GB" sz="1000" b="0" dirty="0">
                          <a:solidFill>
                            <a:schemeClr val="tx1"/>
                          </a:solidFill>
                        </a:rPr>
                        <a:t>2 (3)</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GB" sz="1000" b="0" dirty="0">
                          <a:solidFill>
                            <a:schemeClr val="tx1"/>
                          </a:solidFill>
                        </a:rPr>
                        <a:t>0 (3)</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panose="020B0604020202020204"/>
                        </a:defRPr>
                      </a:lvl1pPr>
                      <a:lvl2pPr marL="457200" algn="l" defTabSz="914400" rtl="0" eaLnBrk="1" latinLnBrk="0" hangingPunct="1">
                        <a:defRPr sz="1800" kern="1200">
                          <a:solidFill>
                            <a:schemeClr val="dk1"/>
                          </a:solidFill>
                          <a:latin typeface="Arial" panose="020B0604020202020204"/>
                        </a:defRPr>
                      </a:lvl2pPr>
                      <a:lvl3pPr marL="914400" algn="l" defTabSz="914400" rtl="0" eaLnBrk="1" latinLnBrk="0" hangingPunct="1">
                        <a:defRPr sz="1800" kern="1200">
                          <a:solidFill>
                            <a:schemeClr val="dk1"/>
                          </a:solidFill>
                          <a:latin typeface="Arial" panose="020B0604020202020204"/>
                        </a:defRPr>
                      </a:lvl3pPr>
                      <a:lvl4pPr marL="1371600" algn="l" defTabSz="914400" rtl="0" eaLnBrk="1" latinLnBrk="0" hangingPunct="1">
                        <a:defRPr sz="1800" kern="1200">
                          <a:solidFill>
                            <a:schemeClr val="dk1"/>
                          </a:solidFill>
                          <a:latin typeface="Arial" panose="020B0604020202020204"/>
                        </a:defRPr>
                      </a:lvl4pPr>
                      <a:lvl5pPr marL="1828800" algn="l" defTabSz="914400" rtl="0" eaLnBrk="1" latinLnBrk="0" hangingPunct="1">
                        <a:defRPr sz="1800" kern="1200">
                          <a:solidFill>
                            <a:schemeClr val="dk1"/>
                          </a:solidFill>
                          <a:latin typeface="Arial" panose="020B0604020202020204"/>
                        </a:defRPr>
                      </a:lvl5pPr>
                      <a:lvl6pPr marL="2286000" algn="l" defTabSz="914400" rtl="0" eaLnBrk="1" latinLnBrk="0" hangingPunct="1">
                        <a:defRPr sz="1800" kern="1200">
                          <a:solidFill>
                            <a:schemeClr val="dk1"/>
                          </a:solidFill>
                          <a:latin typeface="Arial" panose="020B0604020202020204"/>
                        </a:defRPr>
                      </a:lvl6pPr>
                      <a:lvl7pPr marL="2743200" algn="l" defTabSz="914400" rtl="0" eaLnBrk="1" latinLnBrk="0" hangingPunct="1">
                        <a:defRPr sz="1800" kern="1200">
                          <a:solidFill>
                            <a:schemeClr val="dk1"/>
                          </a:solidFill>
                          <a:latin typeface="Arial" panose="020B0604020202020204"/>
                        </a:defRPr>
                      </a:lvl7pPr>
                      <a:lvl8pPr marL="3200400" algn="l" defTabSz="914400" rtl="0" eaLnBrk="1" latinLnBrk="0" hangingPunct="1">
                        <a:defRPr sz="1800" kern="1200">
                          <a:solidFill>
                            <a:schemeClr val="dk1"/>
                          </a:solidFill>
                          <a:latin typeface="Arial" panose="020B0604020202020204"/>
                        </a:defRPr>
                      </a:lvl8pPr>
                      <a:lvl9pPr marL="3657600" algn="l" defTabSz="914400" rtl="0" eaLnBrk="1" latinLnBrk="0" hangingPunct="1">
                        <a:defRPr sz="1800" kern="1200">
                          <a:solidFill>
                            <a:schemeClr val="dk1"/>
                          </a:solidFill>
                          <a:latin typeface="Arial" panose="020B0604020202020204"/>
                        </a:defRPr>
                      </a:lvl9pPr>
                    </a:lstStyle>
                    <a:p>
                      <a:pPr algn="ctr"/>
                      <a:r>
                        <a:rPr lang="en-GB" sz="1000" b="0" dirty="0">
                          <a:solidFill>
                            <a:schemeClr val="tx1"/>
                          </a:solidFill>
                        </a:rPr>
                        <a:t>0 (3)</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62673466"/>
                  </a:ext>
                </a:extLst>
              </a:tr>
            </a:tbl>
          </a:graphicData>
        </a:graphic>
      </p:graphicFrame>
      <p:grpSp>
        <p:nvGrpSpPr>
          <p:cNvPr id="9" name="Group 8">
            <a:extLst>
              <a:ext uri="{FF2B5EF4-FFF2-40B4-BE49-F238E27FC236}">
                <a16:creationId xmlns:a16="http://schemas.microsoft.com/office/drawing/2014/main" id="{C72BD264-66D7-A538-AE7B-3AA5B7B472C8}"/>
              </a:ext>
            </a:extLst>
          </p:cNvPr>
          <p:cNvGrpSpPr>
            <a:grpSpLocks noChangeAspect="1"/>
          </p:cNvGrpSpPr>
          <p:nvPr/>
        </p:nvGrpSpPr>
        <p:grpSpPr>
          <a:xfrm>
            <a:off x="690801" y="2293513"/>
            <a:ext cx="7132320" cy="2768876"/>
            <a:chOff x="436146" y="1589246"/>
            <a:chExt cx="5417397" cy="2020900"/>
          </a:xfrm>
        </p:grpSpPr>
        <p:grpSp>
          <p:nvGrpSpPr>
            <p:cNvPr id="10" name="Group 9">
              <a:extLst>
                <a:ext uri="{FF2B5EF4-FFF2-40B4-BE49-F238E27FC236}">
                  <a16:creationId xmlns:a16="http://schemas.microsoft.com/office/drawing/2014/main" id="{54B5605B-9CD9-B01D-614E-C038F593836F}"/>
                </a:ext>
              </a:extLst>
            </p:cNvPr>
            <p:cNvGrpSpPr/>
            <p:nvPr/>
          </p:nvGrpSpPr>
          <p:grpSpPr>
            <a:xfrm>
              <a:off x="436146" y="1589246"/>
              <a:ext cx="478370" cy="1685661"/>
              <a:chOff x="7243234" y="1731474"/>
              <a:chExt cx="478370" cy="1685661"/>
            </a:xfrm>
          </p:grpSpPr>
          <p:grpSp>
            <p:nvGrpSpPr>
              <p:cNvPr id="41" name="Group 40">
                <a:extLst>
                  <a:ext uri="{FF2B5EF4-FFF2-40B4-BE49-F238E27FC236}">
                    <a16:creationId xmlns:a16="http://schemas.microsoft.com/office/drawing/2014/main" id="{BB0F5D05-646C-A1DB-3FD5-D49A35C6D855}"/>
                  </a:ext>
                </a:extLst>
              </p:cNvPr>
              <p:cNvGrpSpPr/>
              <p:nvPr/>
            </p:nvGrpSpPr>
            <p:grpSpPr>
              <a:xfrm>
                <a:off x="7368200" y="1731474"/>
                <a:ext cx="353404" cy="1685661"/>
                <a:chOff x="5915029" y="1840675"/>
                <a:chExt cx="350191" cy="1814094"/>
              </a:xfrm>
            </p:grpSpPr>
            <p:cxnSp>
              <p:nvCxnSpPr>
                <p:cNvPr id="43" name="Straight Connector 42">
                  <a:extLst>
                    <a:ext uri="{FF2B5EF4-FFF2-40B4-BE49-F238E27FC236}">
                      <a16:creationId xmlns:a16="http://schemas.microsoft.com/office/drawing/2014/main" id="{C93551FF-986D-7921-C158-AEFB672AB0F8}"/>
                    </a:ext>
                  </a:extLst>
                </p:cNvPr>
                <p:cNvCxnSpPr>
                  <a:cxnSpLocks/>
                </p:cNvCxnSpPr>
                <p:nvPr/>
              </p:nvCxnSpPr>
              <p:spPr bwMode="gray">
                <a:xfrm>
                  <a:off x="6265220" y="1898619"/>
                  <a:ext cx="0" cy="1698206"/>
                </a:xfrm>
                <a:prstGeom prst="line">
                  <a:avLst/>
                </a:prstGeom>
                <a:noFill/>
                <a:ln w="12700" cap="sq">
                  <a:solidFill>
                    <a:srgbClr val="000000"/>
                  </a:solidFill>
                  <a:prstDash val="solid"/>
                  <a:miter lim="800000"/>
                  <a:headEnd/>
                  <a:tailEnd/>
                </a:ln>
                <a:effectLst/>
              </p:spPr>
            </p:cxnSp>
            <p:grpSp>
              <p:nvGrpSpPr>
                <p:cNvPr id="44" name="Group 43">
                  <a:extLst>
                    <a:ext uri="{FF2B5EF4-FFF2-40B4-BE49-F238E27FC236}">
                      <a16:creationId xmlns:a16="http://schemas.microsoft.com/office/drawing/2014/main" id="{05E29538-D60B-B916-D245-2DF1CAD52698}"/>
                    </a:ext>
                  </a:extLst>
                </p:cNvPr>
                <p:cNvGrpSpPr/>
                <p:nvPr/>
              </p:nvGrpSpPr>
              <p:grpSpPr>
                <a:xfrm>
                  <a:off x="5915029" y="1840675"/>
                  <a:ext cx="348611" cy="1814094"/>
                  <a:chOff x="5915029" y="1840675"/>
                  <a:chExt cx="348611" cy="1814094"/>
                </a:xfrm>
              </p:grpSpPr>
              <p:grpSp>
                <p:nvGrpSpPr>
                  <p:cNvPr id="45" name="Group 44">
                    <a:extLst>
                      <a:ext uri="{FF2B5EF4-FFF2-40B4-BE49-F238E27FC236}">
                        <a16:creationId xmlns:a16="http://schemas.microsoft.com/office/drawing/2014/main" id="{14D70AC4-47A1-0DB3-3E47-EE02B4F18BB9}"/>
                      </a:ext>
                    </a:extLst>
                  </p:cNvPr>
                  <p:cNvGrpSpPr/>
                  <p:nvPr/>
                </p:nvGrpSpPr>
                <p:grpSpPr>
                  <a:xfrm>
                    <a:off x="5965165" y="1840675"/>
                    <a:ext cx="298475" cy="285709"/>
                    <a:chOff x="5965165" y="1750377"/>
                    <a:chExt cx="298475" cy="285709"/>
                  </a:xfrm>
                </p:grpSpPr>
                <p:cxnSp>
                  <p:nvCxnSpPr>
                    <p:cNvPr id="1379" name="Straight Connector 1378">
                      <a:extLst>
                        <a:ext uri="{FF2B5EF4-FFF2-40B4-BE49-F238E27FC236}">
                          <a16:creationId xmlns:a16="http://schemas.microsoft.com/office/drawing/2014/main" id="{D5C65B73-E8E8-5C7F-B767-B1318AFB41D5}"/>
                        </a:ext>
                      </a:extLst>
                    </p:cNvPr>
                    <p:cNvCxnSpPr>
                      <a:cxnSpLocks/>
                    </p:cNvCxnSpPr>
                    <p:nvPr/>
                  </p:nvCxnSpPr>
                  <p:spPr bwMode="gray">
                    <a:xfrm rot="5400000">
                      <a:off x="6245640" y="1790321"/>
                      <a:ext cx="0" cy="36000"/>
                    </a:xfrm>
                    <a:prstGeom prst="line">
                      <a:avLst/>
                    </a:prstGeom>
                    <a:noFill/>
                    <a:ln w="12700" cap="sq">
                      <a:solidFill>
                        <a:srgbClr val="000000"/>
                      </a:solidFill>
                      <a:prstDash val="solid"/>
                      <a:miter lim="800000"/>
                      <a:headEnd/>
                      <a:tailEnd/>
                    </a:ln>
                    <a:effectLst/>
                  </p:spPr>
                </p:cxnSp>
                <p:sp>
                  <p:nvSpPr>
                    <p:cNvPr id="1380" name="TextBox 1379">
                      <a:extLst>
                        <a:ext uri="{FF2B5EF4-FFF2-40B4-BE49-F238E27FC236}">
                          <a16:creationId xmlns:a16="http://schemas.microsoft.com/office/drawing/2014/main" id="{5140F2B4-B404-7A95-0076-22900A1DB29B}"/>
                        </a:ext>
                      </a:extLst>
                    </p:cNvPr>
                    <p:cNvSpPr txBox="1"/>
                    <p:nvPr/>
                  </p:nvSpPr>
                  <p:spPr bwMode="gray">
                    <a:xfrm>
                      <a:off x="5965165" y="1750377"/>
                      <a:ext cx="244475" cy="115888"/>
                    </a:xfrm>
                    <a:prstGeom prst="rect">
                      <a:avLst/>
                    </a:prstGeom>
                  </p:spPr>
                  <p:txBody>
                    <a:bodyPr wrap="square" lIns="0" tIns="0" rIns="0" bIns="0" rtlCol="0" anchor="ctr" anchorCtr="0">
                      <a:noAutofit/>
                    </a:bodyPr>
                    <a:lstStyle/>
                    <a:p>
                      <a:pPr marL="0" marR="0" lvl="0" indent="0" algn="r" defTabSz="914400" eaLnBrk="1" fontAlgn="auto" latinLnBrk="0" hangingPunct="1">
                        <a:lnSpc>
                          <a:spcPct val="90000"/>
                        </a:lnSpc>
                        <a:spcBef>
                          <a:spcPts val="1000"/>
                        </a:spcBef>
                        <a:spcAft>
                          <a:spcPts val="0"/>
                        </a:spcAft>
                        <a:buClrTx/>
                        <a:buSzTx/>
                        <a:buFontTx/>
                        <a:buNone/>
                        <a:tabLst/>
                        <a:defRPr/>
                      </a:pPr>
                      <a:r>
                        <a:rPr kumimoji="0" lang="en-GB" sz="1050" b="0" i="0" u="none" strike="noStrike" kern="0" cap="none" spc="0" normalizeH="0" baseline="0" noProof="0" dirty="0">
                          <a:ln>
                            <a:noFill/>
                          </a:ln>
                          <a:solidFill>
                            <a:srgbClr val="000000"/>
                          </a:solidFill>
                          <a:effectLst/>
                          <a:uLnTx/>
                          <a:uFillTx/>
                        </a:rPr>
                        <a:t>100</a:t>
                      </a:r>
                    </a:p>
                  </p:txBody>
                </p:sp>
                <p:cxnSp>
                  <p:nvCxnSpPr>
                    <p:cNvPr id="1381" name="Straight Connector 1380">
                      <a:extLst>
                        <a:ext uri="{FF2B5EF4-FFF2-40B4-BE49-F238E27FC236}">
                          <a16:creationId xmlns:a16="http://schemas.microsoft.com/office/drawing/2014/main" id="{1CB25C71-07C2-FD8C-2905-29808E7C8595}"/>
                        </a:ext>
                      </a:extLst>
                    </p:cNvPr>
                    <p:cNvCxnSpPr>
                      <a:cxnSpLocks/>
                    </p:cNvCxnSpPr>
                    <p:nvPr/>
                  </p:nvCxnSpPr>
                  <p:spPr bwMode="gray">
                    <a:xfrm rot="5400000">
                      <a:off x="6245640" y="1960142"/>
                      <a:ext cx="0" cy="36000"/>
                    </a:xfrm>
                    <a:prstGeom prst="line">
                      <a:avLst/>
                    </a:prstGeom>
                    <a:noFill/>
                    <a:ln w="12700" cap="sq">
                      <a:solidFill>
                        <a:srgbClr val="000000"/>
                      </a:solidFill>
                      <a:prstDash val="solid"/>
                      <a:miter lim="800000"/>
                      <a:headEnd/>
                      <a:tailEnd/>
                    </a:ln>
                    <a:effectLst/>
                  </p:spPr>
                </p:cxnSp>
                <p:sp>
                  <p:nvSpPr>
                    <p:cNvPr id="1382" name="TextBox 1381">
                      <a:extLst>
                        <a:ext uri="{FF2B5EF4-FFF2-40B4-BE49-F238E27FC236}">
                          <a16:creationId xmlns:a16="http://schemas.microsoft.com/office/drawing/2014/main" id="{20220996-FED8-95C4-60FF-C0E64AC5BBDC}"/>
                        </a:ext>
                      </a:extLst>
                    </p:cNvPr>
                    <p:cNvSpPr txBox="1"/>
                    <p:nvPr/>
                  </p:nvSpPr>
                  <p:spPr bwMode="gray">
                    <a:xfrm>
                      <a:off x="5965165" y="1920198"/>
                      <a:ext cx="244475" cy="115888"/>
                    </a:xfrm>
                    <a:prstGeom prst="rect">
                      <a:avLst/>
                    </a:prstGeom>
                  </p:spPr>
                  <p:txBody>
                    <a:bodyPr wrap="square" lIns="0" tIns="0" rIns="0" bIns="0" rtlCol="0" anchor="ctr" anchorCtr="0">
                      <a:noAutofit/>
                    </a:bodyPr>
                    <a:lstStyle/>
                    <a:p>
                      <a:pPr marL="0" marR="0" lvl="0" indent="0" algn="r" defTabSz="914400" eaLnBrk="1" fontAlgn="auto" latinLnBrk="0" hangingPunct="1">
                        <a:lnSpc>
                          <a:spcPct val="90000"/>
                        </a:lnSpc>
                        <a:spcBef>
                          <a:spcPts val="1000"/>
                        </a:spcBef>
                        <a:spcAft>
                          <a:spcPts val="0"/>
                        </a:spcAft>
                        <a:buClrTx/>
                        <a:buSzTx/>
                        <a:buFontTx/>
                        <a:buNone/>
                        <a:tabLst/>
                        <a:defRPr/>
                      </a:pPr>
                      <a:r>
                        <a:rPr kumimoji="0" lang="en-GB" sz="1050" b="0" i="0" u="none" strike="noStrike" kern="0" cap="none" spc="0" normalizeH="0" baseline="0" noProof="0" dirty="0">
                          <a:ln>
                            <a:noFill/>
                          </a:ln>
                          <a:solidFill>
                            <a:srgbClr val="000000"/>
                          </a:solidFill>
                          <a:effectLst/>
                          <a:uLnTx/>
                          <a:uFillTx/>
                        </a:rPr>
                        <a:t>90</a:t>
                      </a:r>
                    </a:p>
                  </p:txBody>
                </p:sp>
              </p:grpSp>
              <p:grpSp>
                <p:nvGrpSpPr>
                  <p:cNvPr id="46" name="Group 45">
                    <a:extLst>
                      <a:ext uri="{FF2B5EF4-FFF2-40B4-BE49-F238E27FC236}">
                        <a16:creationId xmlns:a16="http://schemas.microsoft.com/office/drawing/2014/main" id="{B5369765-3E5D-A39B-03F5-D7103A29E27A}"/>
                      </a:ext>
                    </a:extLst>
                  </p:cNvPr>
                  <p:cNvGrpSpPr/>
                  <p:nvPr/>
                </p:nvGrpSpPr>
                <p:grpSpPr>
                  <a:xfrm>
                    <a:off x="5928361" y="3538881"/>
                    <a:ext cx="335279" cy="115888"/>
                    <a:chOff x="5928361" y="1805409"/>
                    <a:chExt cx="335279" cy="115888"/>
                  </a:xfrm>
                </p:grpSpPr>
                <p:cxnSp>
                  <p:nvCxnSpPr>
                    <p:cNvPr id="1377" name="Straight Connector 1376">
                      <a:extLst>
                        <a:ext uri="{FF2B5EF4-FFF2-40B4-BE49-F238E27FC236}">
                          <a16:creationId xmlns:a16="http://schemas.microsoft.com/office/drawing/2014/main" id="{5FC1CFDD-D83F-346D-EDB8-6BEC4F2CF804}"/>
                        </a:ext>
                      </a:extLst>
                    </p:cNvPr>
                    <p:cNvCxnSpPr>
                      <a:cxnSpLocks/>
                    </p:cNvCxnSpPr>
                    <p:nvPr/>
                  </p:nvCxnSpPr>
                  <p:spPr bwMode="gray">
                    <a:xfrm rot="5400000">
                      <a:off x="6245640" y="1845085"/>
                      <a:ext cx="0" cy="36000"/>
                    </a:xfrm>
                    <a:prstGeom prst="line">
                      <a:avLst/>
                    </a:prstGeom>
                    <a:noFill/>
                    <a:ln w="12700" cap="sq">
                      <a:solidFill>
                        <a:srgbClr val="000000"/>
                      </a:solidFill>
                      <a:prstDash val="solid"/>
                      <a:miter lim="800000"/>
                      <a:headEnd/>
                      <a:tailEnd/>
                    </a:ln>
                    <a:effectLst/>
                  </p:spPr>
                </p:cxnSp>
                <p:sp>
                  <p:nvSpPr>
                    <p:cNvPr id="1378" name="TextBox 1377">
                      <a:extLst>
                        <a:ext uri="{FF2B5EF4-FFF2-40B4-BE49-F238E27FC236}">
                          <a16:creationId xmlns:a16="http://schemas.microsoft.com/office/drawing/2014/main" id="{FB0C73B1-20FE-A255-9637-B02DE3BBF505}"/>
                        </a:ext>
                      </a:extLst>
                    </p:cNvPr>
                    <p:cNvSpPr txBox="1"/>
                    <p:nvPr/>
                  </p:nvSpPr>
                  <p:spPr bwMode="gray">
                    <a:xfrm>
                      <a:off x="5928361" y="1805409"/>
                      <a:ext cx="281279" cy="115888"/>
                    </a:xfrm>
                    <a:prstGeom prst="rect">
                      <a:avLst/>
                    </a:prstGeom>
                  </p:spPr>
                  <p:txBody>
                    <a:bodyPr wrap="square" lIns="0" tIns="0" rIns="0" bIns="0" rtlCol="0" anchor="ctr" anchorCtr="0">
                      <a:noAutofit/>
                    </a:bodyPr>
                    <a:lstStyle/>
                    <a:p>
                      <a:pPr marL="0" marR="0" lvl="0" indent="0" algn="r" defTabSz="914400" eaLnBrk="1" fontAlgn="auto" latinLnBrk="0" hangingPunct="1">
                        <a:lnSpc>
                          <a:spcPct val="90000"/>
                        </a:lnSpc>
                        <a:spcBef>
                          <a:spcPts val="1000"/>
                        </a:spcBef>
                        <a:spcAft>
                          <a:spcPts val="0"/>
                        </a:spcAft>
                        <a:buClrTx/>
                        <a:buSzTx/>
                        <a:buFontTx/>
                        <a:buNone/>
                        <a:tabLst/>
                        <a:defRPr/>
                      </a:pPr>
                      <a:r>
                        <a:rPr kumimoji="0" lang="en-GB" sz="1050" b="0" i="0" u="none" strike="noStrike" kern="0" cap="none" spc="0" normalizeH="0" baseline="0" noProof="0" dirty="0">
                          <a:ln>
                            <a:noFill/>
                          </a:ln>
                          <a:solidFill>
                            <a:srgbClr val="000000"/>
                          </a:solidFill>
                          <a:effectLst/>
                          <a:uLnTx/>
                          <a:uFillTx/>
                        </a:rPr>
                        <a:t>0</a:t>
                      </a:r>
                    </a:p>
                  </p:txBody>
                </p:sp>
              </p:grpSp>
              <p:grpSp>
                <p:nvGrpSpPr>
                  <p:cNvPr id="47" name="Group 46">
                    <a:extLst>
                      <a:ext uri="{FF2B5EF4-FFF2-40B4-BE49-F238E27FC236}">
                        <a16:creationId xmlns:a16="http://schemas.microsoft.com/office/drawing/2014/main" id="{B37F3B90-33A4-DB43-AA56-042FC1283380}"/>
                      </a:ext>
                    </a:extLst>
                  </p:cNvPr>
                  <p:cNvGrpSpPr/>
                  <p:nvPr/>
                </p:nvGrpSpPr>
                <p:grpSpPr>
                  <a:xfrm>
                    <a:off x="5915029" y="3369063"/>
                    <a:ext cx="348611" cy="115888"/>
                    <a:chOff x="5915029" y="2128546"/>
                    <a:chExt cx="348611" cy="115888"/>
                  </a:xfrm>
                </p:grpSpPr>
                <p:cxnSp>
                  <p:nvCxnSpPr>
                    <p:cNvPr id="1375" name="Straight Connector 1374">
                      <a:extLst>
                        <a:ext uri="{FF2B5EF4-FFF2-40B4-BE49-F238E27FC236}">
                          <a16:creationId xmlns:a16="http://schemas.microsoft.com/office/drawing/2014/main" id="{D1550B26-0913-CE0D-47C1-2A15E50DE3FA}"/>
                        </a:ext>
                      </a:extLst>
                    </p:cNvPr>
                    <p:cNvCxnSpPr>
                      <a:cxnSpLocks/>
                    </p:cNvCxnSpPr>
                    <p:nvPr/>
                  </p:nvCxnSpPr>
                  <p:spPr bwMode="gray">
                    <a:xfrm rot="5400000">
                      <a:off x="6245640" y="2168490"/>
                      <a:ext cx="0" cy="36000"/>
                    </a:xfrm>
                    <a:prstGeom prst="line">
                      <a:avLst/>
                    </a:prstGeom>
                    <a:noFill/>
                    <a:ln w="12700" cap="sq">
                      <a:solidFill>
                        <a:srgbClr val="000000"/>
                      </a:solidFill>
                      <a:prstDash val="solid"/>
                      <a:miter lim="800000"/>
                      <a:headEnd/>
                      <a:tailEnd/>
                    </a:ln>
                    <a:effectLst/>
                  </p:spPr>
                </p:cxnSp>
                <p:sp>
                  <p:nvSpPr>
                    <p:cNvPr id="1376" name="TextBox 1375">
                      <a:extLst>
                        <a:ext uri="{FF2B5EF4-FFF2-40B4-BE49-F238E27FC236}">
                          <a16:creationId xmlns:a16="http://schemas.microsoft.com/office/drawing/2014/main" id="{DE8B3459-0D5B-9E19-FB7C-C241D8545DED}"/>
                        </a:ext>
                      </a:extLst>
                    </p:cNvPr>
                    <p:cNvSpPr txBox="1"/>
                    <p:nvPr/>
                  </p:nvSpPr>
                  <p:spPr bwMode="gray">
                    <a:xfrm>
                      <a:off x="5915029" y="2128546"/>
                      <a:ext cx="294612" cy="115888"/>
                    </a:xfrm>
                    <a:prstGeom prst="rect">
                      <a:avLst/>
                    </a:prstGeom>
                  </p:spPr>
                  <p:txBody>
                    <a:bodyPr wrap="square" lIns="0" tIns="0" rIns="0" bIns="0" rtlCol="0" anchor="ctr" anchorCtr="0">
                      <a:noAutofit/>
                    </a:bodyPr>
                    <a:lstStyle/>
                    <a:p>
                      <a:pPr marL="0" marR="0" lvl="0" indent="0" algn="r" defTabSz="914400" eaLnBrk="1" fontAlgn="auto" latinLnBrk="0" hangingPunct="1">
                        <a:lnSpc>
                          <a:spcPct val="90000"/>
                        </a:lnSpc>
                        <a:spcBef>
                          <a:spcPts val="1000"/>
                        </a:spcBef>
                        <a:spcAft>
                          <a:spcPts val="0"/>
                        </a:spcAft>
                        <a:buClrTx/>
                        <a:buSzTx/>
                        <a:buFontTx/>
                        <a:buNone/>
                        <a:tabLst/>
                        <a:defRPr/>
                      </a:pPr>
                      <a:r>
                        <a:rPr kumimoji="0" lang="en-GB" sz="1050" b="0" i="0" u="none" strike="noStrike" kern="0" cap="none" spc="0" normalizeH="0" baseline="0" noProof="0" dirty="0">
                          <a:ln>
                            <a:noFill/>
                          </a:ln>
                          <a:solidFill>
                            <a:srgbClr val="000000"/>
                          </a:solidFill>
                          <a:effectLst/>
                          <a:uLnTx/>
                          <a:uFillTx/>
                        </a:rPr>
                        <a:t>10</a:t>
                      </a:r>
                    </a:p>
                  </p:txBody>
                </p:sp>
              </p:grpSp>
              <p:grpSp>
                <p:nvGrpSpPr>
                  <p:cNvPr id="48" name="Group 47">
                    <a:extLst>
                      <a:ext uri="{FF2B5EF4-FFF2-40B4-BE49-F238E27FC236}">
                        <a16:creationId xmlns:a16="http://schemas.microsoft.com/office/drawing/2014/main" id="{F014BB9D-8B61-7CCE-F010-AF4DB4800CB9}"/>
                      </a:ext>
                    </a:extLst>
                  </p:cNvPr>
                  <p:cNvGrpSpPr/>
                  <p:nvPr/>
                </p:nvGrpSpPr>
                <p:grpSpPr>
                  <a:xfrm>
                    <a:off x="5915029" y="3199242"/>
                    <a:ext cx="348611" cy="115888"/>
                    <a:chOff x="5915029" y="2123042"/>
                    <a:chExt cx="348611" cy="115888"/>
                  </a:xfrm>
                </p:grpSpPr>
                <p:cxnSp>
                  <p:nvCxnSpPr>
                    <p:cNvPr id="1373" name="Straight Connector 1372">
                      <a:extLst>
                        <a:ext uri="{FF2B5EF4-FFF2-40B4-BE49-F238E27FC236}">
                          <a16:creationId xmlns:a16="http://schemas.microsoft.com/office/drawing/2014/main" id="{464D2704-C7A2-1D23-18FA-908BD3A6D3A0}"/>
                        </a:ext>
                      </a:extLst>
                    </p:cNvPr>
                    <p:cNvCxnSpPr>
                      <a:cxnSpLocks/>
                    </p:cNvCxnSpPr>
                    <p:nvPr/>
                  </p:nvCxnSpPr>
                  <p:spPr bwMode="gray">
                    <a:xfrm rot="5400000">
                      <a:off x="6245640" y="2162987"/>
                      <a:ext cx="0" cy="36000"/>
                    </a:xfrm>
                    <a:prstGeom prst="line">
                      <a:avLst/>
                    </a:prstGeom>
                    <a:noFill/>
                    <a:ln w="12700" cap="sq">
                      <a:solidFill>
                        <a:srgbClr val="000000"/>
                      </a:solidFill>
                      <a:prstDash val="solid"/>
                      <a:miter lim="800000"/>
                      <a:headEnd/>
                      <a:tailEnd/>
                    </a:ln>
                    <a:effectLst/>
                  </p:spPr>
                </p:cxnSp>
                <p:sp>
                  <p:nvSpPr>
                    <p:cNvPr id="1374" name="TextBox 1373">
                      <a:extLst>
                        <a:ext uri="{FF2B5EF4-FFF2-40B4-BE49-F238E27FC236}">
                          <a16:creationId xmlns:a16="http://schemas.microsoft.com/office/drawing/2014/main" id="{6B8A0644-AA79-B9B5-327A-EE0D9C7435EC}"/>
                        </a:ext>
                      </a:extLst>
                    </p:cNvPr>
                    <p:cNvSpPr txBox="1"/>
                    <p:nvPr/>
                  </p:nvSpPr>
                  <p:spPr bwMode="gray">
                    <a:xfrm>
                      <a:off x="5915029" y="2123042"/>
                      <a:ext cx="294612" cy="115888"/>
                    </a:xfrm>
                    <a:prstGeom prst="rect">
                      <a:avLst/>
                    </a:prstGeom>
                  </p:spPr>
                  <p:txBody>
                    <a:bodyPr wrap="square" lIns="0" tIns="0" rIns="0" bIns="0" rtlCol="0" anchor="ctr" anchorCtr="0">
                      <a:noAutofit/>
                    </a:bodyPr>
                    <a:lstStyle/>
                    <a:p>
                      <a:pPr marL="0" marR="0" lvl="0" indent="0" algn="r" defTabSz="914400" eaLnBrk="1" fontAlgn="auto" latinLnBrk="0" hangingPunct="1">
                        <a:lnSpc>
                          <a:spcPct val="90000"/>
                        </a:lnSpc>
                        <a:spcBef>
                          <a:spcPts val="1000"/>
                        </a:spcBef>
                        <a:spcAft>
                          <a:spcPts val="0"/>
                        </a:spcAft>
                        <a:buClrTx/>
                        <a:buSzTx/>
                        <a:buFontTx/>
                        <a:buNone/>
                        <a:tabLst/>
                        <a:defRPr/>
                      </a:pPr>
                      <a:r>
                        <a:rPr kumimoji="0" lang="en-GB" sz="1050" b="0" i="0" u="none" strike="noStrike" kern="0" cap="none" spc="0" normalizeH="0" baseline="0" noProof="0" dirty="0">
                          <a:ln>
                            <a:noFill/>
                          </a:ln>
                          <a:solidFill>
                            <a:srgbClr val="000000"/>
                          </a:solidFill>
                          <a:effectLst/>
                          <a:uLnTx/>
                          <a:uFillTx/>
                        </a:rPr>
                        <a:t>20</a:t>
                      </a:r>
                    </a:p>
                  </p:txBody>
                </p:sp>
              </p:grpSp>
              <p:grpSp>
                <p:nvGrpSpPr>
                  <p:cNvPr id="49" name="Group 48">
                    <a:extLst>
                      <a:ext uri="{FF2B5EF4-FFF2-40B4-BE49-F238E27FC236}">
                        <a16:creationId xmlns:a16="http://schemas.microsoft.com/office/drawing/2014/main" id="{0FE133A5-34F8-B7DC-0C7B-1C343D835065}"/>
                      </a:ext>
                    </a:extLst>
                  </p:cNvPr>
                  <p:cNvGrpSpPr/>
                  <p:nvPr/>
                </p:nvGrpSpPr>
                <p:grpSpPr>
                  <a:xfrm>
                    <a:off x="5928361" y="3029422"/>
                    <a:ext cx="335279" cy="115888"/>
                    <a:chOff x="5928361" y="2117539"/>
                    <a:chExt cx="335279" cy="115888"/>
                  </a:xfrm>
                </p:grpSpPr>
                <p:cxnSp>
                  <p:nvCxnSpPr>
                    <p:cNvPr id="1371" name="Straight Connector 1370">
                      <a:extLst>
                        <a:ext uri="{FF2B5EF4-FFF2-40B4-BE49-F238E27FC236}">
                          <a16:creationId xmlns:a16="http://schemas.microsoft.com/office/drawing/2014/main" id="{3EAEE036-15A4-A168-1A74-AD6B940D758E}"/>
                        </a:ext>
                      </a:extLst>
                    </p:cNvPr>
                    <p:cNvCxnSpPr>
                      <a:cxnSpLocks/>
                    </p:cNvCxnSpPr>
                    <p:nvPr/>
                  </p:nvCxnSpPr>
                  <p:spPr bwMode="gray">
                    <a:xfrm rot="5400000">
                      <a:off x="6245640" y="2157483"/>
                      <a:ext cx="0" cy="36000"/>
                    </a:xfrm>
                    <a:prstGeom prst="line">
                      <a:avLst/>
                    </a:prstGeom>
                    <a:noFill/>
                    <a:ln w="12700" cap="sq">
                      <a:solidFill>
                        <a:srgbClr val="000000"/>
                      </a:solidFill>
                      <a:prstDash val="solid"/>
                      <a:miter lim="800000"/>
                      <a:headEnd/>
                      <a:tailEnd/>
                    </a:ln>
                    <a:effectLst/>
                  </p:spPr>
                </p:cxnSp>
                <p:sp>
                  <p:nvSpPr>
                    <p:cNvPr id="1372" name="TextBox 1371">
                      <a:extLst>
                        <a:ext uri="{FF2B5EF4-FFF2-40B4-BE49-F238E27FC236}">
                          <a16:creationId xmlns:a16="http://schemas.microsoft.com/office/drawing/2014/main" id="{844D183F-D9DC-FA71-10A5-992DF17A4629}"/>
                        </a:ext>
                      </a:extLst>
                    </p:cNvPr>
                    <p:cNvSpPr txBox="1"/>
                    <p:nvPr/>
                  </p:nvSpPr>
                  <p:spPr bwMode="gray">
                    <a:xfrm>
                      <a:off x="5928361" y="2117539"/>
                      <a:ext cx="281279" cy="115888"/>
                    </a:xfrm>
                    <a:prstGeom prst="rect">
                      <a:avLst/>
                    </a:prstGeom>
                  </p:spPr>
                  <p:txBody>
                    <a:bodyPr wrap="square" lIns="0" tIns="0" rIns="0" bIns="0" rtlCol="0" anchor="ctr" anchorCtr="0">
                      <a:noAutofit/>
                    </a:bodyPr>
                    <a:lstStyle/>
                    <a:p>
                      <a:pPr marL="0" marR="0" lvl="0" indent="0" algn="r" defTabSz="914400" eaLnBrk="1" fontAlgn="auto" latinLnBrk="0" hangingPunct="1">
                        <a:lnSpc>
                          <a:spcPct val="90000"/>
                        </a:lnSpc>
                        <a:spcBef>
                          <a:spcPts val="1000"/>
                        </a:spcBef>
                        <a:spcAft>
                          <a:spcPts val="0"/>
                        </a:spcAft>
                        <a:buClrTx/>
                        <a:buSzTx/>
                        <a:buFontTx/>
                        <a:buNone/>
                        <a:tabLst/>
                        <a:defRPr/>
                      </a:pPr>
                      <a:r>
                        <a:rPr kumimoji="0" lang="en-GB" sz="1050" b="0" i="0" u="none" strike="noStrike" kern="0" cap="none" spc="0" normalizeH="0" baseline="0" noProof="0" dirty="0">
                          <a:ln>
                            <a:noFill/>
                          </a:ln>
                          <a:solidFill>
                            <a:srgbClr val="000000"/>
                          </a:solidFill>
                          <a:effectLst/>
                          <a:uLnTx/>
                          <a:uFillTx/>
                        </a:rPr>
                        <a:t>30</a:t>
                      </a:r>
                    </a:p>
                  </p:txBody>
                </p:sp>
              </p:grpSp>
              <p:grpSp>
                <p:nvGrpSpPr>
                  <p:cNvPr id="50" name="Group 49">
                    <a:extLst>
                      <a:ext uri="{FF2B5EF4-FFF2-40B4-BE49-F238E27FC236}">
                        <a16:creationId xmlns:a16="http://schemas.microsoft.com/office/drawing/2014/main" id="{FC7D8007-B0A4-3C22-49B5-994E47D85038}"/>
                      </a:ext>
                    </a:extLst>
                  </p:cNvPr>
                  <p:cNvGrpSpPr/>
                  <p:nvPr/>
                </p:nvGrpSpPr>
                <p:grpSpPr>
                  <a:xfrm>
                    <a:off x="5915029" y="2859600"/>
                    <a:ext cx="348611" cy="115888"/>
                    <a:chOff x="5915029" y="2112034"/>
                    <a:chExt cx="348611" cy="115888"/>
                  </a:xfrm>
                </p:grpSpPr>
                <p:cxnSp>
                  <p:nvCxnSpPr>
                    <p:cNvPr id="62" name="Straight Connector 61">
                      <a:extLst>
                        <a:ext uri="{FF2B5EF4-FFF2-40B4-BE49-F238E27FC236}">
                          <a16:creationId xmlns:a16="http://schemas.microsoft.com/office/drawing/2014/main" id="{34F91C6A-7E98-BF03-5EBE-C1887E72B882}"/>
                        </a:ext>
                      </a:extLst>
                    </p:cNvPr>
                    <p:cNvCxnSpPr>
                      <a:cxnSpLocks/>
                    </p:cNvCxnSpPr>
                    <p:nvPr/>
                  </p:nvCxnSpPr>
                  <p:spPr bwMode="gray">
                    <a:xfrm rot="5400000">
                      <a:off x="6245640" y="2151979"/>
                      <a:ext cx="0" cy="36000"/>
                    </a:xfrm>
                    <a:prstGeom prst="line">
                      <a:avLst/>
                    </a:prstGeom>
                    <a:noFill/>
                    <a:ln w="12700" cap="sq">
                      <a:solidFill>
                        <a:srgbClr val="000000"/>
                      </a:solidFill>
                      <a:prstDash val="solid"/>
                      <a:miter lim="800000"/>
                      <a:headEnd/>
                      <a:tailEnd/>
                    </a:ln>
                    <a:effectLst/>
                  </p:spPr>
                </p:cxnSp>
                <p:sp>
                  <p:nvSpPr>
                    <p:cNvPr id="63" name="TextBox 62">
                      <a:extLst>
                        <a:ext uri="{FF2B5EF4-FFF2-40B4-BE49-F238E27FC236}">
                          <a16:creationId xmlns:a16="http://schemas.microsoft.com/office/drawing/2014/main" id="{36FF9A40-EBD4-BDA1-2E33-F1B1924E462D}"/>
                        </a:ext>
                      </a:extLst>
                    </p:cNvPr>
                    <p:cNvSpPr txBox="1"/>
                    <p:nvPr/>
                  </p:nvSpPr>
                  <p:spPr bwMode="gray">
                    <a:xfrm>
                      <a:off x="5915029" y="2112034"/>
                      <a:ext cx="294612" cy="115888"/>
                    </a:xfrm>
                    <a:prstGeom prst="rect">
                      <a:avLst/>
                    </a:prstGeom>
                  </p:spPr>
                  <p:txBody>
                    <a:bodyPr wrap="square" lIns="0" tIns="0" rIns="0" bIns="0" rtlCol="0" anchor="ctr" anchorCtr="0">
                      <a:noAutofit/>
                    </a:bodyPr>
                    <a:lstStyle/>
                    <a:p>
                      <a:pPr marL="0" marR="0" lvl="0" indent="0" algn="r" defTabSz="914400" eaLnBrk="1" fontAlgn="auto" latinLnBrk="0" hangingPunct="1">
                        <a:lnSpc>
                          <a:spcPct val="90000"/>
                        </a:lnSpc>
                        <a:spcBef>
                          <a:spcPts val="1000"/>
                        </a:spcBef>
                        <a:spcAft>
                          <a:spcPts val="0"/>
                        </a:spcAft>
                        <a:buClrTx/>
                        <a:buSzTx/>
                        <a:buFontTx/>
                        <a:buNone/>
                        <a:tabLst/>
                        <a:defRPr/>
                      </a:pPr>
                      <a:r>
                        <a:rPr kumimoji="0" lang="en-GB" sz="1050" b="0" i="0" u="none" strike="noStrike" kern="0" cap="none" spc="0" normalizeH="0" baseline="0" noProof="0" dirty="0">
                          <a:ln>
                            <a:noFill/>
                          </a:ln>
                          <a:solidFill>
                            <a:srgbClr val="000000"/>
                          </a:solidFill>
                          <a:effectLst/>
                          <a:uLnTx/>
                          <a:uFillTx/>
                        </a:rPr>
                        <a:t>40</a:t>
                      </a:r>
                    </a:p>
                  </p:txBody>
                </p:sp>
              </p:grpSp>
              <p:grpSp>
                <p:nvGrpSpPr>
                  <p:cNvPr id="51" name="Group 50">
                    <a:extLst>
                      <a:ext uri="{FF2B5EF4-FFF2-40B4-BE49-F238E27FC236}">
                        <a16:creationId xmlns:a16="http://schemas.microsoft.com/office/drawing/2014/main" id="{8D357504-2FA0-556E-86B0-A7154562F5C2}"/>
                      </a:ext>
                    </a:extLst>
                  </p:cNvPr>
                  <p:cNvGrpSpPr/>
                  <p:nvPr/>
                </p:nvGrpSpPr>
                <p:grpSpPr>
                  <a:xfrm>
                    <a:off x="5928361" y="2689779"/>
                    <a:ext cx="335279" cy="115888"/>
                    <a:chOff x="5928361" y="2106530"/>
                    <a:chExt cx="335279" cy="115888"/>
                  </a:xfrm>
                </p:grpSpPr>
                <p:cxnSp>
                  <p:nvCxnSpPr>
                    <p:cNvPr id="60" name="Straight Connector 59">
                      <a:extLst>
                        <a:ext uri="{FF2B5EF4-FFF2-40B4-BE49-F238E27FC236}">
                          <a16:creationId xmlns:a16="http://schemas.microsoft.com/office/drawing/2014/main" id="{7862C2E7-07DB-B90D-1131-9A2BA5879836}"/>
                        </a:ext>
                      </a:extLst>
                    </p:cNvPr>
                    <p:cNvCxnSpPr>
                      <a:cxnSpLocks/>
                    </p:cNvCxnSpPr>
                    <p:nvPr/>
                  </p:nvCxnSpPr>
                  <p:spPr bwMode="gray">
                    <a:xfrm rot="5400000">
                      <a:off x="6245640" y="2146475"/>
                      <a:ext cx="0" cy="36000"/>
                    </a:xfrm>
                    <a:prstGeom prst="line">
                      <a:avLst/>
                    </a:prstGeom>
                    <a:noFill/>
                    <a:ln w="12700" cap="sq">
                      <a:solidFill>
                        <a:srgbClr val="000000"/>
                      </a:solidFill>
                      <a:prstDash val="solid"/>
                      <a:miter lim="800000"/>
                      <a:headEnd/>
                      <a:tailEnd/>
                    </a:ln>
                    <a:effectLst/>
                  </p:spPr>
                </p:cxnSp>
                <p:sp>
                  <p:nvSpPr>
                    <p:cNvPr id="61" name="TextBox 60">
                      <a:extLst>
                        <a:ext uri="{FF2B5EF4-FFF2-40B4-BE49-F238E27FC236}">
                          <a16:creationId xmlns:a16="http://schemas.microsoft.com/office/drawing/2014/main" id="{57413BD7-C190-75B3-C099-4F92FDF4E21D}"/>
                        </a:ext>
                      </a:extLst>
                    </p:cNvPr>
                    <p:cNvSpPr txBox="1"/>
                    <p:nvPr/>
                  </p:nvSpPr>
                  <p:spPr bwMode="gray">
                    <a:xfrm>
                      <a:off x="5928361" y="2106530"/>
                      <a:ext cx="281279" cy="115888"/>
                    </a:xfrm>
                    <a:prstGeom prst="rect">
                      <a:avLst/>
                    </a:prstGeom>
                  </p:spPr>
                  <p:txBody>
                    <a:bodyPr wrap="square" lIns="0" tIns="0" rIns="0" bIns="0" rtlCol="0" anchor="ctr" anchorCtr="0">
                      <a:noAutofit/>
                    </a:bodyPr>
                    <a:lstStyle/>
                    <a:p>
                      <a:pPr marL="0" marR="0" lvl="0" indent="0" algn="r" defTabSz="914400" eaLnBrk="1" fontAlgn="auto" latinLnBrk="0" hangingPunct="1">
                        <a:lnSpc>
                          <a:spcPct val="90000"/>
                        </a:lnSpc>
                        <a:spcBef>
                          <a:spcPts val="1000"/>
                        </a:spcBef>
                        <a:spcAft>
                          <a:spcPts val="0"/>
                        </a:spcAft>
                        <a:buClrTx/>
                        <a:buSzTx/>
                        <a:buFontTx/>
                        <a:buNone/>
                        <a:tabLst/>
                        <a:defRPr/>
                      </a:pPr>
                      <a:r>
                        <a:rPr kumimoji="0" lang="en-GB" sz="1050" b="0" i="0" u="none" strike="noStrike" kern="0" cap="none" spc="0" normalizeH="0" baseline="0" noProof="0" dirty="0">
                          <a:ln>
                            <a:noFill/>
                          </a:ln>
                          <a:solidFill>
                            <a:srgbClr val="000000"/>
                          </a:solidFill>
                          <a:effectLst/>
                          <a:uLnTx/>
                          <a:uFillTx/>
                        </a:rPr>
                        <a:t>50</a:t>
                      </a:r>
                    </a:p>
                  </p:txBody>
                </p:sp>
              </p:grpSp>
              <p:grpSp>
                <p:nvGrpSpPr>
                  <p:cNvPr id="52" name="Group 51">
                    <a:extLst>
                      <a:ext uri="{FF2B5EF4-FFF2-40B4-BE49-F238E27FC236}">
                        <a16:creationId xmlns:a16="http://schemas.microsoft.com/office/drawing/2014/main" id="{1F4BD620-4810-31BD-8EC2-16DF061316F3}"/>
                      </a:ext>
                    </a:extLst>
                  </p:cNvPr>
                  <p:cNvGrpSpPr/>
                  <p:nvPr/>
                </p:nvGrpSpPr>
                <p:grpSpPr>
                  <a:xfrm>
                    <a:off x="5915029" y="2519959"/>
                    <a:ext cx="348611" cy="115888"/>
                    <a:chOff x="5915029" y="2101027"/>
                    <a:chExt cx="348611" cy="115888"/>
                  </a:xfrm>
                </p:grpSpPr>
                <p:cxnSp>
                  <p:nvCxnSpPr>
                    <p:cNvPr id="58" name="Straight Connector 57">
                      <a:extLst>
                        <a:ext uri="{FF2B5EF4-FFF2-40B4-BE49-F238E27FC236}">
                          <a16:creationId xmlns:a16="http://schemas.microsoft.com/office/drawing/2014/main" id="{698DDB3F-A17C-D18F-3CED-5F5FEA438B45}"/>
                        </a:ext>
                      </a:extLst>
                    </p:cNvPr>
                    <p:cNvCxnSpPr>
                      <a:cxnSpLocks/>
                    </p:cNvCxnSpPr>
                    <p:nvPr/>
                  </p:nvCxnSpPr>
                  <p:spPr bwMode="gray">
                    <a:xfrm rot="5400000">
                      <a:off x="6245640" y="2140971"/>
                      <a:ext cx="0" cy="36000"/>
                    </a:xfrm>
                    <a:prstGeom prst="line">
                      <a:avLst/>
                    </a:prstGeom>
                    <a:noFill/>
                    <a:ln w="12700" cap="sq">
                      <a:solidFill>
                        <a:srgbClr val="000000"/>
                      </a:solidFill>
                      <a:prstDash val="solid"/>
                      <a:miter lim="800000"/>
                      <a:headEnd/>
                      <a:tailEnd/>
                    </a:ln>
                    <a:effectLst/>
                  </p:spPr>
                </p:cxnSp>
                <p:sp>
                  <p:nvSpPr>
                    <p:cNvPr id="59" name="TextBox 58">
                      <a:extLst>
                        <a:ext uri="{FF2B5EF4-FFF2-40B4-BE49-F238E27FC236}">
                          <a16:creationId xmlns:a16="http://schemas.microsoft.com/office/drawing/2014/main" id="{7B9DD030-C6F9-692F-AB96-5EA4313ABF0C}"/>
                        </a:ext>
                      </a:extLst>
                    </p:cNvPr>
                    <p:cNvSpPr txBox="1"/>
                    <p:nvPr/>
                  </p:nvSpPr>
                  <p:spPr bwMode="gray">
                    <a:xfrm>
                      <a:off x="5915029" y="2101027"/>
                      <a:ext cx="294612" cy="115888"/>
                    </a:xfrm>
                    <a:prstGeom prst="rect">
                      <a:avLst/>
                    </a:prstGeom>
                  </p:spPr>
                  <p:txBody>
                    <a:bodyPr wrap="square" lIns="0" tIns="0" rIns="0" bIns="0" rtlCol="0" anchor="ctr" anchorCtr="0">
                      <a:noAutofit/>
                    </a:bodyPr>
                    <a:lstStyle/>
                    <a:p>
                      <a:pPr marL="0" marR="0" lvl="0" indent="0" algn="r" defTabSz="914400" eaLnBrk="1" fontAlgn="auto" latinLnBrk="0" hangingPunct="1">
                        <a:lnSpc>
                          <a:spcPct val="90000"/>
                        </a:lnSpc>
                        <a:spcBef>
                          <a:spcPts val="1000"/>
                        </a:spcBef>
                        <a:spcAft>
                          <a:spcPts val="0"/>
                        </a:spcAft>
                        <a:buClrTx/>
                        <a:buSzTx/>
                        <a:buFontTx/>
                        <a:buNone/>
                        <a:tabLst/>
                        <a:defRPr/>
                      </a:pPr>
                      <a:r>
                        <a:rPr kumimoji="0" lang="en-GB" sz="1050" b="0" i="0" u="none" strike="noStrike" kern="0" cap="none" spc="0" normalizeH="0" baseline="0" noProof="0" dirty="0">
                          <a:ln>
                            <a:noFill/>
                          </a:ln>
                          <a:solidFill>
                            <a:srgbClr val="000000"/>
                          </a:solidFill>
                          <a:effectLst/>
                          <a:uLnTx/>
                          <a:uFillTx/>
                        </a:rPr>
                        <a:t>60</a:t>
                      </a:r>
                    </a:p>
                  </p:txBody>
                </p:sp>
              </p:grpSp>
              <p:grpSp>
                <p:nvGrpSpPr>
                  <p:cNvPr id="53" name="Group 52">
                    <a:extLst>
                      <a:ext uri="{FF2B5EF4-FFF2-40B4-BE49-F238E27FC236}">
                        <a16:creationId xmlns:a16="http://schemas.microsoft.com/office/drawing/2014/main" id="{1B1E3915-C3A1-85AD-4115-3F4A09178598}"/>
                      </a:ext>
                    </a:extLst>
                  </p:cNvPr>
                  <p:cNvGrpSpPr/>
                  <p:nvPr/>
                </p:nvGrpSpPr>
                <p:grpSpPr>
                  <a:xfrm>
                    <a:off x="5915029" y="2180316"/>
                    <a:ext cx="348611" cy="285710"/>
                    <a:chOff x="5915029" y="1925701"/>
                    <a:chExt cx="348611" cy="285710"/>
                  </a:xfrm>
                </p:grpSpPr>
                <p:cxnSp>
                  <p:nvCxnSpPr>
                    <p:cNvPr id="54" name="Straight Connector 53">
                      <a:extLst>
                        <a:ext uri="{FF2B5EF4-FFF2-40B4-BE49-F238E27FC236}">
                          <a16:creationId xmlns:a16="http://schemas.microsoft.com/office/drawing/2014/main" id="{762ABDDE-A135-EECD-79FA-13D44649D73C}"/>
                        </a:ext>
                      </a:extLst>
                    </p:cNvPr>
                    <p:cNvCxnSpPr>
                      <a:cxnSpLocks/>
                    </p:cNvCxnSpPr>
                    <p:nvPr/>
                  </p:nvCxnSpPr>
                  <p:spPr bwMode="gray">
                    <a:xfrm rot="5400000">
                      <a:off x="6245640" y="1965646"/>
                      <a:ext cx="0" cy="36000"/>
                    </a:xfrm>
                    <a:prstGeom prst="line">
                      <a:avLst/>
                    </a:prstGeom>
                    <a:noFill/>
                    <a:ln w="12700" cap="sq">
                      <a:solidFill>
                        <a:srgbClr val="000000"/>
                      </a:solidFill>
                      <a:prstDash val="solid"/>
                      <a:miter lim="800000"/>
                      <a:headEnd/>
                      <a:tailEnd/>
                    </a:ln>
                    <a:effectLst/>
                  </p:spPr>
                </p:cxnSp>
                <p:sp>
                  <p:nvSpPr>
                    <p:cNvPr id="55" name="TextBox 54">
                      <a:extLst>
                        <a:ext uri="{FF2B5EF4-FFF2-40B4-BE49-F238E27FC236}">
                          <a16:creationId xmlns:a16="http://schemas.microsoft.com/office/drawing/2014/main" id="{D9B6ED21-ED9C-C996-DF0D-05B55B99A378}"/>
                        </a:ext>
                      </a:extLst>
                    </p:cNvPr>
                    <p:cNvSpPr txBox="1"/>
                    <p:nvPr/>
                  </p:nvSpPr>
                  <p:spPr bwMode="gray">
                    <a:xfrm>
                      <a:off x="5915029" y="1925701"/>
                      <a:ext cx="294612" cy="115888"/>
                    </a:xfrm>
                    <a:prstGeom prst="rect">
                      <a:avLst/>
                    </a:prstGeom>
                  </p:spPr>
                  <p:txBody>
                    <a:bodyPr wrap="square" lIns="0" tIns="0" rIns="0" bIns="0" rtlCol="0" anchor="ctr" anchorCtr="0">
                      <a:noAutofit/>
                    </a:bodyPr>
                    <a:lstStyle/>
                    <a:p>
                      <a:pPr marL="0" marR="0" lvl="0" indent="0" algn="r" defTabSz="914400" eaLnBrk="1" fontAlgn="auto" latinLnBrk="0" hangingPunct="1">
                        <a:lnSpc>
                          <a:spcPct val="90000"/>
                        </a:lnSpc>
                        <a:spcBef>
                          <a:spcPts val="1000"/>
                        </a:spcBef>
                        <a:spcAft>
                          <a:spcPts val="0"/>
                        </a:spcAft>
                        <a:buClrTx/>
                        <a:buSzTx/>
                        <a:buFontTx/>
                        <a:buNone/>
                        <a:tabLst/>
                        <a:defRPr/>
                      </a:pPr>
                      <a:r>
                        <a:rPr kumimoji="0" lang="en-GB" sz="1050" b="0" i="0" u="none" strike="noStrike" kern="0" cap="none" spc="0" normalizeH="0" baseline="0" noProof="0" dirty="0">
                          <a:ln>
                            <a:noFill/>
                          </a:ln>
                          <a:solidFill>
                            <a:srgbClr val="000000"/>
                          </a:solidFill>
                          <a:effectLst/>
                          <a:uLnTx/>
                          <a:uFillTx/>
                        </a:rPr>
                        <a:t>80</a:t>
                      </a:r>
                    </a:p>
                  </p:txBody>
                </p:sp>
                <p:cxnSp>
                  <p:nvCxnSpPr>
                    <p:cNvPr id="56" name="Straight Connector 55">
                      <a:extLst>
                        <a:ext uri="{FF2B5EF4-FFF2-40B4-BE49-F238E27FC236}">
                          <a16:creationId xmlns:a16="http://schemas.microsoft.com/office/drawing/2014/main" id="{114D01DA-8A65-C6CC-67B2-7235A858DDFE}"/>
                        </a:ext>
                      </a:extLst>
                    </p:cNvPr>
                    <p:cNvCxnSpPr>
                      <a:cxnSpLocks/>
                    </p:cNvCxnSpPr>
                    <p:nvPr/>
                  </p:nvCxnSpPr>
                  <p:spPr bwMode="gray">
                    <a:xfrm rot="5400000">
                      <a:off x="6245640" y="2135467"/>
                      <a:ext cx="0" cy="36000"/>
                    </a:xfrm>
                    <a:prstGeom prst="line">
                      <a:avLst/>
                    </a:prstGeom>
                    <a:noFill/>
                    <a:ln w="12700" cap="sq">
                      <a:solidFill>
                        <a:srgbClr val="000000"/>
                      </a:solidFill>
                      <a:prstDash val="solid"/>
                      <a:miter lim="800000"/>
                      <a:headEnd/>
                      <a:tailEnd/>
                    </a:ln>
                    <a:effectLst/>
                  </p:spPr>
                </p:cxnSp>
                <p:sp>
                  <p:nvSpPr>
                    <p:cNvPr id="57" name="TextBox 56">
                      <a:extLst>
                        <a:ext uri="{FF2B5EF4-FFF2-40B4-BE49-F238E27FC236}">
                          <a16:creationId xmlns:a16="http://schemas.microsoft.com/office/drawing/2014/main" id="{85F4E4C5-5B08-2ED0-E0DA-3870EE03F4BA}"/>
                        </a:ext>
                      </a:extLst>
                    </p:cNvPr>
                    <p:cNvSpPr txBox="1"/>
                    <p:nvPr/>
                  </p:nvSpPr>
                  <p:spPr bwMode="gray">
                    <a:xfrm>
                      <a:off x="5915029" y="2095523"/>
                      <a:ext cx="294612" cy="115888"/>
                    </a:xfrm>
                    <a:prstGeom prst="rect">
                      <a:avLst/>
                    </a:prstGeom>
                  </p:spPr>
                  <p:txBody>
                    <a:bodyPr wrap="square" lIns="0" tIns="0" rIns="0" bIns="0" rtlCol="0" anchor="ctr" anchorCtr="0">
                      <a:noAutofit/>
                    </a:bodyPr>
                    <a:lstStyle/>
                    <a:p>
                      <a:pPr marL="0" marR="0" lvl="0" indent="0" algn="r" defTabSz="914400" eaLnBrk="1" fontAlgn="auto" latinLnBrk="0" hangingPunct="1">
                        <a:lnSpc>
                          <a:spcPct val="90000"/>
                        </a:lnSpc>
                        <a:spcBef>
                          <a:spcPts val="1000"/>
                        </a:spcBef>
                        <a:spcAft>
                          <a:spcPts val="0"/>
                        </a:spcAft>
                        <a:buClrTx/>
                        <a:buSzTx/>
                        <a:buFontTx/>
                        <a:buNone/>
                        <a:tabLst/>
                        <a:defRPr/>
                      </a:pPr>
                      <a:r>
                        <a:rPr kumimoji="0" lang="en-GB" sz="1050" b="0" i="0" u="none" strike="noStrike" kern="0" cap="none" spc="0" normalizeH="0" baseline="0" noProof="0" dirty="0">
                          <a:ln>
                            <a:noFill/>
                          </a:ln>
                          <a:solidFill>
                            <a:srgbClr val="000000"/>
                          </a:solidFill>
                          <a:effectLst/>
                          <a:uLnTx/>
                          <a:uFillTx/>
                        </a:rPr>
                        <a:t>70</a:t>
                      </a:r>
                    </a:p>
                  </p:txBody>
                </p:sp>
              </p:grpSp>
            </p:grpSp>
          </p:grpSp>
          <p:sp>
            <p:nvSpPr>
              <p:cNvPr id="42" name="TextBox 41">
                <a:extLst>
                  <a:ext uri="{FF2B5EF4-FFF2-40B4-BE49-F238E27FC236}">
                    <a16:creationId xmlns:a16="http://schemas.microsoft.com/office/drawing/2014/main" id="{27187F24-0870-3310-0598-185841A2F607}"/>
                  </a:ext>
                </a:extLst>
              </p:cNvPr>
              <p:cNvSpPr txBox="1"/>
              <p:nvPr/>
            </p:nvSpPr>
            <p:spPr bwMode="gray">
              <a:xfrm rot="16200000">
                <a:off x="6554868" y="2479346"/>
                <a:ext cx="1554480" cy="177748"/>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US" sz="1200" b="1" i="0" u="none" strike="noStrike" kern="0" cap="none" spc="0" normalizeH="0" baseline="0" noProof="0" dirty="0">
                    <a:ln>
                      <a:noFill/>
                    </a:ln>
                    <a:solidFill>
                      <a:srgbClr val="000000"/>
                    </a:solidFill>
                    <a:effectLst/>
                    <a:uLnTx/>
                    <a:uFillTx/>
                  </a:rPr>
                  <a:t>Patients responding, %</a:t>
                </a:r>
                <a:endParaRPr kumimoji="0" lang="en-GB" sz="1200" b="1" i="0" u="none" strike="noStrike" kern="0" cap="none" spc="0" normalizeH="0" baseline="0" noProof="0" dirty="0">
                  <a:ln>
                    <a:noFill/>
                  </a:ln>
                  <a:solidFill>
                    <a:srgbClr val="000000"/>
                  </a:solidFill>
                  <a:effectLst/>
                  <a:uLnTx/>
                  <a:uFillTx/>
                </a:endParaRPr>
              </a:p>
            </p:txBody>
          </p:sp>
        </p:grpSp>
        <p:grpSp>
          <p:nvGrpSpPr>
            <p:cNvPr id="11" name="Group 10">
              <a:extLst>
                <a:ext uri="{FF2B5EF4-FFF2-40B4-BE49-F238E27FC236}">
                  <a16:creationId xmlns:a16="http://schemas.microsoft.com/office/drawing/2014/main" id="{03F6D5B4-886D-2C4D-5EF5-8CA837D93F9C}"/>
                </a:ext>
              </a:extLst>
            </p:cNvPr>
            <p:cNvGrpSpPr/>
            <p:nvPr/>
          </p:nvGrpSpPr>
          <p:grpSpPr>
            <a:xfrm>
              <a:off x="810261" y="3220805"/>
              <a:ext cx="5043282" cy="389341"/>
              <a:chOff x="810261" y="3220805"/>
              <a:chExt cx="5043282" cy="389341"/>
            </a:xfrm>
          </p:grpSpPr>
          <p:sp>
            <p:nvSpPr>
              <p:cNvPr id="13" name="TextBox 12">
                <a:extLst>
                  <a:ext uri="{FF2B5EF4-FFF2-40B4-BE49-F238E27FC236}">
                    <a16:creationId xmlns:a16="http://schemas.microsoft.com/office/drawing/2014/main" id="{178D6F8F-6D2E-8892-7FCA-DA9DA81C7673}"/>
                  </a:ext>
                </a:extLst>
              </p:cNvPr>
              <p:cNvSpPr txBox="1"/>
              <p:nvPr/>
            </p:nvSpPr>
            <p:spPr bwMode="gray">
              <a:xfrm>
                <a:off x="2469471" y="3440601"/>
                <a:ext cx="1830715" cy="169545"/>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US" sz="1200" b="1" i="0" u="none" strike="noStrike" kern="0" cap="none" spc="0" normalizeH="0" baseline="0" noProof="0" dirty="0">
                    <a:ln>
                      <a:noFill/>
                    </a:ln>
                    <a:solidFill>
                      <a:srgbClr val="000000"/>
                    </a:solidFill>
                    <a:effectLst/>
                    <a:uLnTx/>
                    <a:uFillTx/>
                  </a:rPr>
                  <a:t>Months</a:t>
                </a:r>
                <a:endParaRPr kumimoji="0" lang="en-GB" sz="1200" b="1" i="0" u="none" strike="noStrike" kern="0" cap="none" spc="0" normalizeH="0" baseline="0" noProof="0" dirty="0">
                  <a:ln>
                    <a:noFill/>
                  </a:ln>
                  <a:solidFill>
                    <a:srgbClr val="000000"/>
                  </a:solidFill>
                  <a:effectLst/>
                  <a:uLnTx/>
                  <a:uFillTx/>
                </a:endParaRPr>
              </a:p>
            </p:txBody>
          </p:sp>
          <p:grpSp>
            <p:nvGrpSpPr>
              <p:cNvPr id="14" name="Group 13">
                <a:extLst>
                  <a:ext uri="{FF2B5EF4-FFF2-40B4-BE49-F238E27FC236}">
                    <a16:creationId xmlns:a16="http://schemas.microsoft.com/office/drawing/2014/main" id="{1113E515-30FA-0371-92F4-DE3DDF829F5C}"/>
                  </a:ext>
                </a:extLst>
              </p:cNvPr>
              <p:cNvGrpSpPr/>
              <p:nvPr/>
            </p:nvGrpSpPr>
            <p:grpSpPr>
              <a:xfrm>
                <a:off x="810261" y="3220805"/>
                <a:ext cx="5043282" cy="193205"/>
                <a:chOff x="6158038" y="5441346"/>
                <a:chExt cx="5591050" cy="189601"/>
              </a:xfrm>
            </p:grpSpPr>
            <p:cxnSp>
              <p:nvCxnSpPr>
                <p:cNvPr id="15" name="Straight Connector 14">
                  <a:extLst>
                    <a:ext uri="{FF2B5EF4-FFF2-40B4-BE49-F238E27FC236}">
                      <a16:creationId xmlns:a16="http://schemas.microsoft.com/office/drawing/2014/main" id="{35289EBC-768C-0A8E-5F84-6F4A0B2FD668}"/>
                    </a:ext>
                  </a:extLst>
                </p:cNvPr>
                <p:cNvCxnSpPr>
                  <a:cxnSpLocks/>
                </p:cNvCxnSpPr>
                <p:nvPr/>
              </p:nvCxnSpPr>
              <p:spPr bwMode="gray">
                <a:xfrm>
                  <a:off x="6275388" y="5441346"/>
                  <a:ext cx="5473700" cy="0"/>
                </a:xfrm>
                <a:prstGeom prst="line">
                  <a:avLst/>
                </a:prstGeom>
                <a:noFill/>
                <a:ln w="12700" cap="sq">
                  <a:solidFill>
                    <a:srgbClr val="000000"/>
                  </a:solidFill>
                  <a:prstDash val="solid"/>
                  <a:miter lim="800000"/>
                  <a:headEnd/>
                  <a:tailEnd/>
                </a:ln>
                <a:effectLst/>
              </p:spPr>
            </p:cxnSp>
            <p:grpSp>
              <p:nvGrpSpPr>
                <p:cNvPr id="16" name="Group 15">
                  <a:extLst>
                    <a:ext uri="{FF2B5EF4-FFF2-40B4-BE49-F238E27FC236}">
                      <a16:creationId xmlns:a16="http://schemas.microsoft.com/office/drawing/2014/main" id="{343B7D6E-1866-45DC-ED29-8A5100E0B295}"/>
                    </a:ext>
                  </a:extLst>
                </p:cNvPr>
                <p:cNvGrpSpPr/>
                <p:nvPr/>
              </p:nvGrpSpPr>
              <p:grpSpPr>
                <a:xfrm>
                  <a:off x="6158038" y="5443878"/>
                  <a:ext cx="5030591" cy="187069"/>
                  <a:chOff x="6158038" y="5646008"/>
                  <a:chExt cx="5030591" cy="187069"/>
                </a:xfrm>
              </p:grpSpPr>
              <p:grpSp>
                <p:nvGrpSpPr>
                  <p:cNvPr id="17" name="Group 16">
                    <a:extLst>
                      <a:ext uri="{FF2B5EF4-FFF2-40B4-BE49-F238E27FC236}">
                        <a16:creationId xmlns:a16="http://schemas.microsoft.com/office/drawing/2014/main" id="{70C0898A-3D0E-399B-D01C-A9A94F6EDE0E}"/>
                      </a:ext>
                    </a:extLst>
                  </p:cNvPr>
                  <p:cNvGrpSpPr/>
                  <p:nvPr/>
                </p:nvGrpSpPr>
                <p:grpSpPr>
                  <a:xfrm>
                    <a:off x="6158038" y="5646008"/>
                    <a:ext cx="231137" cy="187069"/>
                    <a:chOff x="5545264" y="5459075"/>
                    <a:chExt cx="231137" cy="187069"/>
                  </a:xfrm>
                </p:grpSpPr>
                <p:cxnSp>
                  <p:nvCxnSpPr>
                    <p:cNvPr id="39" name="Straight Connector 38">
                      <a:extLst>
                        <a:ext uri="{FF2B5EF4-FFF2-40B4-BE49-F238E27FC236}">
                          <a16:creationId xmlns:a16="http://schemas.microsoft.com/office/drawing/2014/main" id="{0943475E-5C8F-BA36-97E1-CA1A016F9C8C}"/>
                        </a:ext>
                      </a:extLst>
                    </p:cNvPr>
                    <p:cNvCxnSpPr>
                      <a:cxnSpLocks/>
                    </p:cNvCxnSpPr>
                    <p:nvPr/>
                  </p:nvCxnSpPr>
                  <p:spPr bwMode="gray">
                    <a:xfrm rot="10800000">
                      <a:off x="5660841" y="5459075"/>
                      <a:ext cx="0" cy="36000"/>
                    </a:xfrm>
                    <a:prstGeom prst="line">
                      <a:avLst/>
                    </a:prstGeom>
                    <a:noFill/>
                    <a:ln w="12700" cap="sq">
                      <a:solidFill>
                        <a:srgbClr val="000000"/>
                      </a:solidFill>
                      <a:prstDash val="solid"/>
                      <a:miter lim="800000"/>
                      <a:headEnd/>
                      <a:tailEnd/>
                    </a:ln>
                    <a:effectLst/>
                  </p:spPr>
                </p:cxnSp>
                <p:sp>
                  <p:nvSpPr>
                    <p:cNvPr id="40" name="TextBox 39">
                      <a:extLst>
                        <a:ext uri="{FF2B5EF4-FFF2-40B4-BE49-F238E27FC236}">
                          <a16:creationId xmlns:a16="http://schemas.microsoft.com/office/drawing/2014/main" id="{02765545-9124-284C-B356-FD347ED85C2B}"/>
                        </a:ext>
                      </a:extLst>
                    </p:cNvPr>
                    <p:cNvSpPr txBox="1"/>
                    <p:nvPr/>
                  </p:nvSpPr>
                  <p:spPr bwMode="gray">
                    <a:xfrm>
                      <a:off x="5545264" y="5530256"/>
                      <a:ext cx="231137" cy="115888"/>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1050" b="0" i="0" u="none" strike="noStrike" kern="0" cap="none" spc="0" normalizeH="0" baseline="0" noProof="0" dirty="0">
                          <a:ln>
                            <a:noFill/>
                          </a:ln>
                          <a:solidFill>
                            <a:srgbClr val="000000"/>
                          </a:solidFill>
                          <a:effectLst/>
                          <a:uLnTx/>
                          <a:uFillTx/>
                        </a:rPr>
                        <a:t>0</a:t>
                      </a:r>
                    </a:p>
                  </p:txBody>
                </p:sp>
              </p:grpSp>
              <p:sp>
                <p:nvSpPr>
                  <p:cNvPr id="18" name="TextBox 17">
                    <a:extLst>
                      <a:ext uri="{FF2B5EF4-FFF2-40B4-BE49-F238E27FC236}">
                        <a16:creationId xmlns:a16="http://schemas.microsoft.com/office/drawing/2014/main" id="{C8AAF96B-1CCA-039D-DECE-2E37CC243F24}"/>
                      </a:ext>
                    </a:extLst>
                  </p:cNvPr>
                  <p:cNvSpPr txBox="1"/>
                  <p:nvPr/>
                </p:nvSpPr>
                <p:spPr bwMode="gray">
                  <a:xfrm>
                    <a:off x="6757970" y="5717189"/>
                    <a:ext cx="231137" cy="115888"/>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1050" b="0" i="0" u="none" strike="noStrike" kern="0" cap="none" spc="0" normalizeH="0" baseline="0" noProof="0" dirty="0">
                        <a:ln>
                          <a:noFill/>
                        </a:ln>
                        <a:solidFill>
                          <a:srgbClr val="000000"/>
                        </a:solidFill>
                        <a:effectLst/>
                        <a:uLnTx/>
                        <a:uFillTx/>
                      </a:rPr>
                      <a:t>3</a:t>
                    </a:r>
                  </a:p>
                </p:txBody>
              </p:sp>
              <p:grpSp>
                <p:nvGrpSpPr>
                  <p:cNvPr id="19" name="Group 18">
                    <a:extLst>
                      <a:ext uri="{FF2B5EF4-FFF2-40B4-BE49-F238E27FC236}">
                        <a16:creationId xmlns:a16="http://schemas.microsoft.com/office/drawing/2014/main" id="{C3EDDBA3-8C9E-659B-249E-F9BB6E8E7E9F}"/>
                      </a:ext>
                    </a:extLst>
                  </p:cNvPr>
                  <p:cNvGrpSpPr/>
                  <p:nvPr/>
                </p:nvGrpSpPr>
                <p:grpSpPr>
                  <a:xfrm>
                    <a:off x="6873546" y="5646008"/>
                    <a:ext cx="715493" cy="187069"/>
                    <a:chOff x="5880354" y="5459075"/>
                    <a:chExt cx="715493" cy="187069"/>
                  </a:xfrm>
                </p:grpSpPr>
                <p:cxnSp>
                  <p:nvCxnSpPr>
                    <p:cNvPr id="37" name="Straight Connector 36">
                      <a:extLst>
                        <a:ext uri="{FF2B5EF4-FFF2-40B4-BE49-F238E27FC236}">
                          <a16:creationId xmlns:a16="http://schemas.microsoft.com/office/drawing/2014/main" id="{9534D2D4-E6CF-4E22-AC97-1FF4EDADBB93}"/>
                        </a:ext>
                      </a:extLst>
                    </p:cNvPr>
                    <p:cNvCxnSpPr>
                      <a:cxnSpLocks/>
                    </p:cNvCxnSpPr>
                    <p:nvPr/>
                  </p:nvCxnSpPr>
                  <p:spPr bwMode="gray">
                    <a:xfrm rot="10800000">
                      <a:off x="5880354" y="5459075"/>
                      <a:ext cx="0" cy="36000"/>
                    </a:xfrm>
                    <a:prstGeom prst="line">
                      <a:avLst/>
                    </a:prstGeom>
                    <a:noFill/>
                    <a:ln w="12700" cap="sq">
                      <a:solidFill>
                        <a:srgbClr val="000000"/>
                      </a:solidFill>
                      <a:prstDash val="solid"/>
                      <a:miter lim="800000"/>
                      <a:headEnd/>
                      <a:tailEnd/>
                    </a:ln>
                    <a:effectLst/>
                  </p:spPr>
                </p:cxnSp>
                <p:sp>
                  <p:nvSpPr>
                    <p:cNvPr id="38" name="TextBox 37">
                      <a:extLst>
                        <a:ext uri="{FF2B5EF4-FFF2-40B4-BE49-F238E27FC236}">
                          <a16:creationId xmlns:a16="http://schemas.microsoft.com/office/drawing/2014/main" id="{882BEFAD-2866-5FD5-2D85-4EA911B4AD7F}"/>
                        </a:ext>
                      </a:extLst>
                    </p:cNvPr>
                    <p:cNvSpPr txBox="1"/>
                    <p:nvPr/>
                  </p:nvSpPr>
                  <p:spPr bwMode="gray">
                    <a:xfrm>
                      <a:off x="6364710" y="5530256"/>
                      <a:ext cx="231137" cy="115888"/>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1050" b="0" i="0" u="none" strike="noStrike" kern="0" cap="none" spc="0" normalizeH="0" baseline="0" noProof="0" dirty="0">
                          <a:ln>
                            <a:noFill/>
                          </a:ln>
                          <a:solidFill>
                            <a:srgbClr val="000000"/>
                          </a:solidFill>
                          <a:effectLst/>
                          <a:uLnTx/>
                          <a:uFillTx/>
                        </a:rPr>
                        <a:t>6</a:t>
                      </a:r>
                    </a:p>
                  </p:txBody>
                </p:sp>
              </p:grpSp>
              <p:grpSp>
                <p:nvGrpSpPr>
                  <p:cNvPr id="20" name="Group 19">
                    <a:extLst>
                      <a:ext uri="{FF2B5EF4-FFF2-40B4-BE49-F238E27FC236}">
                        <a16:creationId xmlns:a16="http://schemas.microsoft.com/office/drawing/2014/main" id="{D0719449-BF30-3C7D-3E31-45CE6A4D5DBF}"/>
                      </a:ext>
                    </a:extLst>
                  </p:cNvPr>
                  <p:cNvGrpSpPr/>
                  <p:nvPr/>
                </p:nvGrpSpPr>
                <p:grpSpPr>
                  <a:xfrm>
                    <a:off x="7473476" y="5646008"/>
                    <a:ext cx="715493" cy="187069"/>
                    <a:chOff x="6290075" y="5459075"/>
                    <a:chExt cx="715493" cy="187069"/>
                  </a:xfrm>
                </p:grpSpPr>
                <p:cxnSp>
                  <p:nvCxnSpPr>
                    <p:cNvPr id="34" name="Straight Connector 33">
                      <a:extLst>
                        <a:ext uri="{FF2B5EF4-FFF2-40B4-BE49-F238E27FC236}">
                          <a16:creationId xmlns:a16="http://schemas.microsoft.com/office/drawing/2014/main" id="{5D39CC33-3824-F729-2A38-FE8981F7ABD1}"/>
                        </a:ext>
                      </a:extLst>
                    </p:cNvPr>
                    <p:cNvCxnSpPr>
                      <a:cxnSpLocks/>
                    </p:cNvCxnSpPr>
                    <p:nvPr/>
                  </p:nvCxnSpPr>
                  <p:spPr bwMode="gray">
                    <a:xfrm rot="10800000">
                      <a:off x="6890005" y="5459075"/>
                      <a:ext cx="0" cy="36000"/>
                    </a:xfrm>
                    <a:prstGeom prst="line">
                      <a:avLst/>
                    </a:prstGeom>
                    <a:noFill/>
                    <a:ln w="12700" cap="sq">
                      <a:solidFill>
                        <a:srgbClr val="000000"/>
                      </a:solidFill>
                      <a:prstDash val="solid"/>
                      <a:miter lim="800000"/>
                      <a:headEnd/>
                      <a:tailEnd/>
                    </a:ln>
                    <a:effectLst/>
                  </p:spPr>
                </p:cxnSp>
                <p:sp>
                  <p:nvSpPr>
                    <p:cNvPr id="35" name="TextBox 34">
                      <a:extLst>
                        <a:ext uri="{FF2B5EF4-FFF2-40B4-BE49-F238E27FC236}">
                          <a16:creationId xmlns:a16="http://schemas.microsoft.com/office/drawing/2014/main" id="{3254C3E5-CCC9-0C4D-241D-745C429E2E52}"/>
                        </a:ext>
                      </a:extLst>
                    </p:cNvPr>
                    <p:cNvSpPr txBox="1"/>
                    <p:nvPr/>
                  </p:nvSpPr>
                  <p:spPr bwMode="gray">
                    <a:xfrm>
                      <a:off x="6774431" y="5530256"/>
                      <a:ext cx="231137" cy="115888"/>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1050" b="0" i="0" u="none" strike="noStrike" kern="0" cap="none" spc="0" normalizeH="0" baseline="0" noProof="0" dirty="0">
                          <a:ln>
                            <a:noFill/>
                          </a:ln>
                          <a:solidFill>
                            <a:srgbClr val="000000"/>
                          </a:solidFill>
                          <a:effectLst/>
                          <a:uLnTx/>
                          <a:uFillTx/>
                        </a:rPr>
                        <a:t>9</a:t>
                      </a:r>
                    </a:p>
                  </p:txBody>
                </p:sp>
                <p:cxnSp>
                  <p:nvCxnSpPr>
                    <p:cNvPr id="36" name="Straight Connector 35">
                      <a:extLst>
                        <a:ext uri="{FF2B5EF4-FFF2-40B4-BE49-F238E27FC236}">
                          <a16:creationId xmlns:a16="http://schemas.microsoft.com/office/drawing/2014/main" id="{3A579F15-B4D4-3D86-9414-D9245852430F}"/>
                        </a:ext>
                      </a:extLst>
                    </p:cNvPr>
                    <p:cNvCxnSpPr>
                      <a:cxnSpLocks/>
                    </p:cNvCxnSpPr>
                    <p:nvPr/>
                  </p:nvCxnSpPr>
                  <p:spPr bwMode="gray">
                    <a:xfrm rot="10800000">
                      <a:off x="6290075" y="5459075"/>
                      <a:ext cx="0" cy="36000"/>
                    </a:xfrm>
                    <a:prstGeom prst="line">
                      <a:avLst/>
                    </a:prstGeom>
                    <a:noFill/>
                    <a:ln w="12700" cap="sq">
                      <a:solidFill>
                        <a:srgbClr val="000000"/>
                      </a:solidFill>
                      <a:prstDash val="solid"/>
                      <a:miter lim="800000"/>
                      <a:headEnd/>
                      <a:tailEnd/>
                    </a:ln>
                    <a:effectLst/>
                  </p:spPr>
                </p:cxnSp>
              </p:grpSp>
              <p:grpSp>
                <p:nvGrpSpPr>
                  <p:cNvPr id="21" name="Group 20">
                    <a:extLst>
                      <a:ext uri="{FF2B5EF4-FFF2-40B4-BE49-F238E27FC236}">
                        <a16:creationId xmlns:a16="http://schemas.microsoft.com/office/drawing/2014/main" id="{2CDF8225-F1B3-0384-FCC5-3B0C1A88E2F9}"/>
                      </a:ext>
                    </a:extLst>
                  </p:cNvPr>
                  <p:cNvGrpSpPr/>
                  <p:nvPr/>
                </p:nvGrpSpPr>
                <p:grpSpPr>
                  <a:xfrm>
                    <a:off x="8557765" y="5646008"/>
                    <a:ext cx="231137" cy="187069"/>
                    <a:chOff x="7184155" y="5459075"/>
                    <a:chExt cx="231137" cy="187069"/>
                  </a:xfrm>
                </p:grpSpPr>
                <p:cxnSp>
                  <p:nvCxnSpPr>
                    <p:cNvPr id="32" name="Straight Connector 31">
                      <a:extLst>
                        <a:ext uri="{FF2B5EF4-FFF2-40B4-BE49-F238E27FC236}">
                          <a16:creationId xmlns:a16="http://schemas.microsoft.com/office/drawing/2014/main" id="{CDB3D596-957E-ED49-92E3-BDB1D2DA2367}"/>
                        </a:ext>
                      </a:extLst>
                    </p:cNvPr>
                    <p:cNvCxnSpPr>
                      <a:cxnSpLocks/>
                    </p:cNvCxnSpPr>
                    <p:nvPr/>
                  </p:nvCxnSpPr>
                  <p:spPr bwMode="gray">
                    <a:xfrm rot="10800000">
                      <a:off x="7299728" y="5459075"/>
                      <a:ext cx="0" cy="36000"/>
                    </a:xfrm>
                    <a:prstGeom prst="line">
                      <a:avLst/>
                    </a:prstGeom>
                    <a:noFill/>
                    <a:ln w="12700" cap="sq">
                      <a:solidFill>
                        <a:srgbClr val="000000"/>
                      </a:solidFill>
                      <a:prstDash val="solid"/>
                      <a:miter lim="800000"/>
                      <a:headEnd/>
                      <a:tailEnd/>
                    </a:ln>
                    <a:effectLst/>
                  </p:spPr>
                </p:cxnSp>
                <p:sp>
                  <p:nvSpPr>
                    <p:cNvPr id="33" name="TextBox 32">
                      <a:extLst>
                        <a:ext uri="{FF2B5EF4-FFF2-40B4-BE49-F238E27FC236}">
                          <a16:creationId xmlns:a16="http://schemas.microsoft.com/office/drawing/2014/main" id="{947BA0CE-D1BE-804E-37AB-41E74BCEF836}"/>
                        </a:ext>
                      </a:extLst>
                    </p:cNvPr>
                    <p:cNvSpPr txBox="1"/>
                    <p:nvPr/>
                  </p:nvSpPr>
                  <p:spPr bwMode="gray">
                    <a:xfrm>
                      <a:off x="7184155" y="5530256"/>
                      <a:ext cx="231137" cy="115888"/>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1050" b="0" i="0" u="none" strike="noStrike" kern="0" cap="none" spc="0" normalizeH="0" baseline="0" noProof="0" dirty="0">
                          <a:ln>
                            <a:noFill/>
                          </a:ln>
                          <a:solidFill>
                            <a:srgbClr val="000000"/>
                          </a:solidFill>
                          <a:effectLst/>
                          <a:uLnTx/>
                          <a:uFillTx/>
                        </a:rPr>
                        <a:t>12</a:t>
                      </a:r>
                    </a:p>
                  </p:txBody>
                </p:sp>
              </p:grpSp>
              <p:grpSp>
                <p:nvGrpSpPr>
                  <p:cNvPr id="22" name="Group 21">
                    <a:extLst>
                      <a:ext uri="{FF2B5EF4-FFF2-40B4-BE49-F238E27FC236}">
                        <a16:creationId xmlns:a16="http://schemas.microsoft.com/office/drawing/2014/main" id="{BE2704E9-8466-05F6-BBB0-2362900751BA}"/>
                      </a:ext>
                    </a:extLst>
                  </p:cNvPr>
                  <p:cNvGrpSpPr/>
                  <p:nvPr/>
                </p:nvGrpSpPr>
                <p:grpSpPr>
                  <a:xfrm>
                    <a:off x="9157696" y="5646008"/>
                    <a:ext cx="231137" cy="187069"/>
                    <a:chOff x="7593877" y="5459075"/>
                    <a:chExt cx="231137" cy="187069"/>
                  </a:xfrm>
                </p:grpSpPr>
                <p:cxnSp>
                  <p:nvCxnSpPr>
                    <p:cNvPr id="30" name="Straight Connector 29">
                      <a:extLst>
                        <a:ext uri="{FF2B5EF4-FFF2-40B4-BE49-F238E27FC236}">
                          <a16:creationId xmlns:a16="http://schemas.microsoft.com/office/drawing/2014/main" id="{444B4067-4763-C87D-7300-2D3A919DC122}"/>
                        </a:ext>
                      </a:extLst>
                    </p:cNvPr>
                    <p:cNvCxnSpPr>
                      <a:cxnSpLocks/>
                    </p:cNvCxnSpPr>
                    <p:nvPr/>
                  </p:nvCxnSpPr>
                  <p:spPr bwMode="gray">
                    <a:xfrm rot="10800000">
                      <a:off x="7709449" y="5459075"/>
                      <a:ext cx="0" cy="36000"/>
                    </a:xfrm>
                    <a:prstGeom prst="line">
                      <a:avLst/>
                    </a:prstGeom>
                    <a:noFill/>
                    <a:ln w="12700" cap="sq">
                      <a:solidFill>
                        <a:srgbClr val="000000"/>
                      </a:solidFill>
                      <a:prstDash val="solid"/>
                      <a:miter lim="800000"/>
                      <a:headEnd/>
                      <a:tailEnd/>
                    </a:ln>
                    <a:effectLst/>
                  </p:spPr>
                </p:cxnSp>
                <p:sp>
                  <p:nvSpPr>
                    <p:cNvPr id="31" name="TextBox 30">
                      <a:extLst>
                        <a:ext uri="{FF2B5EF4-FFF2-40B4-BE49-F238E27FC236}">
                          <a16:creationId xmlns:a16="http://schemas.microsoft.com/office/drawing/2014/main" id="{C0351801-54DD-E92B-2DD2-8E8DC2A5ED15}"/>
                        </a:ext>
                      </a:extLst>
                    </p:cNvPr>
                    <p:cNvSpPr txBox="1"/>
                    <p:nvPr/>
                  </p:nvSpPr>
                  <p:spPr bwMode="gray">
                    <a:xfrm>
                      <a:off x="7593877" y="5530256"/>
                      <a:ext cx="231137" cy="115888"/>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1050" b="0" i="0" u="none" strike="noStrike" kern="0" cap="none" spc="0" normalizeH="0" baseline="0" noProof="0" dirty="0">
                          <a:ln>
                            <a:noFill/>
                          </a:ln>
                          <a:solidFill>
                            <a:srgbClr val="000000"/>
                          </a:solidFill>
                          <a:effectLst/>
                          <a:uLnTx/>
                          <a:uFillTx/>
                        </a:rPr>
                        <a:t>15</a:t>
                      </a:r>
                    </a:p>
                  </p:txBody>
                </p:sp>
              </p:grpSp>
              <p:grpSp>
                <p:nvGrpSpPr>
                  <p:cNvPr id="23" name="Group 22">
                    <a:extLst>
                      <a:ext uri="{FF2B5EF4-FFF2-40B4-BE49-F238E27FC236}">
                        <a16:creationId xmlns:a16="http://schemas.microsoft.com/office/drawing/2014/main" id="{F3F515F7-052E-0D02-F235-96E794FE72D1}"/>
                      </a:ext>
                    </a:extLst>
                  </p:cNvPr>
                  <p:cNvGrpSpPr/>
                  <p:nvPr/>
                </p:nvGrpSpPr>
                <p:grpSpPr>
                  <a:xfrm>
                    <a:off x="9757628" y="5646008"/>
                    <a:ext cx="1431001" cy="187069"/>
                    <a:chOff x="8003600" y="5459075"/>
                    <a:chExt cx="1431001" cy="187069"/>
                  </a:xfrm>
                </p:grpSpPr>
                <p:cxnSp>
                  <p:nvCxnSpPr>
                    <p:cNvPr id="24" name="Straight Connector 23">
                      <a:extLst>
                        <a:ext uri="{FF2B5EF4-FFF2-40B4-BE49-F238E27FC236}">
                          <a16:creationId xmlns:a16="http://schemas.microsoft.com/office/drawing/2014/main" id="{1502DC54-2501-7250-8E6F-AFBDCE293814}"/>
                        </a:ext>
                      </a:extLst>
                    </p:cNvPr>
                    <p:cNvCxnSpPr>
                      <a:cxnSpLocks/>
                    </p:cNvCxnSpPr>
                    <p:nvPr/>
                  </p:nvCxnSpPr>
                  <p:spPr bwMode="gray">
                    <a:xfrm rot="10800000">
                      <a:off x="8119170" y="5459075"/>
                      <a:ext cx="0" cy="36000"/>
                    </a:xfrm>
                    <a:prstGeom prst="line">
                      <a:avLst/>
                    </a:prstGeom>
                    <a:noFill/>
                    <a:ln w="12700" cap="sq">
                      <a:solidFill>
                        <a:srgbClr val="000000"/>
                      </a:solidFill>
                      <a:prstDash val="solid"/>
                      <a:miter lim="800000"/>
                      <a:headEnd/>
                      <a:tailEnd/>
                    </a:ln>
                    <a:effectLst/>
                  </p:spPr>
                </p:cxnSp>
                <p:sp>
                  <p:nvSpPr>
                    <p:cNvPr id="25" name="TextBox 24">
                      <a:extLst>
                        <a:ext uri="{FF2B5EF4-FFF2-40B4-BE49-F238E27FC236}">
                          <a16:creationId xmlns:a16="http://schemas.microsoft.com/office/drawing/2014/main" id="{DC6FBD49-0605-CCD8-B210-140CB601D7FC}"/>
                        </a:ext>
                      </a:extLst>
                    </p:cNvPr>
                    <p:cNvSpPr txBox="1"/>
                    <p:nvPr/>
                  </p:nvSpPr>
                  <p:spPr bwMode="gray">
                    <a:xfrm>
                      <a:off x="8003600" y="5530256"/>
                      <a:ext cx="231137" cy="115888"/>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1050" b="0" i="0" u="none" strike="noStrike" kern="0" cap="none" spc="0" normalizeH="0" baseline="0" noProof="0" dirty="0">
                          <a:ln>
                            <a:noFill/>
                          </a:ln>
                          <a:solidFill>
                            <a:srgbClr val="000000"/>
                          </a:solidFill>
                          <a:effectLst/>
                          <a:uLnTx/>
                          <a:uFillTx/>
                        </a:rPr>
                        <a:t>18</a:t>
                      </a:r>
                    </a:p>
                  </p:txBody>
                </p:sp>
                <p:sp>
                  <p:nvSpPr>
                    <p:cNvPr id="26" name="TextBox 25">
                      <a:extLst>
                        <a:ext uri="{FF2B5EF4-FFF2-40B4-BE49-F238E27FC236}">
                          <a16:creationId xmlns:a16="http://schemas.microsoft.com/office/drawing/2014/main" id="{6B3E094A-6794-F8BE-221C-7884CF167AB6}"/>
                        </a:ext>
                      </a:extLst>
                    </p:cNvPr>
                    <p:cNvSpPr txBox="1"/>
                    <p:nvPr/>
                  </p:nvSpPr>
                  <p:spPr bwMode="gray">
                    <a:xfrm>
                      <a:off x="9203464" y="5530256"/>
                      <a:ext cx="231137" cy="115888"/>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1050" b="0" i="0" u="none" strike="noStrike" kern="0" cap="none" spc="0" normalizeH="0" baseline="0" noProof="0" dirty="0">
                          <a:ln>
                            <a:noFill/>
                          </a:ln>
                          <a:solidFill>
                            <a:srgbClr val="000000"/>
                          </a:solidFill>
                          <a:effectLst/>
                          <a:uLnTx/>
                          <a:uFillTx/>
                        </a:rPr>
                        <a:t>24</a:t>
                      </a:r>
                    </a:p>
                  </p:txBody>
                </p:sp>
                <p:cxnSp>
                  <p:nvCxnSpPr>
                    <p:cNvPr id="27" name="Straight Connector 26">
                      <a:extLst>
                        <a:ext uri="{FF2B5EF4-FFF2-40B4-BE49-F238E27FC236}">
                          <a16:creationId xmlns:a16="http://schemas.microsoft.com/office/drawing/2014/main" id="{974B829F-A53D-6F4F-D48F-4DC0A61B8256}"/>
                        </a:ext>
                      </a:extLst>
                    </p:cNvPr>
                    <p:cNvCxnSpPr>
                      <a:cxnSpLocks/>
                    </p:cNvCxnSpPr>
                    <p:nvPr/>
                  </p:nvCxnSpPr>
                  <p:spPr bwMode="gray">
                    <a:xfrm rot="10800000">
                      <a:off x="8719101" y="5459075"/>
                      <a:ext cx="0" cy="36000"/>
                    </a:xfrm>
                    <a:prstGeom prst="line">
                      <a:avLst/>
                    </a:prstGeom>
                    <a:noFill/>
                    <a:ln w="12700" cap="sq">
                      <a:solidFill>
                        <a:srgbClr val="000000"/>
                      </a:solidFill>
                      <a:prstDash val="solid"/>
                      <a:miter lim="800000"/>
                      <a:headEnd/>
                      <a:tailEnd/>
                    </a:ln>
                    <a:effectLst/>
                  </p:spPr>
                </p:cxnSp>
                <p:sp>
                  <p:nvSpPr>
                    <p:cNvPr id="28" name="TextBox 27">
                      <a:extLst>
                        <a:ext uri="{FF2B5EF4-FFF2-40B4-BE49-F238E27FC236}">
                          <a16:creationId xmlns:a16="http://schemas.microsoft.com/office/drawing/2014/main" id="{E5F7559C-EB0D-3438-C22C-8B72AE1917F7}"/>
                        </a:ext>
                      </a:extLst>
                    </p:cNvPr>
                    <p:cNvSpPr txBox="1"/>
                    <p:nvPr/>
                  </p:nvSpPr>
                  <p:spPr bwMode="gray">
                    <a:xfrm>
                      <a:off x="8603532" y="5530256"/>
                      <a:ext cx="231137" cy="115888"/>
                    </a:xfrm>
                    <a:prstGeom prst="rect">
                      <a:avLst/>
                    </a:prstGeom>
                  </p:spPr>
                  <p:txBody>
                    <a:bodyPr wrap="square" lIns="0" tIns="0" rIns="0" bIns="0" rtlCol="0" anchor="ctr" anchorCtr="0">
                      <a:noAutofit/>
                    </a:bodyPr>
                    <a:lstStyle/>
                    <a:p>
                      <a:pPr marL="0" marR="0" lvl="0" indent="0" algn="ctr" defTabSz="914400" eaLnBrk="1" fontAlgn="auto" latinLnBrk="0" hangingPunct="1">
                        <a:lnSpc>
                          <a:spcPct val="90000"/>
                        </a:lnSpc>
                        <a:spcBef>
                          <a:spcPts val="1000"/>
                        </a:spcBef>
                        <a:spcAft>
                          <a:spcPts val="0"/>
                        </a:spcAft>
                        <a:buClrTx/>
                        <a:buSzTx/>
                        <a:buFontTx/>
                        <a:buNone/>
                        <a:tabLst/>
                        <a:defRPr/>
                      </a:pPr>
                      <a:r>
                        <a:rPr kumimoji="0" lang="en-GB" sz="1050" b="0" i="0" u="none" strike="noStrike" kern="0" cap="none" spc="0" normalizeH="0" baseline="0" noProof="0" dirty="0">
                          <a:ln>
                            <a:noFill/>
                          </a:ln>
                          <a:solidFill>
                            <a:srgbClr val="000000"/>
                          </a:solidFill>
                          <a:effectLst/>
                          <a:uLnTx/>
                          <a:uFillTx/>
                        </a:rPr>
                        <a:t>21</a:t>
                      </a:r>
                    </a:p>
                  </p:txBody>
                </p:sp>
                <p:cxnSp>
                  <p:nvCxnSpPr>
                    <p:cNvPr id="29" name="Straight Connector 28">
                      <a:extLst>
                        <a:ext uri="{FF2B5EF4-FFF2-40B4-BE49-F238E27FC236}">
                          <a16:creationId xmlns:a16="http://schemas.microsoft.com/office/drawing/2014/main" id="{F429ECBC-DD18-635E-3A49-65A15C3B9948}"/>
                        </a:ext>
                      </a:extLst>
                    </p:cNvPr>
                    <p:cNvCxnSpPr>
                      <a:cxnSpLocks/>
                    </p:cNvCxnSpPr>
                    <p:nvPr/>
                  </p:nvCxnSpPr>
                  <p:spPr bwMode="gray">
                    <a:xfrm rot="10800000">
                      <a:off x="9319031" y="5459075"/>
                      <a:ext cx="0" cy="36000"/>
                    </a:xfrm>
                    <a:prstGeom prst="line">
                      <a:avLst/>
                    </a:prstGeom>
                    <a:noFill/>
                    <a:ln w="12700" cap="sq">
                      <a:solidFill>
                        <a:srgbClr val="000000"/>
                      </a:solidFill>
                      <a:prstDash val="solid"/>
                      <a:miter lim="800000"/>
                      <a:headEnd/>
                      <a:tailEnd/>
                    </a:ln>
                    <a:effectLst/>
                  </p:spPr>
                </p:cxnSp>
              </p:grpSp>
            </p:grpSp>
          </p:grpSp>
        </p:grpSp>
        <p:pic>
          <p:nvPicPr>
            <p:cNvPr id="12" name="Graphic 11">
              <a:extLst>
                <a:ext uri="{FF2B5EF4-FFF2-40B4-BE49-F238E27FC236}">
                  <a16:creationId xmlns:a16="http://schemas.microsoft.com/office/drawing/2014/main" id="{1C6B8C5E-710E-88B7-3973-CB6CAB743AAC}"/>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914515" y="1608558"/>
              <a:ext cx="3911489" cy="824046"/>
            </a:xfrm>
            <a:prstGeom prst="rect">
              <a:avLst/>
            </a:prstGeom>
            <a:effectLst/>
          </p:spPr>
        </p:pic>
      </p:grpSp>
      <p:cxnSp>
        <p:nvCxnSpPr>
          <p:cNvPr id="1383" name="Straight Connector 1382">
            <a:extLst>
              <a:ext uri="{FF2B5EF4-FFF2-40B4-BE49-F238E27FC236}">
                <a16:creationId xmlns:a16="http://schemas.microsoft.com/office/drawing/2014/main" id="{BC4424D9-3FC3-A06F-D594-790B9A0CAD98}"/>
              </a:ext>
            </a:extLst>
          </p:cNvPr>
          <p:cNvCxnSpPr>
            <a:cxnSpLocks/>
          </p:cNvCxnSpPr>
          <p:nvPr/>
        </p:nvCxnSpPr>
        <p:spPr bwMode="gray">
          <a:xfrm>
            <a:off x="2740862" y="2559594"/>
            <a:ext cx="0" cy="1965960"/>
          </a:xfrm>
          <a:prstGeom prst="line">
            <a:avLst/>
          </a:prstGeom>
          <a:noFill/>
          <a:ln w="12700" cap="rnd">
            <a:solidFill>
              <a:srgbClr val="0000C9"/>
            </a:solidFill>
            <a:prstDash val="dash"/>
            <a:round/>
            <a:headEnd/>
            <a:tailEnd/>
          </a:ln>
          <a:effectLst/>
        </p:spPr>
      </p:cxnSp>
      <p:sp>
        <p:nvSpPr>
          <p:cNvPr id="1384" name="TextBox 1383">
            <a:extLst>
              <a:ext uri="{FF2B5EF4-FFF2-40B4-BE49-F238E27FC236}">
                <a16:creationId xmlns:a16="http://schemas.microsoft.com/office/drawing/2014/main" id="{65888B5C-D654-0C9E-A236-FD5AC26B20C9}"/>
              </a:ext>
            </a:extLst>
          </p:cNvPr>
          <p:cNvSpPr txBox="1"/>
          <p:nvPr/>
        </p:nvSpPr>
        <p:spPr bwMode="gray">
          <a:xfrm>
            <a:off x="2490953" y="2307415"/>
            <a:ext cx="1920240" cy="196722"/>
          </a:xfrm>
          <a:prstGeom prst="rect">
            <a:avLst/>
          </a:prstGeom>
        </p:spPr>
        <p:txBody>
          <a:bodyPr wrap="square" lIns="45720" tIns="45720" rIns="45720" bIns="45720" rtlCol="0">
            <a:noAutofit/>
          </a:bodyPr>
          <a:lstStyle/>
          <a:p>
            <a:pPr marL="0" marR="0" lvl="0" indent="0" defTabSz="914400" eaLnBrk="1" fontAlgn="auto" latinLnBrk="0" hangingPunct="1">
              <a:lnSpc>
                <a:spcPct val="90000"/>
              </a:lnSpc>
              <a:spcBef>
                <a:spcPts val="1000"/>
              </a:spcBef>
              <a:spcAft>
                <a:spcPts val="0"/>
              </a:spcAft>
              <a:buClrTx/>
              <a:buSzTx/>
              <a:buFontTx/>
              <a:buNone/>
              <a:tabLst/>
              <a:defRPr/>
            </a:pPr>
            <a:r>
              <a:rPr kumimoji="0" lang="en-US" sz="1200" b="1" i="0" u="none" strike="noStrike" kern="0" cap="none" spc="0" normalizeH="0" baseline="0" noProof="0" dirty="0">
                <a:ln>
                  <a:noFill/>
                </a:ln>
                <a:solidFill>
                  <a:srgbClr val="000000"/>
                </a:solidFill>
                <a:effectLst/>
                <a:uLnTx/>
                <a:uFillTx/>
              </a:rPr>
              <a:t>90.9% (95% CI: 50.8-98.7)</a:t>
            </a:r>
          </a:p>
        </p:txBody>
      </p:sp>
    </p:spTree>
    <p:extLst>
      <p:ext uri="{BB962C8B-B14F-4D97-AF65-F5344CB8AC3E}">
        <p14:creationId xmlns:p14="http://schemas.microsoft.com/office/powerpoint/2010/main" val="3954207871"/>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2BC5F52F86977E47BDC12D8DA9E091EB" ma:contentTypeVersion="8" ma:contentTypeDescription="Create a new document." ma:contentTypeScope="" ma:versionID="d3f84a050ddb67eaee827ddbf2040b0f">
  <xsd:schema xmlns:xsd="http://www.w3.org/2001/XMLSchema" xmlns:xs="http://www.w3.org/2001/XMLSchema" xmlns:p="http://schemas.microsoft.com/office/2006/metadata/properties" xmlns:ns2="63228594-5df1-4c57-852e-d831f20cef3f" targetNamespace="http://schemas.microsoft.com/office/2006/metadata/properties" ma:root="true" ma:fieldsID="82eae108375a5d3070fe14d5a80dec9e" ns2:_="">
    <xsd:import namespace="63228594-5df1-4c57-852e-d831f20cef3f"/>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3228594-5df1-4c57-852e-d831f20cef3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4209DD8-8BDE-4D72-B036-5910B76A6F08}">
  <ds:schemaRefs>
    <ds:schemaRef ds:uri="63228594-5df1-4c57-852e-d831f20cef3f"/>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F4EBB493-9F81-413B-93C1-0F93F3ACA5B9}">
  <ds:schemaRefs>
    <ds:schemaRef ds:uri="http://schemas.microsoft.com/sharepoint/v3/contenttype/forms"/>
  </ds:schemaRefs>
</ds:datastoreItem>
</file>

<file path=customXml/itemProps3.xml><?xml version="1.0" encoding="utf-8"?>
<ds:datastoreItem xmlns:ds="http://schemas.openxmlformats.org/officeDocument/2006/customXml" ds:itemID="{FB2BFC37-FA8E-4383-9AB4-7ACEEDE53AAD}">
  <ds:schemaRefs>
    <ds:schemaRef ds:uri="63228594-5df1-4c57-852e-d831f20cef3f"/>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1383</TotalTime>
  <Words>3219</Words>
  <Application>Microsoft Office PowerPoint</Application>
  <PresentationFormat>Widescreen</PresentationFormat>
  <Paragraphs>566</Paragraphs>
  <Slides>14</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Aptos</vt:lpstr>
      <vt:lpstr>Arial</vt:lpstr>
      <vt:lpstr>Calibri</vt:lpstr>
      <vt:lpstr>Courier New</vt:lpstr>
      <vt:lpstr>Wingdings</vt:lpstr>
      <vt:lpstr>1_Office Theme</vt:lpstr>
      <vt:lpstr>Phase 2 Open-Label Study of Brentuximab Vedotin + Pembrolizumab in Patients With Treatment-Naive Metastatic Head and Neck Squamous Cell Carcinoma</vt:lpstr>
      <vt:lpstr>Key Takeaway Points</vt:lpstr>
      <vt:lpstr>Background</vt:lpstr>
      <vt:lpstr>Study design</vt:lpstr>
      <vt:lpstr>Disposition, demographics and disease characteristics</vt:lpstr>
      <vt:lpstr>Best overall response</vt:lpstr>
      <vt:lpstr>Best overall response based on PD-L1 status</vt:lpstr>
      <vt:lpstr>Best overall response based on HPV status</vt:lpstr>
      <vt:lpstr>Duration of response </vt:lpstr>
      <vt:lpstr>Progression-free survival</vt:lpstr>
      <vt:lpstr>Summary of safety of BV + pembro in HNSCC</vt:lpstr>
      <vt:lpstr>Transient decrease in Tregs and increase in CD8 T-cell proliferation in peripheral blood</vt:lpstr>
      <vt:lpstr>Conclusions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SGN35-031 (ECHELON-3) ASCO Presentation</dc:title>
  <dc:creator>Monica Patterson</dc:creator>
  <cp:lastModifiedBy>Kang, Isabell</cp:lastModifiedBy>
  <cp:revision>7</cp:revision>
  <dcterms:created xsi:type="dcterms:W3CDTF">2024-03-27T20:55:19Z</dcterms:created>
  <dcterms:modified xsi:type="dcterms:W3CDTF">2025-05-31T15:30:03Z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0x0101002BC5F52F86977E47BDC12D8DA9E091EB</vt:lpwstr>
  </property>
  <property fmtid="{D5CDD505-2E9C-101B-9397-08002B2CF9AE}" pid="3" name="MSIP_Label_4791b42f-c435-42ca-9531-75a3f42aae3d_Enabled">
    <vt:lpwstr>true</vt:lpwstr>
  </property>
  <property fmtid="{D5CDD505-2E9C-101B-9397-08002B2CF9AE}" pid="4" name="MSIP_Label_4791b42f-c435-42ca-9531-75a3f42aae3d_SetDate">
    <vt:lpwstr>2024-05-22T10:25:30Z</vt:lpwstr>
  </property>
  <property fmtid="{D5CDD505-2E9C-101B-9397-08002B2CF9AE}" pid="5" name="MSIP_Label_4791b42f-c435-42ca-9531-75a3f42aae3d_Method">
    <vt:lpwstr>Privileged</vt:lpwstr>
  </property>
  <property fmtid="{D5CDD505-2E9C-101B-9397-08002B2CF9AE}" pid="6" name="MSIP_Label_4791b42f-c435-42ca-9531-75a3f42aae3d_Name">
    <vt:lpwstr>4791b42f-c435-42ca-9531-75a3f42aae3d</vt:lpwstr>
  </property>
  <property fmtid="{D5CDD505-2E9C-101B-9397-08002B2CF9AE}" pid="7" name="MSIP_Label_4791b42f-c435-42ca-9531-75a3f42aae3d_SiteId">
    <vt:lpwstr>7a916015-20ae-4ad1-9170-eefd915e9272</vt:lpwstr>
  </property>
  <property fmtid="{D5CDD505-2E9C-101B-9397-08002B2CF9AE}" pid="8" name="MSIP_Label_4791b42f-c435-42ca-9531-75a3f42aae3d_ActionId">
    <vt:lpwstr>8d8a3615-5af8-4af6-ad8a-5f2ba0ff629b</vt:lpwstr>
  </property>
  <property fmtid="{D5CDD505-2E9C-101B-9397-08002B2CF9AE}" pid="9" name="MSIP_Label_4791b42f-c435-42ca-9531-75a3f42aae3d_ContentBits">
    <vt:lpwstr>0</vt:lpwstr>
  </property>
</Properties>
</file>